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4" r:id="rId3"/>
    <p:sldId id="257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67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58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F9231-47D2-4006-B684-2C00125BDE76}" type="datetimeFigureOut">
              <a:rPr lang="en-US" smtClean="0"/>
              <a:t>6/12/2013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16F40-41E4-4E96-9CA7-25D5931C56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716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Refer to YouTube video for details of “locked down” system tray configuration option:</a:t>
            </a:r>
          </a:p>
          <a:p>
            <a:r>
              <a:rPr lang="en-CA" dirty="0" smtClean="0"/>
              <a:t>http://www.youtube.com/watch?v=XDGXYVLgJlo&amp;feature=youtu.be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8EA9F-B76C-5646-9658-CEC69C44A64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974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0"/>
            <a:ext cx="914399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675025" y="4854301"/>
            <a:ext cx="2100676" cy="2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prstTxWarp prst="textNoShape">
              <a:avLst/>
            </a:prstTxWarp>
            <a:spAutoFit/>
          </a:bodyPr>
          <a:lstStyle/>
          <a:p>
            <a:pPr algn="r" defTabSz="814388" eaLnBrk="0" hangingPunct="0"/>
            <a:r>
              <a:rPr lang="en-US" sz="1000" dirty="0">
                <a:solidFill>
                  <a:schemeClr val="bg1"/>
                </a:solidFill>
              </a:rPr>
              <a:t>© CounterPath Corporation  </a:t>
            </a:r>
            <a:r>
              <a:rPr lang="en-US" sz="1000" dirty="0" smtClean="0">
                <a:solidFill>
                  <a:schemeClr val="bg1"/>
                </a:solidFill>
              </a:rPr>
              <a:t>2012 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0000" y="2700000"/>
            <a:ext cx="8229600" cy="571500"/>
          </a:xfrm>
        </p:spPr>
        <p:txBody>
          <a:bodyPr/>
          <a:lstStyle>
            <a:lvl1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0000" y="3330000"/>
            <a:ext cx="8229600" cy="1314450"/>
          </a:xfrm>
        </p:spPr>
        <p:txBody>
          <a:bodyPr/>
          <a:lstStyle>
            <a:lvl1pPr marL="0" indent="0">
              <a:buFontTx/>
              <a:buNone/>
              <a:defRPr sz="1600" b="0">
                <a:solidFill>
                  <a:srgbClr val="5F5F5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90000"/>
            <a:ext cx="4860626" cy="12947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C1F85-7944-4166-AB03-9AC81793375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114300"/>
            <a:ext cx="784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n-US" sz="22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AC1F85-7944-4166-AB03-9AC81793375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57250"/>
            <a:ext cx="4038600" cy="3943350"/>
          </a:xfrm>
        </p:spPr>
        <p:txBody>
          <a:bodyPr/>
          <a:lstStyle>
            <a:lvl1pPr>
              <a:defRPr sz="1800" b="1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50"/>
            <a:ext cx="4038600" cy="3943350"/>
          </a:xfrm>
        </p:spPr>
        <p:txBody>
          <a:bodyPr/>
          <a:lstStyle>
            <a:lvl1pPr>
              <a:defRPr sz="1800" b="1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C1F85-7944-4166-AB03-9AC81793375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42950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22772"/>
            <a:ext cx="4040188" cy="3520679"/>
          </a:xfrm>
        </p:spPr>
        <p:txBody>
          <a:bodyPr/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1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742950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222772"/>
            <a:ext cx="4041775" cy="3520679"/>
          </a:xfrm>
        </p:spPr>
        <p:txBody>
          <a:bodyPr/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1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6629400" cy="40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C1F85-7944-4166-AB03-9AC81793375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C1F85-7944-4166-AB03-9AC81793375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C1F85-7944-4166-AB03-9AC81793375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 preferRelativeResize="0"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91440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"/>
            <a:ext cx="762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57250"/>
            <a:ext cx="82296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4914900"/>
            <a:ext cx="7467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49149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868686"/>
                </a:solidFill>
              </a:defRPr>
            </a:lvl1pPr>
          </a:lstStyle>
          <a:p>
            <a:fld id="{4CAC1F85-7944-4166-AB03-9AC81793375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CP Logo Vert whit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0" y="43202"/>
            <a:ext cx="684954" cy="5281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SzPct val="15000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SzPct val="125000"/>
        <a:buFont typeface="Arial" charset="0"/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–"/>
        <a:defRPr sz="1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1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Call Center Business Case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Overview for Sales Team</a:t>
            </a:r>
          </a:p>
          <a:p>
            <a:r>
              <a:rPr lang="en-US" dirty="0" smtClean="0"/>
              <a:t>June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98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 Call Center ROI Tool online </a:t>
            </a:r>
          </a:p>
          <a:p>
            <a:pPr lvl="1"/>
            <a:r>
              <a:rPr lang="en-US" dirty="0" smtClean="0"/>
              <a:t>Save, retrieve scenarios</a:t>
            </a:r>
          </a:p>
          <a:p>
            <a:pPr lvl="1"/>
            <a:r>
              <a:rPr lang="en-US" dirty="0" smtClean="0"/>
              <a:t>Generate customized URL with scenarios embedded in 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42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Bria Features for Call Centers</a:t>
            </a:r>
          </a:p>
          <a:p>
            <a:pPr algn="ctr"/>
            <a:r>
              <a:rPr lang="en-US" sz="2400" dirty="0" smtClean="0"/>
              <a:t>(from Bruce Ford)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408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843558"/>
            <a:ext cx="8208912" cy="4176464"/>
          </a:xfrm>
        </p:spPr>
        <p:txBody>
          <a:bodyPr/>
          <a:lstStyle/>
          <a:p>
            <a:r>
              <a:rPr lang="en-CA" dirty="0" smtClean="0"/>
              <a:t>CounterPath’s Bria for Windows desktop client is widely deployed in Call Centers</a:t>
            </a:r>
          </a:p>
          <a:p>
            <a:pPr lvl="1"/>
            <a:r>
              <a:rPr lang="en-CA" dirty="0" smtClean="0"/>
              <a:t>Best-in-class soft phone that replaces costly </a:t>
            </a:r>
            <a:r>
              <a:rPr lang="en-CA" dirty="0"/>
              <a:t>hard phones </a:t>
            </a:r>
            <a:endParaRPr lang="en-CA" dirty="0" smtClean="0"/>
          </a:p>
          <a:p>
            <a:r>
              <a:rPr lang="en-CA" dirty="0" smtClean="0"/>
              <a:t>Proven interoperability with market leading Call Center solutions</a:t>
            </a:r>
          </a:p>
          <a:p>
            <a:pPr lvl="1"/>
            <a:r>
              <a:rPr lang="en-CA" dirty="0" smtClean="0"/>
              <a:t>Includes Genesys and Broadsoft call center applications </a:t>
            </a:r>
          </a:p>
          <a:p>
            <a:r>
              <a:rPr lang="en-CA" dirty="0" smtClean="0"/>
              <a:t>Can be deployed as a standalone GUI-based soft phone client </a:t>
            </a:r>
          </a:p>
          <a:p>
            <a:pPr lvl="1"/>
            <a:r>
              <a:rPr lang="en-CA" dirty="0" smtClean="0"/>
              <a:t>Includes call center features such as 3rd party call control and auto-answer</a:t>
            </a:r>
          </a:p>
          <a:p>
            <a:r>
              <a:rPr lang="en-CA" dirty="0" smtClean="0"/>
              <a:t>Can also be locked into system tray, so that the call center agent only interacts with a single Call Center app</a:t>
            </a:r>
          </a:p>
          <a:p>
            <a:pPr lvl="1"/>
            <a:r>
              <a:rPr lang="en-CA" dirty="0" smtClean="0"/>
              <a:t>The Call Center app runs in the foreground, with Bria soft client contained within the system tray, with incoming calls automatically answered</a:t>
            </a:r>
          </a:p>
          <a:p>
            <a:pPr lvl="1"/>
            <a:r>
              <a:rPr lang="en-CA" dirty="0" smtClean="0"/>
              <a:t>All soft client preferences are locked down, to prevent Call Center agents from making configuration changes</a:t>
            </a:r>
          </a:p>
          <a:p>
            <a:pPr lvl="2"/>
            <a:r>
              <a:rPr lang="en-CA" dirty="0" smtClean="0"/>
              <a:t>e.g. to prevent agents from rejecting incoming calls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Introduction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771BC-7BB1-B34D-9FA1-1E8F536982B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84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Standalone GUI-based Soft Phone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771BC-7BB1-B34D-9FA1-1E8F536982B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771550"/>
            <a:ext cx="8229600" cy="1728192"/>
          </a:xfrm>
        </p:spPr>
        <p:txBody>
          <a:bodyPr/>
          <a:lstStyle/>
          <a:p>
            <a:r>
              <a:rPr lang="en-US" dirty="0" smtClean="0"/>
              <a:t>Features hidden or branded out to focus on call center functions</a:t>
            </a:r>
          </a:p>
          <a:p>
            <a:pPr lvl="1"/>
            <a:r>
              <a:rPr lang="en-CA" dirty="0"/>
              <a:t>Tabs for </a:t>
            </a:r>
            <a:r>
              <a:rPr lang="en-CA" dirty="0" smtClean="0"/>
              <a:t>Contacts, </a:t>
            </a:r>
            <a:r>
              <a:rPr lang="en-CA" dirty="0"/>
              <a:t>Favorites, </a:t>
            </a:r>
            <a:r>
              <a:rPr lang="en-CA" dirty="0" smtClean="0"/>
              <a:t>History, Directory removed</a:t>
            </a:r>
          </a:p>
          <a:p>
            <a:pPr lvl="1"/>
            <a:r>
              <a:rPr lang="en-CA" dirty="0" smtClean="0"/>
              <a:t>Ability to hide features such as Call Transfer, Voice Mail, IM / Presence, Video calling </a:t>
            </a:r>
            <a:endParaRPr lang="en-US" dirty="0" smtClean="0"/>
          </a:p>
          <a:p>
            <a:r>
              <a:rPr lang="en-US" dirty="0" smtClean="0"/>
              <a:t>Auto answer (local) displayed on main menu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2589138"/>
            <a:ext cx="2088232" cy="1981447"/>
          </a:xfrm>
          <a:prstGeom prst="rect">
            <a:avLst/>
          </a:prstGeom>
        </p:spPr>
      </p:pic>
      <p:sp>
        <p:nvSpPr>
          <p:cNvPr id="7" name="Donut 6"/>
          <p:cNvSpPr/>
          <p:nvPr/>
        </p:nvSpPr>
        <p:spPr bwMode="auto">
          <a:xfrm>
            <a:off x="5148064" y="3021186"/>
            <a:ext cx="432048" cy="432048"/>
          </a:xfrm>
          <a:prstGeom prst="donut">
            <a:avLst>
              <a:gd name="adj" fmla="val 5973"/>
            </a:avLst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788024" y="2283718"/>
            <a:ext cx="468052" cy="73746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3275856" y="3579861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44655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Tray Mode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771BC-7BB1-B34D-9FA1-1E8F536982B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004162"/>
            <a:ext cx="1804795" cy="136815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2357" y="1306999"/>
            <a:ext cx="5832648" cy="1800200"/>
          </a:xfrm>
        </p:spPr>
        <p:txBody>
          <a:bodyPr/>
          <a:lstStyle/>
          <a:p>
            <a:r>
              <a:rPr lang="en-US" dirty="0" smtClean="0"/>
              <a:t>Bria can be minimized on startup to be locked into system tray</a:t>
            </a:r>
          </a:p>
          <a:p>
            <a:pPr lvl="1"/>
            <a:r>
              <a:rPr lang="en-US" dirty="0" smtClean="0"/>
              <a:t>Call Center agent right-clicks to access menu, for controlling volume and setting availability status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809395"/>
            <a:ext cx="3960440" cy="438345"/>
          </a:xfrm>
          <a:prstGeom prst="rect">
            <a:avLst/>
          </a:prstGeom>
        </p:spPr>
      </p:pic>
      <p:sp>
        <p:nvSpPr>
          <p:cNvPr id="9" name="Donut 8"/>
          <p:cNvSpPr/>
          <p:nvPr/>
        </p:nvSpPr>
        <p:spPr bwMode="auto">
          <a:xfrm>
            <a:off x="3563888" y="838947"/>
            <a:ext cx="432048" cy="432048"/>
          </a:xfrm>
          <a:prstGeom prst="donut">
            <a:avLst>
              <a:gd name="adj" fmla="val 5973"/>
            </a:avLst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8232" y="2691755"/>
            <a:ext cx="1716872" cy="214758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5536" y="2669654"/>
            <a:ext cx="496855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spcBef>
                <a:spcPct val="20000"/>
              </a:spcBef>
              <a:buClr>
                <a:srgbClr val="FF9900"/>
              </a:buClr>
              <a:buSzPct val="150000"/>
              <a:buFontTx/>
              <a:buChar char="•"/>
            </a:pPr>
            <a:r>
              <a:rPr lang="en-US" sz="1800" b="0" kern="0" dirty="0" smtClean="0">
                <a:solidFill>
                  <a:srgbClr val="0C0C0C"/>
                </a:solidFill>
                <a:latin typeface="Calibri" pitchFamily="34" charset="0"/>
                <a:cs typeface="Calibri" pitchFamily="34" charset="0"/>
              </a:rPr>
              <a:t>Proposed UI enhancements include:</a:t>
            </a:r>
          </a:p>
          <a:p>
            <a:pPr marL="800100" lvl="1" indent="-342900" algn="l">
              <a:spcBef>
                <a:spcPct val="20000"/>
              </a:spcBef>
              <a:buClr>
                <a:srgbClr val="FF9900"/>
              </a:buClr>
              <a:buSzPct val="150000"/>
              <a:buFontTx/>
              <a:buChar char="•"/>
            </a:pPr>
            <a:r>
              <a:rPr lang="en-US" sz="1800" b="0" kern="0" dirty="0" smtClean="0">
                <a:solidFill>
                  <a:srgbClr val="0C0C0C"/>
                </a:solidFill>
                <a:latin typeface="Calibri" pitchFamily="34" charset="0"/>
                <a:cs typeface="Calibri" pitchFamily="34" charset="0"/>
              </a:rPr>
              <a:t>Volume slider</a:t>
            </a:r>
          </a:p>
          <a:p>
            <a:pPr marL="800100" lvl="1" indent="-342900" algn="l">
              <a:spcBef>
                <a:spcPct val="20000"/>
              </a:spcBef>
              <a:buClr>
                <a:srgbClr val="FF9900"/>
              </a:buClr>
              <a:buSzPct val="150000"/>
              <a:buFontTx/>
              <a:buChar char="•"/>
            </a:pPr>
            <a:r>
              <a:rPr lang="en-US" sz="1800" b="0" kern="0" dirty="0" smtClean="0">
                <a:solidFill>
                  <a:srgbClr val="0C0C0C"/>
                </a:solidFill>
                <a:latin typeface="Calibri" pitchFamily="34" charset="0"/>
                <a:cs typeface="Calibri" pitchFamily="34" charset="0"/>
              </a:rPr>
              <a:t>Mute/Unmute</a:t>
            </a:r>
          </a:p>
          <a:p>
            <a:pPr marL="800100" lvl="1" indent="-342900" algn="l">
              <a:spcBef>
                <a:spcPct val="20000"/>
              </a:spcBef>
              <a:buClr>
                <a:srgbClr val="FF9900"/>
              </a:buClr>
              <a:buSzPct val="150000"/>
              <a:buFontTx/>
              <a:buChar char="•"/>
            </a:pPr>
            <a:r>
              <a:rPr lang="en-US" sz="1800" b="0" kern="0" dirty="0" smtClean="0">
                <a:solidFill>
                  <a:srgbClr val="0C0C0C"/>
                </a:solidFill>
                <a:latin typeface="Calibri" pitchFamily="34" charset="0"/>
                <a:cs typeface="Calibri" pitchFamily="34" charset="0"/>
              </a:rPr>
              <a:t>Remove secondary menu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2413" y="121370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0" dirty="0" smtClean="0"/>
              <a:t>Current UI implementation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48264" y="306159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0" dirty="0" smtClean="0"/>
              <a:t>Proposed UI Enhancements</a:t>
            </a:r>
          </a:p>
        </p:txBody>
      </p:sp>
    </p:spTree>
    <p:extLst>
      <p:ext uri="{BB962C8B-B14F-4D97-AF65-F5344CB8AC3E}">
        <p14:creationId xmlns:p14="http://schemas.microsoft.com/office/powerpoint/2010/main" val="519085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699542"/>
            <a:ext cx="8352928" cy="4176464"/>
          </a:xfrm>
        </p:spPr>
        <p:txBody>
          <a:bodyPr/>
          <a:lstStyle/>
          <a:p>
            <a:pPr lvl="0"/>
            <a:r>
              <a:rPr lang="en-CA" sz="1600" dirty="0" smtClean="0"/>
              <a:t>Exceptional </a:t>
            </a:r>
            <a:r>
              <a:rPr lang="en-CA" sz="1600" dirty="0"/>
              <a:t>voice </a:t>
            </a:r>
            <a:r>
              <a:rPr lang="en-CA" sz="1600" dirty="0" smtClean="0"/>
              <a:t>quality</a:t>
            </a:r>
          </a:p>
          <a:p>
            <a:pPr lvl="1"/>
            <a:r>
              <a:rPr lang="en-CA" sz="1400" dirty="0" smtClean="0"/>
              <a:t>Based </a:t>
            </a:r>
            <a:r>
              <a:rPr lang="en-CA" sz="1400" dirty="0"/>
              <a:t>on proven Bria technology (deployed to millions of end </a:t>
            </a:r>
            <a:r>
              <a:rPr lang="en-CA" sz="1400" dirty="0" smtClean="0"/>
              <a:t>points), with support </a:t>
            </a:r>
            <a:r>
              <a:rPr lang="en-CA" sz="1400" dirty="0"/>
              <a:t>for </a:t>
            </a:r>
            <a:r>
              <a:rPr lang="en-CA" sz="1400" dirty="0" smtClean="0"/>
              <a:t>a broad range of HD </a:t>
            </a:r>
            <a:r>
              <a:rPr lang="en-CA" sz="1400" dirty="0"/>
              <a:t>voice and video codecs</a:t>
            </a:r>
          </a:p>
          <a:p>
            <a:pPr lvl="0"/>
            <a:r>
              <a:rPr lang="en-CA" sz="1600" dirty="0"/>
              <a:t>Easy to deploy, with flexible options for remote and local </a:t>
            </a:r>
            <a:r>
              <a:rPr lang="en-CA" sz="1600" dirty="0" smtClean="0"/>
              <a:t>provisioning</a:t>
            </a:r>
          </a:p>
          <a:p>
            <a:pPr lvl="0"/>
            <a:r>
              <a:rPr lang="en-CA" sz="1600" dirty="0" smtClean="0"/>
              <a:t>Lowest </a:t>
            </a:r>
            <a:r>
              <a:rPr lang="en-CA" sz="1600" dirty="0"/>
              <a:t>Cost of Ownership when deployed with CounterPath Client Configuration Server (</a:t>
            </a:r>
            <a:r>
              <a:rPr lang="en-CA" sz="1600" dirty="0" smtClean="0"/>
              <a:t>CCS)</a:t>
            </a:r>
          </a:p>
          <a:p>
            <a:pPr lvl="1"/>
            <a:r>
              <a:rPr lang="en-CA" sz="1400" dirty="0" smtClean="0"/>
              <a:t>CCS provides </a:t>
            </a:r>
            <a:r>
              <a:rPr lang="en-CA" sz="1400" dirty="0"/>
              <a:t>centralized provisioning and automatic software </a:t>
            </a:r>
            <a:r>
              <a:rPr lang="en-CA" sz="1400" dirty="0" smtClean="0"/>
              <a:t>updates, </a:t>
            </a:r>
            <a:r>
              <a:rPr lang="en-CA" sz="1400" dirty="0"/>
              <a:t>as well as Operations tools such as Enhanced Client Debug Logs</a:t>
            </a:r>
          </a:p>
          <a:p>
            <a:pPr lvl="0"/>
            <a:r>
              <a:rPr lang="en-CA" sz="1600" dirty="0"/>
              <a:t>3</a:t>
            </a:r>
            <a:r>
              <a:rPr lang="en-CA" sz="1600" baseline="30000" dirty="0"/>
              <a:t>rd</a:t>
            </a:r>
            <a:r>
              <a:rPr lang="en-CA" sz="1600" dirty="0"/>
              <a:t> party remote </a:t>
            </a:r>
            <a:r>
              <a:rPr lang="en-CA" sz="1600" dirty="0" smtClean="0"/>
              <a:t>call control</a:t>
            </a:r>
          </a:p>
          <a:p>
            <a:pPr lvl="1"/>
            <a:r>
              <a:rPr lang="en-CA" sz="1400" dirty="0" smtClean="0"/>
              <a:t>Eliminates </a:t>
            </a:r>
            <a:r>
              <a:rPr lang="en-CA" sz="1400" dirty="0"/>
              <a:t>need for call center agent to manually answer </a:t>
            </a:r>
            <a:r>
              <a:rPr lang="en-CA" sz="1400" dirty="0" smtClean="0"/>
              <a:t>calls</a:t>
            </a:r>
          </a:p>
          <a:p>
            <a:pPr lvl="0"/>
            <a:r>
              <a:rPr lang="en-CA" sz="1600" dirty="0" smtClean="0"/>
              <a:t>Fully </a:t>
            </a:r>
            <a:r>
              <a:rPr lang="en-CA" sz="1600" dirty="0"/>
              <a:t>customizable, with ability to enable or disable specific features</a:t>
            </a:r>
          </a:p>
          <a:p>
            <a:pPr lvl="0"/>
            <a:r>
              <a:rPr lang="en-CA" sz="1600" dirty="0"/>
              <a:t>Ability to lock down soft phone client to prevent call center agents </a:t>
            </a:r>
            <a:r>
              <a:rPr lang="en-CA" sz="1600" dirty="0" smtClean="0"/>
              <a:t>from modifying settings</a:t>
            </a:r>
          </a:p>
          <a:p>
            <a:pPr lvl="1"/>
            <a:r>
              <a:rPr lang="en-CA" sz="1400" dirty="0" smtClean="0"/>
              <a:t>e.g. Call center agents are not allowed to change status to unavailable</a:t>
            </a:r>
          </a:p>
          <a:p>
            <a:r>
              <a:rPr lang="en-CA" sz="1600" dirty="0"/>
              <a:t>Highly secure, based on SRTP and TLS </a:t>
            </a:r>
            <a:r>
              <a:rPr lang="en-CA" sz="1600" dirty="0" smtClean="0"/>
              <a:t>encryption</a:t>
            </a:r>
            <a:endParaRPr lang="en-CA" sz="1600" dirty="0"/>
          </a:p>
          <a:p>
            <a:pPr lvl="0"/>
            <a:r>
              <a:rPr lang="en-CA" sz="1600" dirty="0"/>
              <a:t>Centralized voice quality monitoring (</a:t>
            </a:r>
            <a:r>
              <a:rPr lang="en-CA" sz="1600" dirty="0" smtClean="0"/>
              <a:t>planned for June release)</a:t>
            </a:r>
            <a:endParaRPr lang="en-CA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Bria Call Center Benefits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771BC-7BB1-B34D-9FA1-1E8F536982B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49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67036"/>
            <a:ext cx="8496944" cy="4176464"/>
          </a:xfrm>
        </p:spPr>
        <p:txBody>
          <a:bodyPr/>
          <a:lstStyle/>
          <a:p>
            <a:r>
              <a:rPr lang="en-CA" dirty="0" smtClean="0"/>
              <a:t>Voice </a:t>
            </a:r>
            <a:r>
              <a:rPr lang="en-CA" dirty="0"/>
              <a:t>&amp; video calling</a:t>
            </a:r>
          </a:p>
          <a:p>
            <a:r>
              <a:rPr lang="en-CA" dirty="0"/>
              <a:t>Broad range of </a:t>
            </a:r>
            <a:r>
              <a:rPr lang="en-CA" dirty="0" smtClean="0"/>
              <a:t>codecs</a:t>
            </a:r>
          </a:p>
          <a:p>
            <a:pPr lvl="1"/>
            <a:r>
              <a:rPr lang="en-CA" dirty="0" smtClean="0"/>
              <a:t>G.711</a:t>
            </a:r>
            <a:r>
              <a:rPr lang="en-CA" dirty="0"/>
              <a:t>, G.729, AMR, AMR-WB, G.722, H.263, H.263+, H.264</a:t>
            </a:r>
          </a:p>
          <a:p>
            <a:r>
              <a:rPr lang="en-CA" dirty="0"/>
              <a:t>Security / Encryption, including TLS (for SIP signaling) and SRTP (for media) </a:t>
            </a:r>
            <a:endParaRPr lang="en-CA" dirty="0" smtClean="0"/>
          </a:p>
          <a:p>
            <a:r>
              <a:rPr lang="en-CA" dirty="0" smtClean="0"/>
              <a:t>3</a:t>
            </a:r>
            <a:r>
              <a:rPr lang="en-CA" baseline="30000" dirty="0" smtClean="0"/>
              <a:t>rd</a:t>
            </a:r>
            <a:r>
              <a:rPr lang="en-CA" dirty="0" smtClean="0"/>
              <a:t> Party Call Control</a:t>
            </a:r>
          </a:p>
          <a:p>
            <a:pPr lvl="1"/>
            <a:r>
              <a:rPr lang="en-CA" dirty="0" smtClean="0"/>
              <a:t>SIP Notify Remote Talk / Hold Event Package</a:t>
            </a:r>
          </a:p>
          <a:p>
            <a:pPr lvl="1"/>
            <a:r>
              <a:rPr lang="en-CA" dirty="0" smtClean="0"/>
              <a:t>SIP INVITE with INFO header</a:t>
            </a:r>
          </a:p>
          <a:p>
            <a:r>
              <a:rPr lang="en-CA" dirty="0"/>
              <a:t>Auto-answer (local</a:t>
            </a:r>
            <a:r>
              <a:rPr lang="en-CA" dirty="0" smtClean="0"/>
              <a:t>)</a:t>
            </a:r>
          </a:p>
          <a:p>
            <a:r>
              <a:rPr lang="en-CA" dirty="0" smtClean="0"/>
              <a:t>Call recording</a:t>
            </a:r>
            <a:endParaRPr lang="en-CA" dirty="0"/>
          </a:p>
          <a:p>
            <a:r>
              <a:rPr lang="en-CA" dirty="0" smtClean="0"/>
              <a:t>Extensive support for USB headsets</a:t>
            </a:r>
          </a:p>
          <a:p>
            <a:pPr lvl="1"/>
            <a:r>
              <a:rPr lang="en-CA" dirty="0" smtClean="0"/>
              <a:t>Release-over-release integration with Plantronics and Yealink libraries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Core Features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771BC-7BB1-B34D-9FA1-1E8F536982B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791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699542"/>
            <a:ext cx="8640960" cy="4176464"/>
          </a:xfrm>
        </p:spPr>
        <p:txBody>
          <a:bodyPr/>
          <a:lstStyle/>
          <a:p>
            <a:r>
              <a:rPr lang="en-CA" dirty="0"/>
              <a:t>Local &amp; Remote Provisioning</a:t>
            </a:r>
          </a:p>
          <a:p>
            <a:pPr lvl="1"/>
            <a:r>
              <a:rPr lang="en-CA" dirty="0"/>
              <a:t>With local provisioning, Preferences settings can only be changed by the administrator (with special credentials</a:t>
            </a:r>
            <a:r>
              <a:rPr lang="en-CA" dirty="0" smtClean="0"/>
              <a:t>), to prevent Call Center agents from making unauthorized changes</a:t>
            </a:r>
          </a:p>
          <a:p>
            <a:pPr lvl="2"/>
            <a:r>
              <a:rPr lang="en-CA" dirty="0" smtClean="0"/>
              <a:t>Well suited to smaller deployments</a:t>
            </a:r>
          </a:p>
          <a:p>
            <a:pPr lvl="2"/>
            <a:r>
              <a:rPr lang="en-CA" dirty="0" smtClean="0"/>
              <a:t>Includes Local Login option for shared desktop environments, by prompting Call Center agent to input their SIP user name &amp; password</a:t>
            </a:r>
          </a:p>
          <a:p>
            <a:pPr lvl="1"/>
            <a:r>
              <a:rPr lang="en-CA" dirty="0" smtClean="0"/>
              <a:t>With </a:t>
            </a:r>
            <a:r>
              <a:rPr lang="en-CA" dirty="0"/>
              <a:t>remote provisioning, all provisioning is handled via remote provisioning </a:t>
            </a:r>
            <a:r>
              <a:rPr lang="en-CA" dirty="0" smtClean="0"/>
              <a:t>server</a:t>
            </a:r>
          </a:p>
          <a:p>
            <a:pPr lvl="2"/>
            <a:r>
              <a:rPr lang="en-CA" dirty="0" smtClean="0"/>
              <a:t>Recommended for larger deployments</a:t>
            </a:r>
          </a:p>
          <a:p>
            <a:r>
              <a:rPr lang="en-CA" dirty="0" smtClean="0"/>
              <a:t>Interoperability </a:t>
            </a:r>
            <a:r>
              <a:rPr lang="en-CA" dirty="0"/>
              <a:t>Certification</a:t>
            </a:r>
          </a:p>
          <a:p>
            <a:pPr lvl="1"/>
            <a:r>
              <a:rPr lang="en-CA" dirty="0"/>
              <a:t>Pre-integration with leading Call Center solutions from </a:t>
            </a:r>
            <a:r>
              <a:rPr lang="en-CA" dirty="0" smtClean="0"/>
              <a:t>Genesys and Broadsoft </a:t>
            </a:r>
          </a:p>
          <a:p>
            <a:pPr lvl="1"/>
            <a:r>
              <a:rPr lang="en-CA" dirty="0" smtClean="0"/>
              <a:t>Planned interoperability with Asterisk and others</a:t>
            </a:r>
          </a:p>
          <a:p>
            <a:pPr lvl="1"/>
            <a:r>
              <a:rPr lang="en-CA" dirty="0" smtClean="0"/>
              <a:t>Option to pre-integrate with leading CRM solutions</a:t>
            </a:r>
          </a:p>
          <a:p>
            <a:pPr lvl="2"/>
            <a:r>
              <a:rPr lang="en-CA" dirty="0" smtClean="0"/>
              <a:t>Based on updated Bria Application API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Call Center Soft Phone Client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771BC-7BB1-B34D-9FA1-1E8F536982B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02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Provisioning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771BC-7BB1-B34D-9FA1-1E8F536982B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843558"/>
            <a:ext cx="8229600" cy="562372"/>
          </a:xfrm>
        </p:spPr>
        <p:txBody>
          <a:bodyPr/>
          <a:lstStyle/>
          <a:p>
            <a:r>
              <a:rPr lang="en-US" dirty="0" smtClean="0"/>
              <a:t>Administrator enters credentials to access main Bria GUI and modify Preferences</a:t>
            </a:r>
          </a:p>
          <a:p>
            <a:pPr lvl="1"/>
            <a:r>
              <a:rPr lang="en-US" dirty="0" smtClean="0"/>
              <a:t>Intended for smaller deployments without centralized provisioning server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923678"/>
            <a:ext cx="2952328" cy="19131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851670"/>
            <a:ext cx="3915776" cy="30243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6876256" y="2715766"/>
            <a:ext cx="864096" cy="21602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503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Call Center Materials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757253"/>
            <a:ext cx="7222322" cy="196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76550"/>
            <a:ext cx="8229600" cy="1924050"/>
          </a:xfrm>
        </p:spPr>
        <p:txBody>
          <a:bodyPr/>
          <a:lstStyle/>
          <a:p>
            <a:r>
              <a:rPr lang="en-US" dirty="0"/>
              <a:t>\\cpfs01\Sales&amp;Marketing\Call </a:t>
            </a:r>
            <a:r>
              <a:rPr lang="en-US" dirty="0" smtClean="0"/>
              <a:t>Center</a:t>
            </a:r>
            <a:endParaRPr lang="en-US" dirty="0"/>
          </a:p>
          <a:p>
            <a:r>
              <a:rPr lang="en-US" dirty="0" smtClean="0"/>
              <a:t>PDF version with calculator</a:t>
            </a:r>
          </a:p>
          <a:p>
            <a:pPr lvl="1"/>
            <a:r>
              <a:rPr lang="en-US" dirty="0"/>
              <a:t>Call Center ROI w </a:t>
            </a:r>
            <a:r>
              <a:rPr lang="en-US" dirty="0" smtClean="0"/>
              <a:t>calculator2.pdf</a:t>
            </a:r>
          </a:p>
          <a:p>
            <a:r>
              <a:rPr lang="en-US" dirty="0" err="1" smtClean="0"/>
              <a:t>Powerpoint</a:t>
            </a:r>
            <a:r>
              <a:rPr lang="en-US" dirty="0" smtClean="0"/>
              <a:t> Guide for </a:t>
            </a:r>
            <a:r>
              <a:rPr lang="en-US" b="1" dirty="0" smtClean="0"/>
              <a:t>Sales</a:t>
            </a:r>
          </a:p>
          <a:p>
            <a:pPr lvl="1"/>
            <a:r>
              <a:rPr lang="en-US" dirty="0"/>
              <a:t>Call Center Business </a:t>
            </a:r>
            <a:r>
              <a:rPr lang="en-US" dirty="0" smtClean="0"/>
              <a:t>Case.pptx</a:t>
            </a:r>
          </a:p>
          <a:p>
            <a:pPr lvl="1"/>
            <a:r>
              <a:rPr lang="en-US" dirty="0" smtClean="0"/>
              <a:t>Do not send to customers without reviewing, editing!!!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41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Selling with ROI Tools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4800600" cy="3943350"/>
          </a:xfrm>
        </p:spPr>
        <p:txBody>
          <a:bodyPr/>
          <a:lstStyle/>
          <a:p>
            <a:pPr marL="347663" indent="-347663">
              <a:buAutoNum type="arabicPeriod"/>
            </a:pPr>
            <a:r>
              <a:rPr lang="en-US" sz="1600" dirty="0" smtClean="0"/>
              <a:t>Wow! Capture customers attention</a:t>
            </a:r>
          </a:p>
          <a:p>
            <a:pPr marL="347663" indent="-347663">
              <a:buAutoNum type="arabicPeriod"/>
            </a:pPr>
            <a:r>
              <a:rPr lang="en-US" sz="1600" dirty="0" smtClean="0"/>
              <a:t>State and reinforce Bria’s value proposition</a:t>
            </a:r>
          </a:p>
          <a:p>
            <a:r>
              <a:rPr lang="en-US" sz="1600" dirty="0"/>
              <a:t>Start discussion with customer about their challenges, goals and assumptions</a:t>
            </a:r>
          </a:p>
          <a:p>
            <a:pPr lvl="1"/>
            <a:r>
              <a:rPr lang="en-US" dirty="0"/>
              <a:t>Learn more about their operations</a:t>
            </a:r>
          </a:p>
          <a:p>
            <a:pPr lvl="1"/>
            <a:r>
              <a:rPr lang="en-US" dirty="0"/>
              <a:t>Learn what they know, don’t know</a:t>
            </a:r>
          </a:p>
          <a:p>
            <a:r>
              <a:rPr lang="en-US" sz="1600" dirty="0" smtClean="0"/>
              <a:t>Illustrate the value proposition in financial or operational terms</a:t>
            </a:r>
          </a:p>
          <a:p>
            <a:pPr marL="347663" indent="-347663">
              <a:buNone/>
            </a:pPr>
            <a:r>
              <a:rPr lang="en-US" sz="1600" dirty="0" smtClean="0">
                <a:solidFill>
                  <a:schemeClr val="accent5"/>
                </a:solidFill>
              </a:rPr>
              <a:t>3.</a:t>
            </a:r>
            <a:r>
              <a:rPr lang="en-US" sz="1600" dirty="0" smtClean="0"/>
              <a:t>	Let </a:t>
            </a:r>
            <a:r>
              <a:rPr lang="en-US" sz="1600" b="1" dirty="0" smtClean="0"/>
              <a:t>the customer </a:t>
            </a:r>
            <a:r>
              <a:rPr lang="en-US" sz="1600" dirty="0" smtClean="0"/>
              <a:t>perform analysis based on </a:t>
            </a:r>
            <a:r>
              <a:rPr lang="en-US" sz="1600" b="1" dirty="0" smtClean="0"/>
              <a:t>their assumptions</a:t>
            </a:r>
          </a:p>
          <a:p>
            <a:pPr lvl="1"/>
            <a:r>
              <a:rPr lang="en-US" sz="1400" dirty="0" smtClean="0"/>
              <a:t>We just provide tool and guidance</a:t>
            </a:r>
          </a:p>
          <a:p>
            <a:pPr lvl="1"/>
            <a:r>
              <a:rPr lang="en-US" sz="1400" dirty="0" smtClean="0"/>
              <a:t>They mentally own, trust the analysis </a:t>
            </a:r>
          </a:p>
          <a:p>
            <a:r>
              <a:rPr lang="en-US" sz="1600" dirty="0" smtClean="0"/>
              <a:t>Use discussion and analysis to frame negotiations in our favor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826" y="1962150"/>
            <a:ext cx="4046288" cy="240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7800" y="81915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Fitting ROI Value Analysis into Sales Cycle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2616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Deploying Bria in Call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Delivers reliable, high-quality voice experience for crystal-clear communications </a:t>
            </a:r>
            <a:r>
              <a:rPr lang="en-US" dirty="0" smtClean="0"/>
              <a:t>with customers</a:t>
            </a:r>
            <a:endParaRPr lang="en-US" dirty="0"/>
          </a:p>
          <a:p>
            <a:r>
              <a:rPr lang="en-US" dirty="0" smtClean="0"/>
              <a:t>Provides </a:t>
            </a:r>
            <a:r>
              <a:rPr lang="en-US" dirty="0"/>
              <a:t>an efficient, locked-down user interface (UI) that enables third-party call </a:t>
            </a:r>
            <a:r>
              <a:rPr lang="en-US" dirty="0" smtClean="0"/>
              <a:t>control to </a:t>
            </a:r>
            <a:r>
              <a:rPr lang="en-US" dirty="0"/>
              <a:t>achieve high agent productivity</a:t>
            </a:r>
          </a:p>
          <a:p>
            <a:r>
              <a:rPr lang="en-US" dirty="0" smtClean="0"/>
              <a:t>Lowers </a:t>
            </a:r>
            <a:r>
              <a:rPr lang="en-US" dirty="0"/>
              <a:t>upfront investment by using softphones instead of desksets</a:t>
            </a:r>
          </a:p>
          <a:p>
            <a:r>
              <a:rPr lang="en-US" dirty="0" smtClean="0"/>
              <a:t>Provides </a:t>
            </a:r>
            <a:r>
              <a:rPr lang="en-US" dirty="0"/>
              <a:t>future-proofed investment via softphone software’s upgrade path</a:t>
            </a:r>
          </a:p>
          <a:p>
            <a:r>
              <a:rPr lang="en-US" dirty="0" smtClean="0"/>
              <a:t>Integrates </a:t>
            </a:r>
            <a:r>
              <a:rPr lang="en-US" dirty="0"/>
              <a:t>with existing and future call center infrastructure (IP-PBX, ACD, </a:t>
            </a:r>
            <a:r>
              <a:rPr lang="en-US" dirty="0" smtClean="0"/>
              <a:t>CRM, Messaging</a:t>
            </a:r>
            <a:r>
              <a:rPr lang="en-US" dirty="0"/>
              <a:t>, Video)</a:t>
            </a:r>
          </a:p>
          <a:p>
            <a:r>
              <a:rPr lang="en-US" dirty="0" smtClean="0"/>
              <a:t>Transitions </a:t>
            </a:r>
            <a:r>
              <a:rPr lang="en-US" dirty="0"/>
              <a:t>the call center to a multi-channel contact center (voice, chat, video)</a:t>
            </a:r>
          </a:p>
          <a:p>
            <a:r>
              <a:rPr lang="en-US" dirty="0" smtClean="0"/>
              <a:t>Simplifies </a:t>
            </a:r>
            <a:r>
              <a:rPr lang="en-US" dirty="0"/>
              <a:t>provisioning and maintenance for both in-center and out-of-center workers</a:t>
            </a:r>
          </a:p>
          <a:p>
            <a:r>
              <a:rPr lang="en-US" dirty="0" smtClean="0"/>
              <a:t>Enables </a:t>
            </a:r>
            <a:r>
              <a:rPr lang="en-US" dirty="0"/>
              <a:t>distance working and disaster recovery scenarios</a:t>
            </a:r>
          </a:p>
        </p:txBody>
      </p:sp>
    </p:spTree>
    <p:extLst>
      <p:ext uri="{BB962C8B-B14F-4D97-AF65-F5344CB8AC3E}">
        <p14:creationId xmlns:p14="http://schemas.microsoft.com/office/powerpoint/2010/main" val="229890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Bria’s 3 Areas of Impact on Call Centers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105150"/>
            <a:ext cx="2667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Assumptions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High quality deskset = $200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Bria list pricing based on # of seats ($49 to under $20)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No additional headset costs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Branding = $6,000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CCS = $30,000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3105150"/>
            <a:ext cx="3048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Assumptions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Higher productivity from:</a:t>
            </a:r>
          </a:p>
          <a:p>
            <a:pPr lvl="1" indent="-174625">
              <a:buFont typeface="Arial" pitchFamily="34" charset="0"/>
              <a:buChar char="−"/>
            </a:pPr>
            <a:r>
              <a:rPr lang="en-US" sz="1200" dirty="0" smtClean="0"/>
              <a:t>Voice quality </a:t>
            </a:r>
          </a:p>
          <a:p>
            <a:pPr lvl="1" indent="-174625">
              <a:buFont typeface="Arial" pitchFamily="34" charset="0"/>
              <a:buChar char="−"/>
            </a:pPr>
            <a:r>
              <a:rPr lang="en-US" sz="1200" dirty="0" smtClean="0"/>
              <a:t>3</a:t>
            </a:r>
            <a:r>
              <a:rPr lang="en-US" sz="1200" baseline="30000" dirty="0" smtClean="0"/>
              <a:t>rd</a:t>
            </a:r>
            <a:r>
              <a:rPr lang="en-US" sz="1200" dirty="0" smtClean="0"/>
              <a:t> party call control</a:t>
            </a:r>
          </a:p>
          <a:p>
            <a:pPr lvl="1" indent="-174625">
              <a:buFont typeface="Arial" pitchFamily="34" charset="0"/>
              <a:buChar char="−"/>
            </a:pPr>
            <a:r>
              <a:rPr lang="en-US" sz="1200" dirty="0"/>
              <a:t>L</a:t>
            </a:r>
            <a:r>
              <a:rPr lang="en-US" sz="1200" dirty="0" smtClean="0"/>
              <a:t>ocked and minimized UI </a:t>
            </a:r>
          </a:p>
          <a:p>
            <a:pPr lvl="1" indent="-174625">
              <a:buFont typeface="Arial" pitchFamily="34" charset="0"/>
              <a:buChar char="−"/>
            </a:pPr>
            <a:r>
              <a:rPr lang="en-US" sz="1200" dirty="0" smtClean="0"/>
              <a:t>Faster disaster recovery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Customer feedback from operations = at least 3% savings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Agent wages = $15/hour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3105150"/>
            <a:ext cx="2667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Assumptions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IT Admin = $50/hour loaded wages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CCS </a:t>
            </a:r>
          </a:p>
          <a:p>
            <a:pPr lvl="1" indent="-174625">
              <a:buFont typeface="Arial" pitchFamily="34" charset="0"/>
              <a:buChar char="−"/>
            </a:pPr>
            <a:r>
              <a:rPr lang="en-US" sz="1200" dirty="0"/>
              <a:t>saves </a:t>
            </a:r>
            <a:r>
              <a:rPr lang="en-US" sz="1200" dirty="0" smtClean="0"/>
              <a:t>time </a:t>
            </a:r>
            <a:r>
              <a:rPr lang="en-US" sz="1200" dirty="0"/>
              <a:t>and </a:t>
            </a:r>
            <a:r>
              <a:rPr lang="en-US" sz="1200" dirty="0" smtClean="0"/>
              <a:t>wages spent on provisioning /MACs vs. desksets</a:t>
            </a:r>
            <a:endParaRPr lang="en-US" sz="1200" dirty="0"/>
          </a:p>
          <a:p>
            <a:pPr lvl="1" indent="-174625">
              <a:buFont typeface="Arial" pitchFamily="34" charset="0"/>
              <a:buChar char="−"/>
            </a:pPr>
            <a:r>
              <a:rPr lang="en-US" sz="1200" dirty="0"/>
              <a:t>enables time to be focused on more valuable, strategic issues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904076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Real-World Productivity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857250"/>
            <a:ext cx="7391400" cy="3943350"/>
          </a:xfrm>
        </p:spPr>
        <p:txBody>
          <a:bodyPr/>
          <a:lstStyle/>
          <a:p>
            <a:r>
              <a:rPr lang="en-US" dirty="0" smtClean="0"/>
              <a:t>Five 9’s:  25,000 clients</a:t>
            </a:r>
          </a:p>
          <a:p>
            <a:pPr lvl="1"/>
            <a:r>
              <a:rPr lang="en-US" dirty="0" smtClean="0"/>
              <a:t>Using SDK</a:t>
            </a:r>
          </a:p>
          <a:p>
            <a:pPr lvl="1"/>
            <a:r>
              <a:rPr lang="en-US" dirty="0" smtClean="0"/>
              <a:t>Integrated into ACD for 3</a:t>
            </a:r>
            <a:r>
              <a:rPr lang="en-US" baseline="30000" dirty="0" smtClean="0"/>
              <a:t>rd</a:t>
            </a:r>
            <a:r>
              <a:rPr lang="en-US" dirty="0" smtClean="0"/>
              <a:t> party call control</a:t>
            </a:r>
          </a:p>
          <a:p>
            <a:r>
              <a:rPr lang="en-US" dirty="0" smtClean="0"/>
              <a:t>InContact: 38,000 clients</a:t>
            </a:r>
          </a:p>
          <a:p>
            <a:pPr lvl="1"/>
            <a:r>
              <a:rPr lang="en-US" dirty="0" smtClean="0"/>
              <a:t>See case study</a:t>
            </a:r>
          </a:p>
          <a:p>
            <a:pPr lvl="1"/>
            <a:r>
              <a:rPr lang="en-US" dirty="0" smtClean="0"/>
              <a:t>Clients seeing benefits from cloud operations</a:t>
            </a:r>
          </a:p>
          <a:p>
            <a:pPr lvl="1"/>
            <a:r>
              <a:rPr lang="en-US" dirty="0" smtClean="0"/>
              <a:t>Higher reliability and ability to address disaster relocations faster</a:t>
            </a:r>
          </a:p>
          <a:p>
            <a:r>
              <a:rPr lang="en-US" dirty="0" smtClean="0"/>
              <a:t>BT Harrier: 10,000 seats</a:t>
            </a:r>
          </a:p>
          <a:p>
            <a:pPr lvl="1"/>
            <a:r>
              <a:rPr lang="en-US" dirty="0" smtClean="0"/>
              <a:t>Over 5% distance workers</a:t>
            </a:r>
          </a:p>
          <a:p>
            <a:pPr lvl="1"/>
            <a:r>
              <a:rPr lang="en-US" dirty="0" smtClean="0"/>
              <a:t>Rated highest in quality and productivity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call control: 2 seconds before next call is pushed, auto answered</a:t>
            </a:r>
          </a:p>
          <a:p>
            <a:pPr lvl="1"/>
            <a:r>
              <a:rPr lang="en-US" dirty="0" smtClean="0"/>
              <a:t>Hiding softphone in system tray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819150"/>
            <a:ext cx="9525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1187"/>
            <a:ext cx="914400" cy="4449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95291"/>
            <a:ext cx="1045029" cy="77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3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Drives Agent Productivity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2433079"/>
              </p:ext>
            </p:extLst>
          </p:nvPr>
        </p:nvGraphicFramePr>
        <p:xfrm>
          <a:off x="457200" y="857250"/>
          <a:ext cx="8229600" cy="3996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5638800"/>
              </a:tblGrid>
              <a:tr h="34727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Bria</a:t>
                      </a:r>
                      <a:r>
                        <a:rPr lang="en-US" sz="1600" baseline="0" dirty="0" smtClean="0"/>
                        <a:t> Feature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Impact</a:t>
                      </a:r>
                      <a:endParaRPr lang="en-US" sz="1600" dirty="0"/>
                    </a:p>
                  </a:txBody>
                  <a:tcPr/>
                </a:tc>
              </a:tr>
              <a:tr h="59940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High voice quality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Better communication with customer</a:t>
                      </a:r>
                      <a:r>
                        <a:rPr lang="en-US" sz="1600" baseline="0" dirty="0" smtClean="0"/>
                        <a:t> =</a:t>
                      </a:r>
                      <a:r>
                        <a:rPr lang="en-US" sz="1600" dirty="0" smtClean="0"/>
                        <a:t> shorter calls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Lower Mean Time to Handle</a:t>
                      </a:r>
                      <a:endParaRPr lang="en-US" sz="1600" dirty="0"/>
                    </a:p>
                  </a:txBody>
                  <a:tcPr/>
                </a:tc>
              </a:tr>
              <a:tr h="162696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3</a:t>
                      </a:r>
                      <a:r>
                        <a:rPr lang="en-US" sz="1600" baseline="30000" dirty="0" smtClean="0"/>
                        <a:t>rd</a:t>
                      </a:r>
                      <a:r>
                        <a:rPr lang="en-US" sz="1600" dirty="0" smtClean="0"/>
                        <a:t> party call control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Integrates with ACD,</a:t>
                      </a:r>
                      <a:r>
                        <a:rPr lang="en-US" sz="1600" baseline="0" dirty="0" smtClean="0"/>
                        <a:t> CRM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Pushes call when agent and customer information is available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Reduces agents ability to pause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Shorter mean time to answer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More calls answered, lower cost per call</a:t>
                      </a:r>
                      <a:endParaRPr lang="en-US" sz="1600" dirty="0"/>
                    </a:p>
                  </a:txBody>
                  <a:tcPr/>
                </a:tc>
              </a:tr>
              <a:tr h="81724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Locked-down, minimized softphone</a:t>
                      </a:r>
                      <a:r>
                        <a:rPr lang="en-US" sz="1600" baseline="0" dirty="0" smtClean="0"/>
                        <a:t> UI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No deskset</a:t>
                      </a:r>
                      <a:r>
                        <a:rPr lang="en-US" sz="1600" baseline="0" dirty="0" smtClean="0"/>
                        <a:t> equipment to distract  agent from screen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System tray UI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stays out of agent’s way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Locked-down</a:t>
                      </a:r>
                      <a:r>
                        <a:rPr lang="en-US" sz="1600" baseline="0" dirty="0" smtClean="0"/>
                        <a:t> = no outages</a:t>
                      </a:r>
                      <a:endParaRPr lang="en-US" sz="1600" dirty="0"/>
                    </a:p>
                  </a:txBody>
                  <a:tcPr/>
                </a:tc>
              </a:tr>
              <a:tr h="59940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Mobile client, simple</a:t>
                      </a:r>
                      <a:r>
                        <a:rPr lang="en-US" sz="1600" baseline="0" dirty="0" smtClean="0"/>
                        <a:t> provisioning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Faster time to relocate, recover from disaster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Shorter</a:t>
                      </a:r>
                      <a:r>
                        <a:rPr lang="en-US" sz="1600" baseline="0" dirty="0" smtClean="0"/>
                        <a:t> outage, higher availability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85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Your Customers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Do you have Centrex or TDM PBX platform today? Are you moving to IP-PBX soon?</a:t>
            </a:r>
          </a:p>
          <a:p>
            <a:r>
              <a:rPr lang="en-US" sz="1600" dirty="0" smtClean="0"/>
              <a:t>How many call centers to you have?</a:t>
            </a:r>
          </a:p>
          <a:p>
            <a:r>
              <a:rPr lang="en-US" sz="1600" dirty="0" smtClean="0"/>
              <a:t>How many seats total? Do you have multiple shifts?  How many are distance-workers, home workers?</a:t>
            </a:r>
          </a:p>
          <a:p>
            <a:r>
              <a:rPr lang="en-US" sz="1600" dirty="0" smtClean="0"/>
              <a:t>What are you paying for VoIP desksets?  What sort of quality are you getting?  Can you monitor voice quality?</a:t>
            </a:r>
          </a:p>
          <a:p>
            <a:r>
              <a:rPr lang="en-US" sz="1600" dirty="0" smtClean="0"/>
              <a:t>How many break, need replacement per year?</a:t>
            </a:r>
            <a:endParaRPr lang="en-US" sz="1600" dirty="0"/>
          </a:p>
          <a:p>
            <a:r>
              <a:rPr lang="en-US" sz="1600" dirty="0" smtClean="0"/>
              <a:t>What is your average agent wage?</a:t>
            </a:r>
          </a:p>
          <a:p>
            <a:r>
              <a:rPr lang="en-US" sz="1600" dirty="0"/>
              <a:t>If IP-PBX, do you have auto-answer and 3</a:t>
            </a:r>
            <a:r>
              <a:rPr lang="en-US" sz="1600" baseline="30000" dirty="0"/>
              <a:t>rd</a:t>
            </a:r>
            <a:r>
              <a:rPr lang="en-US" sz="1600" dirty="0"/>
              <a:t> party call control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Do you have disaster recovery plans?</a:t>
            </a:r>
          </a:p>
          <a:p>
            <a:r>
              <a:rPr lang="en-US" sz="1600" dirty="0" smtClean="0"/>
              <a:t>How many on your IT staff are involved in provisioning, maintaining, move-add-change of desksets?</a:t>
            </a:r>
          </a:p>
          <a:p>
            <a:r>
              <a:rPr lang="en-US" sz="1600" dirty="0" smtClean="0"/>
              <a:t>What is the loaded hourly wage of your IT staff person?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48095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6172200" cy="3943350"/>
          </a:xfrm>
        </p:spPr>
        <p:txBody>
          <a:bodyPr/>
          <a:lstStyle/>
          <a:p>
            <a:r>
              <a:rPr lang="en-US" dirty="0" smtClean="0"/>
              <a:t>Small call centers</a:t>
            </a:r>
          </a:p>
          <a:p>
            <a:pPr lvl="1"/>
            <a:r>
              <a:rPr lang="en-US" dirty="0" smtClean="0"/>
              <a:t>Smaller centers (under 20) have difficult time justifying upfront expenses</a:t>
            </a:r>
          </a:p>
          <a:p>
            <a:pPr lvl="1"/>
            <a:r>
              <a:rPr lang="en-US" dirty="0" smtClean="0"/>
              <a:t>Solution: Branding, customization and CCS can be removed from upfront costs</a:t>
            </a:r>
          </a:p>
          <a:p>
            <a:r>
              <a:rPr lang="en-US" dirty="0" smtClean="0"/>
              <a:t>Agent Productivity</a:t>
            </a:r>
          </a:p>
          <a:p>
            <a:pPr lvl="1"/>
            <a:r>
              <a:rPr lang="en-US" dirty="0" smtClean="0"/>
              <a:t>The minimum productivity improvement we allow is 2%</a:t>
            </a:r>
          </a:p>
          <a:p>
            <a:pPr lvl="1"/>
            <a:r>
              <a:rPr lang="en-US" dirty="0" smtClean="0"/>
              <a:t>If they do not believe there are productivity improvements, then you are not selling hard enough ;)</a:t>
            </a:r>
          </a:p>
          <a:p>
            <a:pPr lvl="1"/>
            <a:r>
              <a:rPr lang="en-US" dirty="0" smtClean="0"/>
              <a:t>Solution: We could run a separate  ROI without</a:t>
            </a:r>
          </a:p>
          <a:p>
            <a:r>
              <a:rPr lang="en-US" dirty="0" smtClean="0"/>
              <a:t>IT Productivity</a:t>
            </a:r>
          </a:p>
          <a:p>
            <a:pPr lvl="1"/>
            <a:r>
              <a:rPr lang="en-US" dirty="0" smtClean="0"/>
              <a:t>This improves assumes CCS purchase</a:t>
            </a:r>
          </a:p>
          <a:p>
            <a:pPr lvl="1"/>
            <a:r>
              <a:rPr lang="en-US" dirty="0" smtClean="0"/>
              <a:t>Solution: If they don’t believe the productivity improvement, we can run a separate ROI without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76350"/>
            <a:ext cx="2743200" cy="61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467476"/>
      </p:ext>
    </p:extLst>
  </p:cSld>
  <p:clrMapOvr>
    <a:masterClrMapping/>
  </p:clrMapOvr>
</p:sld>
</file>

<file path=ppt/theme/theme1.xml><?xml version="1.0" encoding="utf-8"?>
<a:theme xmlns:a="http://schemas.openxmlformats.org/drawingml/2006/main" name="CounterPathJun2012V2">
  <a:themeElements>
    <a:clrScheme name="CP_Template_ver02_colours">
      <a:dk1>
        <a:srgbClr val="0C0C0C"/>
      </a:dk1>
      <a:lt1>
        <a:srgbClr val="FFFFFF"/>
      </a:lt1>
      <a:dk2>
        <a:srgbClr val="0C0C0C"/>
      </a:dk2>
      <a:lt2>
        <a:srgbClr val="FFFFFF"/>
      </a:lt2>
      <a:accent1>
        <a:srgbClr val="FFCC00"/>
      </a:accent1>
      <a:accent2>
        <a:srgbClr val="9C9BA3"/>
      </a:accent2>
      <a:accent3>
        <a:srgbClr val="FF9900"/>
      </a:accent3>
      <a:accent4>
        <a:srgbClr val="C7BCC2"/>
      </a:accent4>
      <a:accent5>
        <a:srgbClr val="FF6600"/>
      </a:accent5>
      <a:accent6>
        <a:srgbClr val="404040"/>
      </a:accent6>
      <a:hlink>
        <a:srgbClr val="FFC000"/>
      </a:hlink>
      <a:folHlink>
        <a:srgbClr val="FF0000"/>
      </a:folHlink>
    </a:clrScheme>
    <a:fontScheme name="CP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unterPath_PP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nterPath_PP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nterPath_PP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nterPath_PP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nterPath_PP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nterPath_PP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nterPath_PP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nterPath_PP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nterPath_PP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nterPath_PP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nterPath_PP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nterPath_PP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CounterPathJun2012V2</Template>
  <TotalTime>391</TotalTime>
  <Words>1365</Words>
  <Application>Microsoft Office PowerPoint</Application>
  <PresentationFormat>On-screen Show (16:9)</PresentationFormat>
  <Paragraphs>186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CounterPathJun2012V2</vt:lpstr>
      <vt:lpstr>Call Center Business Case</vt:lpstr>
      <vt:lpstr>Where to Find Call Center Materials</vt:lpstr>
      <vt:lpstr>Selling with ROI Tools</vt:lpstr>
      <vt:lpstr>Benefits of Deploying Bria in Call Center</vt:lpstr>
      <vt:lpstr>Bria’s 3 Areas of Impact on Call Centers</vt:lpstr>
      <vt:lpstr>Real-World Productivity Improvements</vt:lpstr>
      <vt:lpstr>What Drives Agent Productivity</vt:lpstr>
      <vt:lpstr>Questions for Your Customers</vt:lpstr>
      <vt:lpstr>Potential Problems</vt:lpstr>
      <vt:lpstr>Next Steps</vt:lpstr>
      <vt:lpstr>PowerPoint Presentation</vt:lpstr>
      <vt:lpstr>Introduction</vt:lpstr>
      <vt:lpstr>Standalone GUI-based Soft Phone</vt:lpstr>
      <vt:lpstr>System Tray Mode</vt:lpstr>
      <vt:lpstr>Bria Call Center Benefits</vt:lpstr>
      <vt:lpstr>Core Features</vt:lpstr>
      <vt:lpstr>Call Center Soft Phone Client</vt:lpstr>
      <vt:lpstr>Local Provisioning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 Center Business Case</dc:title>
  <dc:creator>Ken Jones</dc:creator>
  <cp:lastModifiedBy>Ken Jones</cp:lastModifiedBy>
  <cp:revision>18</cp:revision>
  <dcterms:created xsi:type="dcterms:W3CDTF">2013-06-04T21:23:03Z</dcterms:created>
  <dcterms:modified xsi:type="dcterms:W3CDTF">2013-06-12T13:39:37Z</dcterms:modified>
</cp:coreProperties>
</file>