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97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298" r:id="rId11"/>
    <p:sldId id="306" r:id="rId12"/>
    <p:sldId id="307" r:id="rId13"/>
    <p:sldId id="30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8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0A4FA-8B0A-406B-857C-F6F340141500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15998-5E9B-486D-93CC-CCB4EAC85E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07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15998-5E9B-486D-93CC-CCB4EAC85E2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896F-D7D9-4592-A34E-310873948EEA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000" b="1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www.phone.com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F630-7285-4091-8983-DFFE5714CF9B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5A4D-F90D-4C2B-ABFF-B66CB2D3CD92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5F4A-9057-4CC9-BD5A-6F82B886E247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www.phone.com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1E8CD-6752-4990-ADDF-16995223F938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147F-C052-4465-94C9-76131D97CFB7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0A7E-848D-4D3A-97BA-CE2F98636F83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93B7B-28D3-4391-8EA7-E154EC834B1A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6591-4980-459A-AA60-D3B4781DFE49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633B-E4BF-4F18-BBF1-813A3C1A2426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8EDD-0A5E-44FB-9346-A5C7DAE7FC35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777A5-B8E5-4D60-B88F-DCB9B0325D29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2000" b="1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www.phone.com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 descr="C:\Documents and Settings\Owner\My Documents\Downloads\logo_120x60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934200" y="304800"/>
            <a:ext cx="1905000" cy="952500"/>
          </a:xfrm>
          <a:prstGeom prst="rect">
            <a:avLst/>
          </a:prstGeom>
          <a:noFill/>
        </p:spPr>
      </p:pic>
      <p:sp>
        <p:nvSpPr>
          <p:cNvPr id="107522" name="AutoShape 2" descr="communicate better logo - b&amp;w.JPG"/>
          <p:cNvSpPr>
            <a:spLocks noChangeAspect="1" noChangeArrowheads="1"/>
          </p:cNvSpPr>
          <p:nvPr userDrawn="1"/>
        </p:nvSpPr>
        <p:spPr bwMode="auto">
          <a:xfrm>
            <a:off x="7778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3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one.com/" TargetMode="External"/><Relationship Id="rId2" Type="http://schemas.openxmlformats.org/officeDocument/2006/relationships/hyperlink" Target="mailto:jmaloff@phone.com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251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0" dirty="0" smtClean="0">
                <a:solidFill>
                  <a:srgbClr val="6B8919"/>
                </a:solidFill>
              </a:rPr>
              <a:t>Disaster Recovery, Business Continuity, and the Cloud</a:t>
            </a:r>
            <a:r>
              <a:rPr lang="en-US" b="0" dirty="0" smtClean="0">
                <a:solidFill>
                  <a:srgbClr val="6B8919"/>
                </a:solidFill>
              </a:rPr>
              <a:t/>
            </a:r>
            <a:br>
              <a:rPr lang="en-US" b="0" dirty="0" smtClean="0">
                <a:solidFill>
                  <a:srgbClr val="6B8919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7244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6B8919"/>
                </a:solidFill>
              </a:rPr>
              <a:t>January 2014</a:t>
            </a:r>
          </a:p>
          <a:p>
            <a:r>
              <a:rPr lang="en-US" b="0" dirty="0" smtClean="0">
                <a:solidFill>
                  <a:srgbClr val="6B8919"/>
                </a:solidFill>
              </a:rPr>
              <a:t>Joel Maloff</a:t>
            </a:r>
          </a:p>
          <a:p>
            <a:r>
              <a:rPr lang="en-US" dirty="0" smtClean="0">
                <a:solidFill>
                  <a:srgbClr val="6B8919"/>
                </a:solidFill>
              </a:rPr>
              <a:t>Vice President – Channel Development</a:t>
            </a:r>
          </a:p>
          <a:p>
            <a:r>
              <a:rPr lang="en-US" b="0" dirty="0" smtClean="0">
                <a:solidFill>
                  <a:srgbClr val="6B8919"/>
                </a:solidFill>
              </a:rPr>
              <a:t>jmaloff@phone.com</a:t>
            </a:r>
            <a:endParaRPr lang="en-US" b="0" dirty="0">
              <a:solidFill>
                <a:srgbClr val="6B8919"/>
              </a:solidFill>
            </a:endParaRPr>
          </a:p>
        </p:txBody>
      </p:sp>
      <p:pic>
        <p:nvPicPr>
          <p:cNvPr id="1026" name="Picture 2" descr="C:\Users\user\AppData\Local\Microsoft\Windows\Temporary Internet Files\Content.IE5\W1DBPKDO\MC90016055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11849"/>
            <a:ext cx="2895600" cy="259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Cloud Communications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premises-based PBX is a single point of failure.</a:t>
            </a:r>
          </a:p>
          <a:p>
            <a:pPr lvl="1"/>
            <a:r>
              <a:rPr lang="en-US" dirty="0" smtClean="0"/>
              <a:t>Cloud-based communications delivers inherent redundancy.</a:t>
            </a:r>
          </a:p>
          <a:p>
            <a:r>
              <a:rPr lang="en-US" dirty="0" smtClean="0"/>
              <a:t>Traditional communications systems are geographically rooted.</a:t>
            </a:r>
          </a:p>
          <a:p>
            <a:pPr lvl="1"/>
            <a:r>
              <a:rPr lang="en-US" dirty="0" smtClean="0"/>
              <a:t>Multi-location organizations may have separate communications systems.</a:t>
            </a:r>
          </a:p>
          <a:p>
            <a:pPr lvl="1"/>
            <a:r>
              <a:rPr lang="en-US" dirty="0" smtClean="0"/>
              <a:t>The cloud provides “virtual identity” and easy failover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AutoShape 2" descr="data:image/jpeg;base64,/9j/4AAQSkZJRgABAQAAAQABAAD/2wCEAAkGBwgHBgkIBwgKCgkLDRYPDQwMDRsUFRAWIB0iIiAdHx8kKDQsJCYxJx8fLT0tMTU3Ojo6Iys/RD84QzQ5OjcBCgoKDQwNGg8PGjclHyU3Nzc3Nzc3Nzc3Nzc3Nzc3Nzc3Nzc3Nzc3Nzc3Nzc3Nzc3Nzc3Nzc3Nzc3Nzc3Nzc3N//AABEIAHcA8AMBIgACEQEDEQH/xAAcAAACAgMBAQAAAAAAAAAAAAAEBQYHAAEDAgj/xABAEAACAQMCBAQBCgQFAgcAAAABAgMABBEFIQYSMUETIlFhcQcUIzJCcoGRobFSYsHRJCUzU+EVNRY0Q0RjgvD/xAAZAQADAQEBAAAAAAAAAAAAAAABAgMEAAX/xAAjEQACAgICAgIDAQAAAAAAAAAAAQIRAyESMQQyEyJBUXFC/9oADAMBAAIRAxEAPwCvYZDHIrp9ZaaC5juAXeMhm2IUUBa8kjguMDPm96sPQo9OEJigiRmK7843zXjzPUhIhNzC0aq8eQKIs2eW0ufEGVCHJqe3+n2eqWaNHbeFPGuGAGM4pNpOjxeFfSXky22nxJme4Y/UHoPU+gpU+WkNKdbIVYWFxfycluoOBl5WOFQe57V4nu4IZGh0iI386/XuXXESH2H2viaH4o4rF6v/AE3SIhbaRE2FjB802PtOe+euKjsl/cSIE8Qqv8KHAr0cWGlbPPyZOT0PJtOlu38XUr9p37qpyFHoPT8K1/02wHl8J8+pY71HVkdDlXKn2NMLfWZ4wFmAkX1PWqyjKtErGJ0i0YbB1+61BXWjGMc1u5f+U9aZ6fe2l2/K8yxN2DU5it0QLjBz3qTyTh2GrK9ZSrFSCCOoNaFPuKLHw5Uuo1wj7Njs1ITWiMuSsFB+nEseSOYxSds/Vb/mn2n3bJcCK5HhSdm7N8KiSnBBB3ByKlGmSR6jacs4Duu3XcVPLBSWxozaY0vWzA59RSDTj9HP96i3lktY/m8/M8TjCSHqvsaC00/Rzjv6VlWPhFmjkmFzf+Qf7poZ94rUeq0RN/25/umhXOVtKOP1OGWmnCqvoxpzEdt6Rac2HIzjzVMeFtDl1u6KluS2iGZJf6D3rPP2CkcbDTbrUpRFZxGUjZuyr7k1L9O4BYRj57f8h/24Vzj8akNnBb6fAtvaxCOJR0Hf3Pqa6m+VPSkGfQgvOA0EZNjfZkH2Zkxn8RUS1HTbrTZzDdQtGe3dT8D3qzRqAYbUDqE0F7bvBeRh4z+Y+B7GgyaK1rdFanYyWFwY2PPGd45B0Yf3oPNChjedjQl6wW+ty3TFE560DqY5ryD2X+1MkcFXmpLEhSM427dTXm6H+RWsp2MspbH4YpPbwpLqxLklcdKf6yipptlGvQMxFGSS6GxSuQr0SFXu4EcZUnmPwFSq/wA28i3FueQqMgL3FR3REEmqrbqcMISfxp9eW04s40LeZDufWhNbLQQdw/xM+p6pHp6Rn5xL5MY2x3JqMfKtxNGZBw1o74srZszyKf8AVl759QKkBaPgzhG71yTlOpXY+b2WeoB6t/8AvSqYlkaV3klYtIxyWPc962eNhj7mTyMnJ0jweuK1WVlbTMZWVlZXHGxTPTdZubFlXnMkOd0O+PhSut0Gk9M4nDvaa3p7xxPuRsD1U9s1DLqCS3neKQYZTg1u2upbWQSQuVYfrXfUr4X7rM6hZuXlcjofeljDj0cA96Z6DcGG/VO0g5fx7UsrtayeFcRSdOVwSadq0cTSSFZo/DdQyucN6geopMLU2M1zBJkjYo3qtPLR1a7WMnzZyD2IrfEdmTZC5jX6SHJOO6nrWRP8FF2Jpv8AtsnwoNj5bT40XMf8sb3G1AuSYrU9uYUMa0WsZafkTNgZPpV58NaeNM0W3t+QLIU8SQ+rHrVK8NxfONft4MZDyqDV/KBsB0A2rNl7KwQHckgHFKLpmz1705u0IBpNcjqagyvGzgs0gPXFalusrgkUHdSlQd8Uqa7bxOUnY964RxGupKt5ZNGf9SLzpUWLe2Kf2lwpcK/U7VH7oGO5ljJ2VjiuiIzXPvQl6ea/iHotds7/AIUNPvqC47LVIgXRxsVxqh9hTnXW/wAHZD71KbMj/qUhPZd6Za8foLMDrhjXT7Bh9hRpN2tnr1tLJsXPKcntU1u5GN1GiJzLIQPzOKq7W5WFydsEYwR2NTLg3Wmv1toZj9NDKoBP2hmq5cTcFItHJToG+WjUxccQwaXC3+G06BUCj+M7sf2/Wq8pvxbO11xJqM7EkvOevp0pRivRxRqCR58ntmqysrKehTK2K1WUyON4Nar1mtV2jjVbxWVuuo4816H1Tv17VlZ0o0cTWzEbx2zxnoq8jfhUgvgJbV2RfK0W+aj+jQ/5bayfxpt+FSyODxNOfAz5SP0ry8jqZSPRXkyGHTHhY+ZGKn86CkOLW3PvTjiRVjuNQjTBUyhhj0Kj+1I2bMEQPQGtEeiiJbwMobjDT1b7Umf0NXjEc1QnClx824n0qdjgCQZPx2q+I2KZ5F5ie1Y8ypmmBl3uCaSXGMH40RdamedozHyketBSuxjZyCR6ioNlRbeLzKwApDcAo3NR13qJIZEYc2cGlVzDKoEjy82dwBQic0ExyYw4O4oC/fmunPrg10Q5Tm6EdqFuizTO2DhQoJxsPiaKIzVHkHehJCx1A46BK7c24I3waGJPz5/u4qkREbsSTfTfCj9dfy2Y/kP70usD/jJqM1s+e0B/2/610l9gYfYjevx8tyxON698LySQ6xZugbBmUNjpjNa4iOb1vRTimXC8OYBKMZRs/rWvlWLYze7EOvqV1m9B6+KaW4p1xXH4euXTdnIcfAik/WtWN6RmkjzisxXqsClhlQSBVtE6Z4rBXvkYdq8gHNcA2q8xxXoRMXCruT0A71kYw1SjhTTkmWS7kAODyp/WlyyUI2xox5OhNHp6eBmZnST0x2oCZBG+FbmHwxVgyaK94cqyRp2PXNAXnDcMS4ecM5+yF3rJDyFey0sVrRCgCaMtrbxMc42o+Xh+fxV8N18Mn6zHpUx0HhuztY1YAzuRku24/AVWWeKWiXxtM8cN2jPpcKOhAjY8oI7VM7a08K0Hl7ZIrrpGnG45dj7ipHc6UqxDscYrzZS5OyiVFK8aaeLcJcxgjmUpIO3qP3IqIupFunbero4h0dLy1ktyoORufeqf1C0az54H5sxvy7j3rXilaoZEy4O4QbXdJbUbe+SGeGXEMJjz4hGDue1WxPJJbWIklGH5cPnfG3Wqx+SPVBDfNYSN5ZRzoP5h1H5Va8EomQtyDlYkb79O9ZM7fKmbIpcdFa6ldaxHrMcTHlVk8TlI7Hpntn4VNEiL6KzvyhuXPlFe7/Sku5AoJUFvyFFXlukGnGCMnlAxU5NDJUVNZRNeatJC5IQlid+npS8219HO6mST652b0+HSnV3CLbVDJjDcxG3pRN2gflkJ3Ap1P60gNfawOwLCNg2Rt27UQdUkFq8JfEBBHIuwJxuT6mucWF83oN/cUFfOiRN4wEYY+Ud6m1bHhxSdnO3t3mjDIRQzIReSA9QO9cjqZtlAgfI9MV7tpTNM8r9WFVprsy09m9KHPdTY65orWwfndsp7IP3oPS5eSWaRR9qjNSfxdStgepEf70X2Jg7I/wAQr/mEg/nqU8K2BGkscbu23tSGa3fV9WJt0PK7VYtnYiysoYcYKjt8KfJL6KI02rIDxVYrIQ/SRPI3tvtUUlgkhbDrj37VNtR+m1K8jl+q2FI9D2NIpoJEZoW5cjs+wz8avhnqiMo0IiNs9q6QyNE2Ux7imDaZOHbNm5yM+TfFcbyx8DkZclHGVb+nxrRyQFBtaOsaxyKZYd8/WU17+Z286ZHMjdyKGt0a3dZQeaM9cUfnk80ZHrtSNtdCNUeI9DZv/cqPiv8AzTzQzNp0Ztm5ZIS3NzDYg0PbNspU0amc5GAetSnOUlTBF0x7bHKkLg+gxXp9NlkGZnZ1bpHEAP8An9a82UZFtHLz5D757CmEt01rhIIzNMfsgVkZti0kA2+nG3n8O5WJEYZVYxtj3NF28KRuDbF2RTvg9aaQ2clxEgvEGevKO1MrO0jlmWGEJyjZuQbAUqYkyS8OWCxwq5T6wFNL2JQh58bdK9W/h2dmWkYJHGuWY9FA9aqbib5WvGuZYdDtVkhiJ+ml2D/AelGMJSeiRNb61gZDz7Z+1VU/KJoMpD3tuCxUecAdR60z0Xjr5zEnz+MRc5yHU5APvTa5vYrnniHKwZcr6N708U4ys5uipuHbySyvorqA4eFw496+hNNuY7uyt7uBgYrhBIMe4qjdW0safqJmg8tvMfKP4W9DUo+T++kt9diglmfwJI3REJ8obYjb8D+dNnqW0acU9FoStyKWHUUvuriZrZ0EDsvIT4uRge2KOmB5cE9aVahf20dq0ZnUM+VwD0xWR/o0/wAK/uI7q6uOQ27o6S5bm9KKvVZFAbY9K7XWsWrX+I2I5jjzKQSaG1NmD5I67jen6AwWWWOGzeSRygUgZFRbXp5r65jNuPoo1wD/ABHuaY8Q3Jhs44sbyvk+wFKFnAQE7VpxR4rkZsjb0jwJGjj+njAAwM5plZSBslenLSx3F2RDkAE00t4xCr7/AFVo5KFbfE1px+jmP81G3R5tUtfYxj9RQGmsJYZOT+KmEu+sW/34x+oqclUgYNjXQLNrXUAylfDLkAVL7kqsnKemKQaVbOkkTFTgHOaPublp70pHuAOvvU2xZu5aBr+xtZLkzcn0jbGlfEeh+JGJbSMNJGuGXPUf3p28BYgudx6UfpoHzkErzYO9LGdPRXjcdla6ffNp7tJ4fijH1D1FLLq/W/uZYogiRzScymTyhG/pU5+Um3sLG4trmytzC9wT4uB5Wqtb+NEnYqMKwyK9HFUlszwbj0ewzWsskb4wDg75ouPAXmUDHpS1YzIoYb9jRUHNHgHce9UaFcrew6GQqdj5T0pjFJnFJ1PcfhRdtP2brUpInJUxwsswgkjic4ZSACdhXXh/iCaCKNb2JpGg8rsPrULA3N8DTeytIJHDtGCxO/vUm0lTQ0ZMew31zqnKkCtDE25GfNippw9Zx2sQPYDmcnb8TUPbU7DSIOa6mRMDZAMsfYCoxxDxFqOu25tI3az089YkPmkH8x9PapqKfeiltjH5VPlFXUgdE4fmJtQcXNyh2m/lX+X371WtifpuRujDGKObRJccyMAPTFc1025imWRULcpzWlSgo0gpHaxBW1likH1D3rpomuS20y2lxJmHn8jN/wCmf7V3e3cTuwQ8rdaT3djIZy8aeWhjnFtpiuLZO9SRb6xaQ4DAfSr+zCkFpLJE/MjlZY2HKw7Ebg170O6key5ZWy6ZQ5+0uKFTy6hGnOFzIsZZjtgnYn4UrxqmkCEnGVFw6LrEOu6UsgbkmA5J48bhv7HqK3fRRJaGCG3AHsK98M8NjQEuEe6Wd5eXnAXCqR6UyucIjsFzgelYJaZ6MZOiDalZSZE8hHMOnqKUTzG5myxyFG5p3r1yGRuqk7Hao2XJfCjCjofWu7QZSsU8VLHzWZc4BD49+lI3SEgefGfU9qsZeHLTiPTWimkMN1HvBMOgJ7EehqA61w1qmiSSLe2brGh5fGAyh/Gt+CUXGrMk+Slo52ESCfmByB3o/wAQMxCHPqKAjxa22+zHes0aQzXEi9yM1043chpSpUNNPXDsqjA9qOQc2u2y/wDyJXHToCJTzDrXe1GeJIFP+8PyArNdtsOJUS2C58SCOC3JLuPTpTuw4euY7ZWAR2O5OetF6LoEMSqzA8o7+tPubwlCJ9UUiV9kmlEil9o99AnM0YIPoaN0HT3jAmnyozv8Kk8dxE8B52XA6k0u1C9hEHhwshb413BHfJKSoF4n4T07W7WKN5GDJujDqM1Wes8FXOmyOk8ReMfVk5diKtC2ukuYxBz4kQZXemMWoW89v4d2oKMMb+venTa6FTcSgG4ckUubR+XfdXGR+dc4uHdZuZPCtrEzMf8AaIOaujU+E4Jk+caa3Lzb+Gw2pZptld2l7vGY3iBYlhjb2plnmuzqTKo/8O63AwD6TeDffMRP7V7i0XVRN5dOuz8YiP3q5Dr+Uy6MPhSe94gthITK0g9sUz8h10H42yGWuiawxAXTzGfWaRVH6ZP6V01PT9ZsmSJbiKLnXPNCNx/9jUlOuWuQVV2H3a3eSteQwXPIUibIBqfzy/R3xcdkPg0kxv4sx55D9pzk/nRa2md+UU5a3icZIJPtXNYsHA6VN5HLbCkLvm2MbV4aMjOFzmmhUE4wa0luV3zQsNCpotuTFZYcN3esXiWtopyx8xIwFX1J/p3p/peivf33IG+jGC7j7K1YemxQWluILNRGidhsfx96KkER3vBunWPCc2m2cK+Oq+J84K+eSQb5PsapHUBi4dHQ43UrX0hIxP1txVD8f2B03iC5jXIQvzofY71r8WdypkcypWWTwFq76tw1A8j811aD5vKT9sKPKT+FNmvUEhjkyjkdG7j29arL5LNR+Z8QvZF8RX0QKjtzrVpXdvDdAxTKGGc4xUvIx8Z0Wxz+pDOIijsxXJOfSkUVuTHzHoOlPuIdGv7GPxbZmu7Yb8jbun5daSwXJuIlWOKT8FNQqkXsO0u4a3kUrsBtU30WZLmKW3uIxLAVwysvMpHpUMtbOdjzCGUr9w1NNEimt9LLFSrM2QvQ7bUF7E5vRX/H3yeL83k1Phks8Ea/S2WCWT1K57e1V5oIeHU4+ZThgR0r6Eu7kQzeGp5nUcrMe5PX96XScBaNcM9wpnt5XbnVlOQv4GtS8iouLIKLbtlewRYlHKdqGsQW4oTPUSH9qf6todzo9wDJ54GbyygbHfofQ0h0nz8Tcw6czftUYu7NEOmXLpsqtb45/q+xpVxHqwtUEUDN4rd8dKyspv8AJB+4TpdnKlgx1KTmEu6otD3dnA0LLHFyE7Bs71lZS0BPYihS6tbkL43OB6+lOredZrNzj/TkB/OsrK5D5PwSG0vPoxjY0Pqt147CJMDPU4rKyn7JiK6RRKFYgg7dKWXmmW+7SxjBGdjWVlTa2FSaB47OwwMcyjHxo+4e3Ghx2sbMwVsqxGMVlZStaH5NgKwBVABrBGqnesrKnR1mn5U3AFcpjnddhWVldRyJtw7ZpaaSkmfPdjxW9l7CvM9wbecFOnXetVlUrQyGPjr4BlI2C5xVVfKqEuPm94owccp98VlZVvH1kRPJ0QjS7xrG6s75OtvMr/hnB/Sr8MylEmBwHAO9ZWVq81LTJ4Qi3mSZWjyDg+lRbiPhxhL870qYxTE5aFieRx6j0NZWVgXZeznp7alCqrMuPTlepDbx3OBISRn3rKyg0Cw9CHBSQLnG2RmuMlzIAYnOR08pwRWVlK0czgzW0NpJDNG90jZDeJjaq6uNHGj8UI0R5reeN5Uyd1HcVlZVIfkMW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data:image/jpeg;base64,/9j/4AAQSkZJRgABAQAAAQABAAD/2wCEAAkGBwgHBgkIBwgKCgkLDRYPDQwMDRsUFRAWIB0iIiAdHx8kKDQsJCYxJx8fLT0tMTU3Ojo6Iys/RD84QzQ5OjcBCgoKDQwNGg8PGjclHyU3Nzc3Nzc3Nzc3Nzc3Nzc3Nzc3Nzc3Nzc3Nzc3Nzc3Nzc3Nzc3Nzc3Nzc3Nzc3Nzc3N//AABEIAHcA8AMBIgACEQEDEQH/xAAcAAACAgMBAQAAAAAAAAAAAAAEBQYHAAEDAgj/xABAEAACAQMCBAQBCgQFAgcAAAABAgMABBEFIQYSMUETIlFhcQcUIzJCcoGRobFSYsHRJCUzU+EVNRY0Q0RjgvD/xAAZAQADAQEBAAAAAAAAAAAAAAABAgMEAAX/xAAjEQACAgICAgIDAQAAAAAAAAAAAQIRAyESMQQyEyJBUXFC/9oADAMBAAIRAxEAPwCvYZDHIrp9ZaaC5juAXeMhm2IUUBa8kjguMDPm96sPQo9OEJigiRmK7843zXjzPUhIhNzC0aq8eQKIs2eW0ufEGVCHJqe3+n2eqWaNHbeFPGuGAGM4pNpOjxeFfSXky22nxJme4Y/UHoPU+gpU+WkNKdbIVYWFxfycluoOBl5WOFQe57V4nu4IZGh0iI386/XuXXESH2H2viaH4o4rF6v/AE3SIhbaRE2FjB802PtOe+euKjsl/cSIE8Qqv8KHAr0cWGlbPPyZOT0PJtOlu38XUr9p37qpyFHoPT8K1/02wHl8J8+pY71HVkdDlXKn2NMLfWZ4wFmAkX1PWqyjKtErGJ0i0YbB1+61BXWjGMc1u5f+U9aZ6fe2l2/K8yxN2DU5it0QLjBz3qTyTh2GrK9ZSrFSCCOoNaFPuKLHw5Uuo1wj7Njs1ITWiMuSsFB+nEseSOYxSds/Vb/mn2n3bJcCK5HhSdm7N8KiSnBBB3ByKlGmSR6jacs4Duu3XcVPLBSWxozaY0vWzA59RSDTj9HP96i3lktY/m8/M8TjCSHqvsaC00/Rzjv6VlWPhFmjkmFzf+Qf7poZ94rUeq0RN/25/umhXOVtKOP1OGWmnCqvoxpzEdt6Rac2HIzjzVMeFtDl1u6KluS2iGZJf6D3rPP2CkcbDTbrUpRFZxGUjZuyr7k1L9O4BYRj57f8h/24Vzj8akNnBb6fAtvaxCOJR0Hf3Pqa6m+VPSkGfQgvOA0EZNjfZkH2Zkxn8RUS1HTbrTZzDdQtGe3dT8D3qzRqAYbUDqE0F7bvBeRh4z+Y+B7GgyaK1rdFanYyWFwY2PPGd45B0Yf3oPNChjedjQl6wW+ty3TFE560DqY5ryD2X+1MkcFXmpLEhSM427dTXm6H+RWsp2MspbH4YpPbwpLqxLklcdKf6yipptlGvQMxFGSS6GxSuQr0SFXu4EcZUnmPwFSq/wA28i3FueQqMgL3FR3REEmqrbqcMISfxp9eW04s40LeZDufWhNbLQQdw/xM+p6pHp6Rn5xL5MY2x3JqMfKtxNGZBw1o74srZszyKf8AVl759QKkBaPgzhG71yTlOpXY+b2WeoB6t/8AvSqYlkaV3klYtIxyWPc962eNhj7mTyMnJ0jweuK1WVlbTMZWVlZXHGxTPTdZubFlXnMkOd0O+PhSut0Gk9M4nDvaa3p7xxPuRsD1U9s1DLqCS3neKQYZTg1u2upbWQSQuVYfrXfUr4X7rM6hZuXlcjofeljDj0cA96Z6DcGG/VO0g5fx7UsrtayeFcRSdOVwSadq0cTSSFZo/DdQyucN6geopMLU2M1zBJkjYo3qtPLR1a7WMnzZyD2IrfEdmTZC5jX6SHJOO6nrWRP8FF2Jpv8AtsnwoNj5bT40XMf8sb3G1AuSYrU9uYUMa0WsZafkTNgZPpV58NaeNM0W3t+QLIU8SQ+rHrVK8NxfONft4MZDyqDV/KBsB0A2rNl7KwQHckgHFKLpmz1705u0IBpNcjqagyvGzgs0gPXFalusrgkUHdSlQd8Uqa7bxOUnY964RxGupKt5ZNGf9SLzpUWLe2Kf2lwpcK/U7VH7oGO5ljJ2VjiuiIzXPvQl6ea/iHotds7/AIUNPvqC47LVIgXRxsVxqh9hTnXW/wAHZD71KbMj/qUhPZd6Za8foLMDrhjXT7Bh9hRpN2tnr1tLJsXPKcntU1u5GN1GiJzLIQPzOKq7W5WFydsEYwR2NTLg3Wmv1toZj9NDKoBP2hmq5cTcFItHJToG+WjUxccQwaXC3+G06BUCj+M7sf2/Wq8pvxbO11xJqM7EkvOevp0pRivRxRqCR58ntmqysrKehTK2K1WUyON4Nar1mtV2jjVbxWVuuo4816H1Tv17VlZ0o0cTWzEbx2zxnoq8jfhUgvgJbV2RfK0W+aj+jQ/5bayfxpt+FSyODxNOfAz5SP0ry8jqZSPRXkyGHTHhY+ZGKn86CkOLW3PvTjiRVjuNQjTBUyhhj0Kj+1I2bMEQPQGtEeiiJbwMobjDT1b7Umf0NXjEc1QnClx824n0qdjgCQZPx2q+I2KZ5F5ie1Y8ypmmBl3uCaSXGMH40RdamedozHyketBSuxjZyCR6ioNlRbeLzKwApDcAo3NR13qJIZEYc2cGlVzDKoEjy82dwBQic0ExyYw4O4oC/fmunPrg10Q5Tm6EdqFuizTO2DhQoJxsPiaKIzVHkHehJCx1A46BK7c24I3waGJPz5/u4qkREbsSTfTfCj9dfy2Y/kP70usD/jJqM1s+e0B/2/610l9gYfYjevx8tyxON698LySQ6xZugbBmUNjpjNa4iOb1vRTimXC8OYBKMZRs/rWvlWLYze7EOvqV1m9B6+KaW4p1xXH4euXTdnIcfAik/WtWN6RmkjzisxXqsClhlQSBVtE6Z4rBXvkYdq8gHNcA2q8xxXoRMXCruT0A71kYw1SjhTTkmWS7kAODyp/WlyyUI2xox5OhNHp6eBmZnST0x2oCZBG+FbmHwxVgyaK94cqyRp2PXNAXnDcMS4ecM5+yF3rJDyFey0sVrRCgCaMtrbxMc42o+Xh+fxV8N18Mn6zHpUx0HhuztY1YAzuRku24/AVWWeKWiXxtM8cN2jPpcKOhAjY8oI7VM7a08K0Hl7ZIrrpGnG45dj7ipHc6UqxDscYrzZS5OyiVFK8aaeLcJcxgjmUpIO3qP3IqIupFunbero4h0dLy1ktyoORufeqf1C0az54H5sxvy7j3rXilaoZEy4O4QbXdJbUbe+SGeGXEMJjz4hGDue1WxPJJbWIklGH5cPnfG3Wqx+SPVBDfNYSN5ZRzoP5h1H5Va8EomQtyDlYkb79O9ZM7fKmbIpcdFa6ldaxHrMcTHlVk8TlI7Hpntn4VNEiL6KzvyhuXPlFe7/Sku5AoJUFvyFFXlukGnGCMnlAxU5NDJUVNZRNeatJC5IQlid+npS8219HO6mST652b0+HSnV3CLbVDJjDcxG3pRN2gflkJ3Ap1P60gNfawOwLCNg2Rt27UQdUkFq8JfEBBHIuwJxuT6mucWF83oN/cUFfOiRN4wEYY+Ud6m1bHhxSdnO3t3mjDIRQzIReSA9QO9cjqZtlAgfI9MV7tpTNM8r9WFVprsy09m9KHPdTY65orWwfndsp7IP3oPS5eSWaRR9qjNSfxdStgepEf70X2Jg7I/wAQr/mEg/nqU8K2BGkscbu23tSGa3fV9WJt0PK7VYtnYiysoYcYKjt8KfJL6KI02rIDxVYrIQ/SRPI3tvtUUlgkhbDrj37VNtR+m1K8jl+q2FI9D2NIpoJEZoW5cjs+wz8avhnqiMo0IiNs9q6QyNE2Ux7imDaZOHbNm5yM+TfFcbyx8DkZclHGVb+nxrRyQFBtaOsaxyKZYd8/WU17+Z286ZHMjdyKGt0a3dZQeaM9cUfnk80ZHrtSNtdCNUeI9DZv/cqPiv8AzTzQzNp0Ztm5ZIS3NzDYg0PbNspU0amc5GAetSnOUlTBF0x7bHKkLg+gxXp9NlkGZnZ1bpHEAP8An9a82UZFtHLz5D757CmEt01rhIIzNMfsgVkZti0kA2+nG3n8O5WJEYZVYxtj3NF28KRuDbF2RTvg9aaQ2clxEgvEGevKO1MrO0jlmWGEJyjZuQbAUqYkyS8OWCxwq5T6wFNL2JQh58bdK9W/h2dmWkYJHGuWY9FA9aqbib5WvGuZYdDtVkhiJ+ml2D/AelGMJSeiRNb61gZDz7Z+1VU/KJoMpD3tuCxUecAdR60z0Xjr5zEnz+MRc5yHU5APvTa5vYrnniHKwZcr6N708U4ys5uipuHbySyvorqA4eFw496+hNNuY7uyt7uBgYrhBIMe4qjdW0safqJmg8tvMfKP4W9DUo+T++kt9diglmfwJI3REJ8obYjb8D+dNnqW0acU9FoStyKWHUUvuriZrZ0EDsvIT4uRge2KOmB5cE9aVahf20dq0ZnUM+VwD0xWR/o0/wAK/uI7q6uOQ27o6S5bm9KKvVZFAbY9K7XWsWrX+I2I5jjzKQSaG1NmD5I67jen6AwWWWOGzeSRygUgZFRbXp5r65jNuPoo1wD/ABHuaY8Q3Jhs44sbyvk+wFKFnAQE7VpxR4rkZsjb0jwJGjj+njAAwM5plZSBslenLSx3F2RDkAE00t4xCr7/AFVo5KFbfE1px+jmP81G3R5tUtfYxj9RQGmsJYZOT+KmEu+sW/34x+oqclUgYNjXQLNrXUAylfDLkAVL7kqsnKemKQaVbOkkTFTgHOaPublp70pHuAOvvU2xZu5aBr+xtZLkzcn0jbGlfEeh+JGJbSMNJGuGXPUf3p28BYgudx6UfpoHzkErzYO9LGdPRXjcdla6ffNp7tJ4fijH1D1FLLq/W/uZYogiRzScymTyhG/pU5+Um3sLG4trmytzC9wT4uB5Wqtb+NEnYqMKwyK9HFUlszwbj0ewzWsskb4wDg75ouPAXmUDHpS1YzIoYb9jRUHNHgHce9UaFcrew6GQqdj5T0pjFJnFJ1PcfhRdtP2brUpInJUxwsswgkjic4ZSACdhXXh/iCaCKNb2JpGg8rsPrULA3N8DTeytIJHDtGCxO/vUm0lTQ0ZMew31zqnKkCtDE25GfNippw9Zx2sQPYDmcnb8TUPbU7DSIOa6mRMDZAMsfYCoxxDxFqOu25tI3az089YkPmkH8x9PapqKfeiltjH5VPlFXUgdE4fmJtQcXNyh2m/lX+X371WtifpuRujDGKObRJccyMAPTFc1025imWRULcpzWlSgo0gpHaxBW1likH1D3rpomuS20y2lxJmHn8jN/wCmf7V3e3cTuwQ8rdaT3djIZy8aeWhjnFtpiuLZO9SRb6xaQ4DAfSr+zCkFpLJE/MjlZY2HKw7Ebg170O6key5ZWy6ZQ5+0uKFTy6hGnOFzIsZZjtgnYn4UrxqmkCEnGVFw6LrEOu6UsgbkmA5J48bhv7HqK3fRRJaGCG3AHsK98M8NjQEuEe6Wd5eXnAXCqR6UyucIjsFzgelYJaZ6MZOiDalZSZE8hHMOnqKUTzG5myxyFG5p3r1yGRuqk7Hao2XJfCjCjofWu7QZSsU8VLHzWZc4BD49+lI3SEgefGfU9qsZeHLTiPTWimkMN1HvBMOgJ7EehqA61w1qmiSSLe2brGh5fGAyh/Gt+CUXGrMk+Slo52ESCfmByB3o/wAQMxCHPqKAjxa22+zHes0aQzXEi9yM1043chpSpUNNPXDsqjA9qOQc2u2y/wDyJXHToCJTzDrXe1GeJIFP+8PyArNdtsOJUS2C58SCOC3JLuPTpTuw4euY7ZWAR2O5OetF6LoEMSqzA8o7+tPubwlCJ9UUiV9kmlEil9o99AnM0YIPoaN0HT3jAmnyozv8Kk8dxE8B52XA6k0u1C9hEHhwshb413BHfJKSoF4n4T07W7WKN5GDJujDqM1Wes8FXOmyOk8ReMfVk5diKtC2ukuYxBz4kQZXemMWoW89v4d2oKMMb+venTa6FTcSgG4ckUubR+XfdXGR+dc4uHdZuZPCtrEzMf8AaIOaujU+E4Jk+caa3Lzb+Gw2pZptld2l7vGY3iBYlhjb2plnmuzqTKo/8O63AwD6TeDffMRP7V7i0XVRN5dOuz8YiP3q5Dr+Uy6MPhSe94gthITK0g9sUz8h10H42yGWuiawxAXTzGfWaRVH6ZP6V01PT9ZsmSJbiKLnXPNCNx/9jUlOuWuQVV2H3a3eSteQwXPIUibIBqfzy/R3xcdkPg0kxv4sx55D9pzk/nRa2md+UU5a3icZIJPtXNYsHA6VN5HLbCkLvm2MbV4aMjOFzmmhUE4wa0luV3zQsNCpotuTFZYcN3esXiWtopyx8xIwFX1J/p3p/peivf33IG+jGC7j7K1YemxQWluILNRGidhsfx96KkER3vBunWPCc2m2cK+Oq+J84K+eSQb5PsapHUBi4dHQ43UrX0hIxP1txVD8f2B03iC5jXIQvzofY71r8WdypkcypWWTwFq76tw1A8j811aD5vKT9sKPKT+FNmvUEhjkyjkdG7j29arL5LNR+Z8QvZF8RX0QKjtzrVpXdvDdAxTKGGc4xUvIx8Z0Wxz+pDOIijsxXJOfSkUVuTHzHoOlPuIdGv7GPxbZmu7Yb8jbun5daSwXJuIlWOKT8FNQqkXsO0u4a3kUrsBtU30WZLmKW3uIxLAVwysvMpHpUMtbOdjzCGUr9w1NNEimt9LLFSrM2QvQ7bUF7E5vRX/H3yeL83k1Phks8Ea/S2WCWT1K57e1V5oIeHU4+ZThgR0r6Eu7kQzeGp5nUcrMe5PX96XScBaNcM9wpnt5XbnVlOQv4GtS8iouLIKLbtlewRYlHKdqGsQW4oTPUSH9qf6todzo9wDJ54GbyygbHfofQ0h0nz8Tcw6czftUYu7NEOmXLpsqtb45/q+xpVxHqwtUEUDN4rd8dKyspv8AJB+4TpdnKlgx1KTmEu6otD3dnA0LLHFyE7Bs71lZS0BPYihS6tbkL43OB6+lOredZrNzj/TkB/OsrK5D5PwSG0vPoxjY0Pqt147CJMDPU4rKyn7JiK6RRKFYgg7dKWXmmW+7SxjBGdjWVlTa2FSaB47OwwMcyjHxo+4e3Ghx2sbMwVsqxGMVlZStaH5NgKwBVABrBGqnesrKnR1mn5U3AFcpjnddhWVldRyJtw7ZpaaSkmfPdjxW9l7CvM9wbecFOnXetVlUrQyGPjr4BlI2C5xVVfKqEuPm94owccp98VlZVvH1kRPJ0QjS7xrG6s75OtvMr/hnB/Sr8MylEmBwHAO9ZWVq81LTJ4Qi3mSZWjyDg+lRbiPhxhL870qYxTE5aFieRx6j0NZWVgXZeznp7alCqrMuPTlepDbx3OBISRn3rKyg0Cw9CHBSQLnG2RmuMlzIAYnOR08pwRWVlK0czgzW0NpJDNG90jZDeJjaq6uNHGj8UI0R5reeN5Uyd1HcVlZVIfkMW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93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does Cloud Communications Help?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DRaas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ot all </a:t>
            </a:r>
            <a:r>
              <a:rPr lang="en-US" dirty="0" err="1" smtClean="0"/>
              <a:t>DRaaS</a:t>
            </a:r>
            <a:r>
              <a:rPr lang="en-US" dirty="0" smtClean="0"/>
              <a:t> providers include voice and/or video communication</a:t>
            </a:r>
          </a:p>
          <a:p>
            <a:r>
              <a:rPr lang="en-US" dirty="0" smtClean="0"/>
              <a:t>What are our legal and regulatory obligations in the case of an “event?”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02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Disaster Recovery and Business Continuity planning is only effective BEFORE an event.</a:t>
            </a:r>
          </a:p>
          <a:p>
            <a:r>
              <a:rPr lang="en-US" dirty="0" smtClean="0"/>
              <a:t>The cloud offers a variety of tools to help maintain continuity of business regardless of the event.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05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71600" y="2438400"/>
            <a:ext cx="6248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Joel Maloff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jmaloff@phone.com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www.phone.com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9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Disaster Recovery and Business Continuity – What’s the Difference?</a:t>
            </a:r>
          </a:p>
          <a:p>
            <a:r>
              <a:rPr lang="en-US" dirty="0" smtClean="0"/>
              <a:t>Key Questions for DR/BC Planning</a:t>
            </a:r>
          </a:p>
          <a:p>
            <a:r>
              <a:rPr lang="en-US" dirty="0" smtClean="0"/>
              <a:t>How does cloud communications help?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88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Disasters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3074" name="Picture 2" descr="C:\Users\Joel\AppData\Local\Microsoft\Windows\Temporary Internet Files\Content.IE5\04M0EP3N\MC9001049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57400"/>
            <a:ext cx="1825625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C:\Users\Joel\AppData\Local\Microsoft\Windows\Temporary Internet Files\Content.IE5\G4PR1WL9\MC90010497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057400"/>
            <a:ext cx="1827213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C:\Users\Joel\AppData\Local\Microsoft\Windows\Temporary Internet Files\Content.IE5\N3H7WRN4\MP900407568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566863"/>
            <a:ext cx="1873250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C:\Users\Joel\AppData\Local\Microsoft\Windows\Temporary Internet Files\Content.IE5\N3H7WRN4\MP900316913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876800"/>
            <a:ext cx="2057400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C:\Users\Joel\AppData\Local\Microsoft\Windows\Temporary Internet Files\Content.IE5\LO51U3EZ\MP900178596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13" y="4903788"/>
            <a:ext cx="2438400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C:\Users\Joel\AppData\Local\Microsoft\Windows\Temporary Internet Files\Content.IE5\G4PR1WL9\MC90019869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876800"/>
            <a:ext cx="1873250" cy="158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237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Disasters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4572000" cy="4625975"/>
          </a:xfrm>
        </p:spPr>
        <p:txBody>
          <a:bodyPr rtlCol="0">
            <a:normAutofit fontScale="92500" lnSpcReduction="2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What other events can compromise a business?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/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Sabotage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Industrial Espionage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Theft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Unintentional Incompetence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Intellectual Property contamination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Communications disruption</a:t>
            </a:r>
            <a:endParaRPr lang="en-US" dirty="0"/>
          </a:p>
        </p:txBody>
      </p:sp>
      <p:pic>
        <p:nvPicPr>
          <p:cNvPr id="13316" name="Picture 2" descr="C:\Users\Joel\AppData\Local\Microsoft\Windows\Temporary Internet Files\Content.IE5\G4PR1WL9\MC9001129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638" y="3429000"/>
            <a:ext cx="3063875" cy="174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914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en-US" sz="2800" dirty="0" smtClean="0"/>
              <a:t>What is the nature or mission of the business that we are seeking to protect?</a:t>
            </a:r>
          </a:p>
          <a:p>
            <a:pPr lvl="1" eaLnBrk="1" hangingPunct="1">
              <a:defRPr/>
            </a:pPr>
            <a:r>
              <a:rPr lang="en-US" dirty="0" smtClean="0"/>
              <a:t>Military</a:t>
            </a:r>
          </a:p>
          <a:p>
            <a:pPr lvl="1" eaLnBrk="1" hangingPunct="1">
              <a:defRPr/>
            </a:pPr>
            <a:r>
              <a:rPr lang="en-US" dirty="0" smtClean="0"/>
              <a:t>Electronic Commerce</a:t>
            </a:r>
          </a:p>
          <a:p>
            <a:pPr lvl="1" eaLnBrk="1" hangingPunct="1">
              <a:defRPr/>
            </a:pPr>
            <a:r>
              <a:rPr lang="en-US" dirty="0" smtClean="0"/>
              <a:t>Healthcare</a:t>
            </a:r>
          </a:p>
          <a:p>
            <a:pPr lvl="1" eaLnBrk="1" hangingPunct="1">
              <a:defRPr/>
            </a:pPr>
            <a:r>
              <a:rPr lang="en-US" dirty="0" smtClean="0"/>
              <a:t>Manufacturing</a:t>
            </a:r>
          </a:p>
          <a:p>
            <a:pPr lvl="1" eaLnBrk="1" hangingPunct="1">
              <a:defRPr/>
            </a:pPr>
            <a:r>
              <a:rPr lang="en-US" dirty="0" smtClean="0"/>
              <a:t>Communications Carrier</a:t>
            </a:r>
          </a:p>
          <a:p>
            <a:pPr lvl="1" eaLnBrk="1" hangingPunct="1">
              <a:defRPr/>
            </a:pPr>
            <a:r>
              <a:rPr lang="en-US" dirty="0" smtClean="0"/>
              <a:t>Legal</a:t>
            </a:r>
          </a:p>
          <a:p>
            <a:pPr lvl="1" eaLnBrk="1" hangingPunct="1">
              <a:defRPr/>
            </a:pPr>
            <a:r>
              <a:rPr lang="en-US" dirty="0" smtClean="0"/>
              <a:t>Transportation</a:t>
            </a:r>
          </a:p>
          <a:p>
            <a:pPr lvl="1" eaLnBrk="1" hangingPunct="1">
              <a:defRPr/>
            </a:pPr>
            <a:r>
              <a:rPr lang="en-US" dirty="0" smtClean="0"/>
              <a:t>Nonprofit organizations</a:t>
            </a:r>
          </a:p>
          <a:p>
            <a:pPr lvl="1" eaLnBrk="1" hangingPunct="1">
              <a:defRPr/>
            </a:pPr>
            <a:r>
              <a:rPr lang="en-US" dirty="0" smtClean="0"/>
              <a:t>Other</a:t>
            </a:r>
          </a:p>
          <a:p>
            <a:pPr eaLnBrk="1" hangingPunct="1">
              <a:defRPr/>
            </a:pPr>
            <a:r>
              <a:rPr lang="en-US" dirty="0" smtClean="0"/>
              <a:t>Requirements for each vertical industry can differ dramatically, including industry and government regulations.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Key Questions for DR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7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 are the critical systems and resources that are required to continue operating our business?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Software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Hardware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/>
              <a:t>Data </a:t>
            </a:r>
            <a:r>
              <a:rPr lang="en-US" dirty="0" smtClean="0"/>
              <a:t>networks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Written documentation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Media storage</a:t>
            </a:r>
            <a:endParaRPr lang="en-US" dirty="0"/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People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Communications</a:t>
            </a:r>
            <a:endParaRPr lang="en-US" dirty="0" smtClean="0"/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Physical facilities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Raw materials</a:t>
            </a:r>
            <a:endParaRPr lang="en-US" dirty="0"/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Key Questions for DR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89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 could each of these </a:t>
            </a:r>
            <a:r>
              <a:rPr lang="en-US" dirty="0"/>
              <a:t>critical systems and resources </a:t>
            </a:r>
            <a:r>
              <a:rPr lang="en-US" dirty="0" smtClean="0"/>
              <a:t>possibly be disrupted?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Computer viruses, worms, Trojan Horses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Intentional sabotage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Unintentional interruption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Fire, flood, earthquake, tornado, blizzard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Theft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Physical intrusion or attack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Network assault (DDOS, et al)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Supply chain disruption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Key Questions for DR Planning</a:t>
            </a:r>
          </a:p>
        </p:txBody>
      </p:sp>
    </p:spTree>
    <p:extLst>
      <p:ext uri="{BB962C8B-B14F-4D97-AF65-F5344CB8AC3E}">
        <p14:creationId xmlns:p14="http://schemas.microsoft.com/office/powerpoint/2010/main" val="291751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Who is responsible for ensuring the integrity and continuity of these business systems and resources?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Top executives</a:t>
            </a:r>
          </a:p>
          <a:p>
            <a:pPr marL="822960" lvl="2" indent="-18288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dirty="0" smtClean="0"/>
              <a:t>Commanders</a:t>
            </a:r>
          </a:p>
          <a:p>
            <a:pPr marL="822960" lvl="2" indent="-18288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dirty="0" smtClean="0"/>
              <a:t>CEO</a:t>
            </a:r>
          </a:p>
          <a:p>
            <a:pPr marL="822960" lvl="2" indent="-18288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dirty="0" smtClean="0"/>
              <a:t>COO</a:t>
            </a:r>
          </a:p>
          <a:p>
            <a:pPr marL="822960" lvl="2" indent="-18288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dirty="0" smtClean="0"/>
              <a:t>CFO</a:t>
            </a:r>
          </a:p>
          <a:p>
            <a:pPr marL="822960" lvl="2" indent="-18288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dirty="0" smtClean="0"/>
              <a:t>CIO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Line executives</a:t>
            </a:r>
          </a:p>
          <a:p>
            <a:pPr marL="822960" lvl="2" indent="-18288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dirty="0" smtClean="0"/>
              <a:t>Human resources and personnel</a:t>
            </a:r>
          </a:p>
          <a:p>
            <a:pPr marL="822960" lvl="2" indent="-18288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dirty="0" smtClean="0"/>
              <a:t>Sales and Marketing</a:t>
            </a:r>
          </a:p>
          <a:p>
            <a:pPr marL="822960" lvl="2" indent="-18288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dirty="0" smtClean="0"/>
              <a:t>Operations</a:t>
            </a:r>
          </a:p>
          <a:p>
            <a:pPr marL="822960" lvl="2" indent="-18288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dirty="0" smtClean="0"/>
              <a:t>Manufacturing</a:t>
            </a:r>
          </a:p>
          <a:p>
            <a:pPr marL="822960" lvl="2" indent="-18288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dirty="0" smtClean="0"/>
              <a:t>Engineering</a:t>
            </a:r>
          </a:p>
          <a:p>
            <a:pPr marL="822960" lvl="2" indent="-18288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dirty="0" smtClean="0"/>
              <a:t>Information Systems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Managers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Employees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Key Questions for DR Planning</a:t>
            </a:r>
          </a:p>
        </p:txBody>
      </p:sp>
    </p:spTree>
    <p:extLst>
      <p:ext uri="{BB962C8B-B14F-4D97-AF65-F5344CB8AC3E}">
        <p14:creationId xmlns:p14="http://schemas.microsoft.com/office/powerpoint/2010/main" val="349659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Disaster Recovery Planning Team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Emergency Response Team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Key Questions for DR Planning</a:t>
            </a:r>
          </a:p>
        </p:txBody>
      </p:sp>
    </p:spTree>
    <p:extLst>
      <p:ext uri="{BB962C8B-B14F-4D97-AF65-F5344CB8AC3E}">
        <p14:creationId xmlns:p14="http://schemas.microsoft.com/office/powerpoint/2010/main" val="316574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2297</TotalTime>
  <Words>381</Words>
  <Application>Microsoft Office PowerPoint</Application>
  <PresentationFormat>On-screen Show (4:3)</PresentationFormat>
  <Paragraphs>97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Disaster Recovery, Business Continuity, and the Cloud </vt:lpstr>
      <vt:lpstr>Overview</vt:lpstr>
      <vt:lpstr>Disasters</vt:lpstr>
      <vt:lpstr>Disasters</vt:lpstr>
      <vt:lpstr>Key Questions for DR Planning</vt:lpstr>
      <vt:lpstr>Key Questions for DR Planning</vt:lpstr>
      <vt:lpstr>Key Questions for DR Planning</vt:lpstr>
      <vt:lpstr>Key Questions for DR Planning</vt:lpstr>
      <vt:lpstr>Key Questions for DR Planning</vt:lpstr>
      <vt:lpstr>How does Cloud Communications Help?</vt:lpstr>
      <vt:lpstr>How does Cloud Communications Help?</vt:lpstr>
      <vt:lpstr>Conclusions</vt:lpstr>
      <vt:lpstr>Joel Maloff jmaloff@phone.com www.phone.com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Joel Maloff</dc:creator>
  <cp:lastModifiedBy>Joel Maloff</cp:lastModifiedBy>
  <cp:revision>88</cp:revision>
  <dcterms:created xsi:type="dcterms:W3CDTF">2010-11-05T13:09:35Z</dcterms:created>
  <dcterms:modified xsi:type="dcterms:W3CDTF">2014-01-28T21:20:57Z</dcterms:modified>
</cp:coreProperties>
</file>