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543" r:id="rId3"/>
    <p:sldId id="545" r:id="rId4"/>
    <p:sldId id="546" r:id="rId5"/>
    <p:sldId id="547" r:id="rId6"/>
    <p:sldId id="548" r:id="rId7"/>
    <p:sldId id="605" r:id="rId8"/>
    <p:sldId id="606" r:id="rId9"/>
    <p:sldId id="540" r:id="rId10"/>
    <p:sldId id="551" r:id="rId11"/>
    <p:sldId id="552" r:id="rId12"/>
    <p:sldId id="553" r:id="rId13"/>
    <p:sldId id="539" r:id="rId14"/>
    <p:sldId id="636" r:id="rId15"/>
    <p:sldId id="630" r:id="rId16"/>
    <p:sldId id="631" r:id="rId17"/>
    <p:sldId id="632" r:id="rId18"/>
    <p:sldId id="633" r:id="rId19"/>
    <p:sldId id="634" r:id="rId20"/>
    <p:sldId id="635" r:id="rId21"/>
    <p:sldId id="617" r:id="rId22"/>
    <p:sldId id="591" r:id="rId23"/>
    <p:sldId id="607" r:id="rId24"/>
    <p:sldId id="613" r:id="rId25"/>
    <p:sldId id="612" r:id="rId26"/>
    <p:sldId id="554" r:id="rId27"/>
    <p:sldId id="590" r:id="rId28"/>
    <p:sldId id="592" r:id="rId29"/>
    <p:sldId id="608" r:id="rId30"/>
    <p:sldId id="609" r:id="rId31"/>
    <p:sldId id="558" r:id="rId32"/>
    <p:sldId id="559" r:id="rId33"/>
    <p:sldId id="610" r:id="rId34"/>
    <p:sldId id="625" r:id="rId35"/>
    <p:sldId id="626" r:id="rId36"/>
    <p:sldId id="627" r:id="rId37"/>
    <p:sldId id="628" r:id="rId38"/>
    <p:sldId id="629" r:id="rId39"/>
    <p:sldId id="569" r:id="rId40"/>
    <p:sldId id="619" r:id="rId41"/>
    <p:sldId id="620" r:id="rId42"/>
    <p:sldId id="621" r:id="rId43"/>
    <p:sldId id="570" r:id="rId44"/>
    <p:sldId id="577" r:id="rId45"/>
    <p:sldId id="611" r:id="rId46"/>
    <p:sldId id="623" r:id="rId47"/>
    <p:sldId id="624" r:id="rId48"/>
    <p:sldId id="595" r:id="rId49"/>
    <p:sldId id="597" r:id="rId50"/>
    <p:sldId id="541" r:id="rId51"/>
    <p:sldId id="586" r:id="rId52"/>
    <p:sldId id="583" r:id="rId53"/>
    <p:sldId id="584" r:id="rId54"/>
    <p:sldId id="585" r:id="rId55"/>
    <p:sldId id="598" r:id="rId56"/>
    <p:sldId id="603" r:id="rId57"/>
    <p:sldId id="600" r:id="rId58"/>
    <p:sldId id="601" r:id="rId59"/>
    <p:sldId id="602" r:id="rId60"/>
    <p:sldId id="542" r:id="rId61"/>
    <p:sldId id="604" r:id="rId62"/>
    <p:sldId id="587" r:id="rId63"/>
    <p:sldId id="588" r:id="rId64"/>
    <p:sldId id="589" r:id="rId65"/>
    <p:sldId id="433" r:id="rId66"/>
  </p:sldIdLst>
  <p:sldSz cx="10080625" cy="7559675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2" autoAdjust="0"/>
  </p:normalViewPr>
  <p:slideViewPr>
    <p:cSldViewPr>
      <p:cViewPr>
        <p:scale>
          <a:sx n="51" d="100"/>
          <a:sy n="51" d="100"/>
        </p:scale>
        <p:origin x="-1692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50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79900" y="0"/>
            <a:ext cx="32750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79900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C136A4-69CA-48C0-ADCD-352A77E818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  <a:noFill/>
        </p:spPr>
        <p:txBody>
          <a:bodyPr lIns="104269" tIns="52135" rIns="104269" bIns="52135"/>
          <a:lstStyle/>
          <a:p>
            <a:fld id="{8E66F3F7-A21F-409B-853E-24A96BE4D88F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26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38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49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  <a:noFill/>
        </p:spPr>
        <p:txBody>
          <a:bodyPr lIns="104269" tIns="52135" rIns="104269" bIns="52135"/>
          <a:lstStyle/>
          <a:p>
            <a:fld id="{A577AD72-2502-4AF0-8E23-6C83BF824E06}" type="slidenum">
              <a:rPr lang="en-GB"/>
              <a:pPr/>
              <a:t>52</a:t>
            </a:fld>
            <a:endParaRPr lang="en-GB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following two pages show the configuration of the Ingate while installing a SIP trunk. The Ingate Startup Tool with preconfigurations is being used.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  <a:noFill/>
        </p:spPr>
        <p:txBody>
          <a:bodyPr lIns="104269" tIns="52135" rIns="104269" bIns="52135"/>
          <a:lstStyle/>
          <a:p>
            <a:fld id="{C352E80C-6D89-4E54-8131-4CA6C99E1F72}" type="slidenum">
              <a:rPr lang="en-GB"/>
              <a:pPr/>
              <a:t>53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following two pages show the configuration of the Ingate while installing a SIP trunk. The Ingate Startup Tool with preconfigurations is being used.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  <a:noFill/>
        </p:spPr>
        <p:txBody>
          <a:bodyPr lIns="104269" tIns="52135" rIns="104269" bIns="52135"/>
          <a:lstStyle/>
          <a:p>
            <a:fld id="{FE515B4B-67BF-4478-A5D5-46CEDBD6FD4A}" type="slidenum">
              <a:rPr lang="en-GB"/>
              <a:pPr/>
              <a:t>54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following two pages show the configuration of the Ingate while installing a SIP trunk. The Ingate Startup Tool with preconfigurations is being used.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61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buFont typeface="Arial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sv-S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81039" y="10155478"/>
            <a:ext cx="3273736" cy="534498"/>
          </a:xfrm>
          <a:prstGeom prst="rect">
            <a:avLst/>
          </a:prstGeom>
          <a:ln/>
        </p:spPr>
        <p:txBody>
          <a:bodyPr lIns="103025" tIns="51513" rIns="103025" bIns="51513"/>
          <a:lstStyle/>
          <a:p>
            <a:fld id="{FEB1D441-B929-491D-81E9-CF1D019EB280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263" y="323850"/>
            <a:ext cx="2519362" cy="6554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23850"/>
            <a:ext cx="7408863" cy="6554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850"/>
            <a:ext cx="10080625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184400"/>
            <a:ext cx="4206875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84400"/>
            <a:ext cx="4208463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0" y="0"/>
            <a:ext cx="10080625" cy="395288"/>
          </a:xfrm>
          <a:prstGeom prst="roundRect">
            <a:avLst>
              <a:gd name="adj" fmla="val 472"/>
            </a:avLst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60350"/>
            <a:ext cx="100806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755650" y="6888163"/>
            <a:ext cx="21002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23288" y="7088188"/>
            <a:ext cx="14906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23850"/>
            <a:ext cx="10080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för att redigera rubriktextens format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8567738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för att redigera dispositionstextens format</a:t>
            </a:r>
          </a:p>
          <a:p>
            <a:pPr lvl="1"/>
            <a:r>
              <a:rPr lang="en-GB" smtClean="0"/>
              <a:t>Andra dispositionsnivån</a:t>
            </a:r>
          </a:p>
          <a:p>
            <a:pPr lvl="2"/>
            <a:r>
              <a:rPr lang="en-GB" smtClean="0"/>
              <a:t>Tredje dispositionsnivån</a:t>
            </a:r>
          </a:p>
          <a:p>
            <a:pPr lvl="3"/>
            <a:r>
              <a:rPr lang="en-GB" smtClean="0"/>
              <a:t>Fjärde dispositionsnivån</a:t>
            </a:r>
          </a:p>
          <a:p>
            <a:pPr lvl="4"/>
            <a:r>
              <a:rPr lang="en-GB" smtClean="0"/>
              <a:t>Femte dispositionsnivån</a:t>
            </a:r>
          </a:p>
          <a:p>
            <a:pPr lvl="4"/>
            <a:r>
              <a:rPr lang="en-GB" smtClean="0"/>
              <a:t>Sjätte dispositionsnivån</a:t>
            </a:r>
          </a:p>
          <a:p>
            <a:pPr lvl="4"/>
            <a:r>
              <a:rPr lang="en-GB" smtClean="0"/>
              <a:t>Sjunde dispositionsnivån</a:t>
            </a:r>
          </a:p>
          <a:p>
            <a:pPr lvl="4"/>
            <a:r>
              <a:rPr lang="en-GB" smtClean="0"/>
              <a:t>Åttonde dispositionsnivån</a:t>
            </a:r>
          </a:p>
          <a:p>
            <a:pPr lvl="4"/>
            <a:r>
              <a:rPr lang="en-GB" smtClean="0"/>
              <a:t>Nionde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76238" indent="-376238" algn="l" defTabSz="449263" rtl="0" eaLnBrk="0" fontAlgn="base" hangingPunct="0">
        <a:spcBef>
          <a:spcPts val="875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7563" indent="-315913" algn="l" defTabSz="449263" rtl="0" eaLnBrk="0" fontAlgn="base" hangingPunct="0">
        <a:spcBef>
          <a:spcPts val="775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3100">
          <a:solidFill>
            <a:srgbClr val="000000"/>
          </a:solidFill>
          <a:latin typeface="+mn-lt"/>
        </a:defRPr>
      </a:lvl2pPr>
      <a:lvl3pPr marL="1258888" indent="-250825" algn="l" defTabSz="449263" rtl="0" eaLnBrk="0" fontAlgn="base" hangingPunct="0">
        <a:spcBef>
          <a:spcPts val="6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3pPr>
      <a:lvl4pPr marL="1762125" indent="-250825" algn="l" defTabSz="449263" rtl="0" eaLnBrk="0" fontAlgn="base" hangingPunct="0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4pPr>
      <a:lvl5pPr marL="2266950" indent="-250825" algn="l" defTabSz="449263" rtl="0" eaLnBrk="0" fontAlgn="base" hangingPunct="0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5pPr>
      <a:lvl6pPr marL="2724150" indent="-250825" algn="l" defTabSz="449263" rtl="0" fontAlgn="base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6pPr>
      <a:lvl7pPr marL="3181350" indent="-250825" algn="l" defTabSz="449263" rtl="0" fontAlgn="base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7pPr>
      <a:lvl8pPr marL="3638550" indent="-250825" algn="l" defTabSz="449263" rtl="0" fontAlgn="base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8pPr>
      <a:lvl9pPr marL="4095750" indent="-250825" algn="l" defTabSz="449263" rtl="0" fontAlgn="base">
        <a:spcBef>
          <a:spcPts val="550"/>
        </a:spcBef>
        <a:spcAft>
          <a:spcPct val="0"/>
        </a:spcAft>
        <a:buClr>
          <a:srgbClr val="A50021"/>
        </a:buClr>
        <a:buSzPct val="120000"/>
        <a:buFont typeface="Wingdings" pitchFamily="2" charset="2"/>
        <a:buChar char="§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pPr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GB" dirty="0" smtClean="0"/>
              <a:t>SIP Trunk-UC Workshop 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468688" y="4708525"/>
            <a:ext cx="1871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IT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Expo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Secured Unified Communications over the Internet</a:t>
            </a:r>
            <a:endParaRPr lang="en-US" sz="2200" dirty="0"/>
          </a:p>
        </p:txBody>
      </p:sp>
      <p:pic>
        <p:nvPicPr>
          <p:cNvPr id="8" name="Picture 7" descr="ITExpo (Internet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08" y="1331565"/>
            <a:ext cx="8882799" cy="579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Secured Unified Communications over a Managed Service Provider</a:t>
            </a:r>
            <a:endParaRPr lang="en-US" sz="2200" dirty="0"/>
          </a:p>
        </p:txBody>
      </p:sp>
      <p:pic>
        <p:nvPicPr>
          <p:cNvPr id="6" name="Picture 5" descr="ITExpo (Manag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08" y="1403573"/>
            <a:ext cx="893477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Secured Unified Communications over a Hosted Service Provider</a:t>
            </a:r>
            <a:endParaRPr lang="en-US" sz="2200" dirty="0"/>
          </a:p>
        </p:txBody>
      </p:sp>
      <p:pic>
        <p:nvPicPr>
          <p:cNvPr id="6" name="Picture 5" descr="ITExpo (Host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08" y="1331565"/>
            <a:ext cx="9071897" cy="583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 of an E-SBC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511920" y="4283893"/>
            <a:ext cx="7056437" cy="280913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NAT Traversal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SIP Protocol Interoperability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Call Routing Policies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Security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Quality of Service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Demarcation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NAT Traversal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NAT Traversal</a:t>
            </a:r>
          </a:p>
          <a:p>
            <a:pPr lvl="1"/>
            <a:r>
              <a:rPr lang="en-US" sz="2400" dirty="0" smtClean="0"/>
              <a:t>“NAT Breaks SIP”</a:t>
            </a:r>
          </a:p>
          <a:p>
            <a:pPr lvl="2"/>
            <a:r>
              <a:rPr lang="en-US" sz="2400" dirty="0" smtClean="0"/>
              <a:t>SIP is an Application Layer Protocol</a:t>
            </a:r>
          </a:p>
          <a:p>
            <a:pPr lvl="2"/>
            <a:r>
              <a:rPr lang="en-US" sz="2400" dirty="0" smtClean="0"/>
              <a:t>Network Address Translation (NAT) is an Transport Layer Protocol.</a:t>
            </a:r>
          </a:p>
          <a:p>
            <a:pPr lvl="2"/>
            <a:r>
              <a:rPr lang="en-US" sz="2400" dirty="0" smtClean="0"/>
              <a:t>You need both a NAT and SIP Proxy</a:t>
            </a:r>
          </a:p>
          <a:p>
            <a:pPr lvl="1"/>
            <a:r>
              <a:rPr lang="en-US" sz="2400" dirty="0" smtClean="0"/>
              <a:t>Topology Hiding</a:t>
            </a:r>
          </a:p>
          <a:p>
            <a:pPr lvl="2"/>
            <a:r>
              <a:rPr lang="en-US" sz="2400" dirty="0" smtClean="0"/>
              <a:t>No Advertised Private (Trusted) LAN IP Addresses</a:t>
            </a:r>
          </a:p>
          <a:p>
            <a:pPr lvl="1"/>
            <a:r>
              <a:rPr lang="en-US" sz="2400" dirty="0" smtClean="0"/>
              <a:t>Dynamic Port Allocation</a:t>
            </a:r>
          </a:p>
          <a:p>
            <a:pPr lvl="2"/>
            <a:r>
              <a:rPr lang="en-US" sz="2400" dirty="0" smtClean="0"/>
              <a:t>Opening and closing ports based on call setup</a:t>
            </a:r>
          </a:p>
          <a:p>
            <a:pPr lvl="2"/>
            <a:r>
              <a:rPr lang="en-US" sz="2400" dirty="0" smtClean="0"/>
              <a:t>Firewall behavior and security centered around VoIP</a:t>
            </a:r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SIP </a:t>
            </a:r>
            <a:r>
              <a:rPr lang="en-US" sz="2200" dirty="0" err="1" smtClean="0"/>
              <a:t>Interop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03978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SIP Protocol Interoperability</a:t>
            </a:r>
          </a:p>
          <a:p>
            <a:pPr lvl="1"/>
            <a:r>
              <a:rPr lang="en-US" sz="2400" dirty="0" smtClean="0"/>
              <a:t>Not all SIP is the same</a:t>
            </a:r>
          </a:p>
          <a:p>
            <a:pPr lvl="2"/>
            <a:r>
              <a:rPr lang="en-US" sz="2400" dirty="0" smtClean="0"/>
              <a:t>One vendors implementation may not be the same as another</a:t>
            </a:r>
          </a:p>
          <a:p>
            <a:pPr lvl="2"/>
            <a:r>
              <a:rPr lang="en-US" sz="2400" dirty="0" smtClean="0"/>
              <a:t>There are many SIP components and extensions that may be supported on one vendors equipment and not on another</a:t>
            </a:r>
          </a:p>
          <a:p>
            <a:pPr lvl="2"/>
            <a:r>
              <a:rPr lang="en-US" sz="2400" dirty="0" smtClean="0"/>
              <a:t>SIP Protocol is an open standard and can be left to interpretation by each vendor</a:t>
            </a:r>
          </a:p>
          <a:p>
            <a:pPr lvl="2"/>
            <a:r>
              <a:rPr lang="en-US" sz="2400" dirty="0" smtClean="0"/>
              <a:t>Constant changes and new RFCs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SIP </a:t>
            </a:r>
            <a:r>
              <a:rPr lang="en-US" sz="2200" dirty="0" err="1" smtClean="0"/>
              <a:t>Interop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SIP Protocol Interoperability</a:t>
            </a:r>
          </a:p>
          <a:p>
            <a:pPr lvl="1"/>
            <a:r>
              <a:rPr lang="en-US" sz="2400" dirty="0" smtClean="0"/>
              <a:t>Common Examples</a:t>
            </a:r>
          </a:p>
          <a:p>
            <a:pPr lvl="2"/>
            <a:r>
              <a:rPr lang="en-US" sz="2400" dirty="0" smtClean="0"/>
              <a:t>REFER Method is not typically supported by ITSP</a:t>
            </a:r>
          </a:p>
          <a:p>
            <a:pPr lvl="2"/>
            <a:r>
              <a:rPr lang="en-US" sz="2400" dirty="0" smtClean="0"/>
              <a:t>INVITE with Replaces Header is not typically supported by ITSP</a:t>
            </a:r>
          </a:p>
          <a:p>
            <a:pPr lvl="2"/>
            <a:r>
              <a:rPr lang="en-US" sz="2400" dirty="0" smtClean="0"/>
              <a:t>Various TO and FROM Header URI conformances</a:t>
            </a:r>
          </a:p>
          <a:p>
            <a:pPr lvl="2"/>
            <a:r>
              <a:rPr lang="en-US" sz="2400" dirty="0" smtClean="0"/>
              <a:t>Alternate SIP Domain routing requirements</a:t>
            </a:r>
          </a:p>
          <a:p>
            <a:pPr lvl="2"/>
            <a:r>
              <a:rPr lang="en-US" sz="2400" dirty="0" smtClean="0"/>
              <a:t>“Native SIP” Implementation </a:t>
            </a:r>
            <a:r>
              <a:rPr lang="en-US" sz="2400" dirty="0" err="1" smtClean="0"/>
              <a:t>vs</a:t>
            </a:r>
            <a:r>
              <a:rPr lang="en-US" sz="2400" dirty="0" smtClean="0"/>
              <a:t> SIP </a:t>
            </a:r>
            <a:r>
              <a:rPr lang="en-US" sz="2400" dirty="0" err="1" smtClean="0"/>
              <a:t>Trunking</a:t>
            </a:r>
            <a:endParaRPr lang="en-US" sz="2400" dirty="0" smtClean="0"/>
          </a:p>
          <a:p>
            <a:pPr lvl="2"/>
            <a:r>
              <a:rPr lang="en-US" sz="2400" dirty="0" smtClean="0"/>
              <a:t>Trunk Group Parameters (RFC 4904)</a:t>
            </a:r>
          </a:p>
          <a:p>
            <a:pPr lvl="2"/>
            <a:r>
              <a:rPr lang="en-US" sz="2400" dirty="0" smtClean="0"/>
              <a:t>Diversion Header when Call Forwarding</a:t>
            </a:r>
          </a:p>
          <a:p>
            <a:pPr lvl="2"/>
            <a:r>
              <a:rPr lang="en-US" sz="2400" dirty="0" smtClean="0"/>
              <a:t>P-Asserted Identity Header for CDR and Call Trace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500_front_frila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211" y="2351899"/>
            <a:ext cx="3174697" cy="8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7747"/>
            <a:ext cx="10080625" cy="1165450"/>
          </a:xfrm>
          <a:noFill/>
        </p:spPr>
        <p:txBody>
          <a:bodyPr lIns="99197" tIns="51582" rIns="99197" bIns="51582"/>
          <a:lstStyle/>
          <a:p>
            <a:pPr defTabSz="495172" eaLnBrk="1" hangingPunct="1">
              <a:lnSpc>
                <a:spcPct val="101000"/>
              </a:lnSpc>
              <a:buClr>
                <a:srgbClr val="000000"/>
              </a:buClr>
              <a:tabLst>
                <a:tab pos="0" algn="l"/>
                <a:tab pos="1007838" algn="l"/>
                <a:tab pos="2015677" algn="l"/>
                <a:tab pos="3023515" algn="l"/>
                <a:tab pos="4031354" algn="l"/>
                <a:tab pos="5039193" algn="l"/>
                <a:tab pos="6047032" algn="l"/>
                <a:tab pos="7054871" algn="l"/>
                <a:tab pos="8062709" algn="l"/>
                <a:tab pos="9070548" algn="l"/>
                <a:tab pos="10078386" algn="l"/>
                <a:tab pos="11086225" algn="l"/>
              </a:tabLst>
            </a:pPr>
            <a:r>
              <a:rPr lang="en-US" dirty="0" smtClean="0">
                <a:cs typeface="Arial" charset="0"/>
              </a:rPr>
              <a:t>Confirmed Interoperability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167009" y="3620595"/>
            <a:ext cx="1827113" cy="556476"/>
          </a:xfrm>
          <a:prstGeom prst="leftRightArrow">
            <a:avLst>
              <a:gd name="adj1" fmla="val 50000"/>
              <a:gd name="adj2" fmla="val 6566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/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SIP Trunk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91210" y="1478687"/>
            <a:ext cx="2194464" cy="8865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Ingate SIParator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®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-or-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Ingate Firewall</a:t>
            </a:r>
            <a:r>
              <a:rPr lang="en-US" sz="2000" b="1" baseline="30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865678" y="1319444"/>
            <a:ext cx="2257640" cy="55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3Com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Aastra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Digium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 Asterisk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Avaya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Cisco Call Manager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Fonality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Innovaphone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Interactive Intelligence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Iwatsu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Microsoft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Mitel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NEC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NEC / Sphere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Nortel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Objectworld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SER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Shoretel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Siemens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SIP-Gear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Swyx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Tadiran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More in pipeline...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67011" y="4574305"/>
            <a:ext cx="1827113" cy="1454188"/>
            <a:chOff x="2336" y="1041"/>
            <a:chExt cx="1044" cy="831"/>
          </a:xfrm>
        </p:grpSpPr>
        <p:sp>
          <p:nvSpPr>
            <p:cNvPr id="14351" name="Text Box 8"/>
            <p:cNvSpPr txBox="1">
              <a:spLocks noChangeArrowheads="1"/>
            </p:cNvSpPr>
            <p:nvPr/>
          </p:nvSpPr>
          <p:spPr bwMode="auto">
            <a:xfrm>
              <a:off x="2336" y="1041"/>
              <a:ext cx="1044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Compliant with</a:t>
              </a:r>
            </a:p>
          </p:txBody>
        </p:sp>
        <p:pic>
          <p:nvPicPr>
            <p:cNvPr id="1435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41878" t="27365" r="27849" b="38194"/>
            <a:stretch>
              <a:fillRect/>
            </a:stretch>
          </p:blipFill>
          <p:spPr bwMode="auto">
            <a:xfrm>
              <a:off x="2472" y="1253"/>
              <a:ext cx="726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1" y="1478689"/>
            <a:ext cx="2460653" cy="510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</a:t>
            </a:r>
            <a:endParaRPr lang="en-US" sz="1500" i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360 Networks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Airespring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AT&amp;T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BandTel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Bandwidth.com 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Broadvox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Cbeyond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Cellip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Cordia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Corporation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Excel Switching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Gamma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Global Crossing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IP-Only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Nectar	</a:t>
            </a:r>
          </a:p>
          <a:p>
            <a:pPr eaLnBrk="1" hangingPunct="1"/>
            <a:endParaRPr lang="en-US" sz="1500" i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 i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2000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2103630" y="1795424"/>
            <a:ext cx="2142133" cy="50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Level 3 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Netlogic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Net Solutions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Nexvortex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Nuvox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O1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One Communications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Paetec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Primus 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RNK Telecom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TDC 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Tele2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Toplink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VoEX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VoIP Unlimited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Voxbone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More in pipeline.....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16283" y="1478688"/>
            <a:ext cx="2354787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Service providers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6865676" y="1081455"/>
            <a:ext cx="127276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IP-PBXs 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1" y="5685507"/>
            <a:ext cx="2439746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Carrier Equipment</a:t>
            </a:r>
          </a:p>
        </p:txBody>
      </p:sp>
      <p:sp>
        <p:nvSpPr>
          <p:cNvPr id="315407" name="Rectangle 15"/>
          <p:cNvSpPr>
            <a:spLocks noChangeArrowheads="1"/>
          </p:cNvSpPr>
          <p:nvPr/>
        </p:nvSpPr>
        <p:spPr bwMode="auto">
          <a:xfrm>
            <a:off x="236266" y="6110738"/>
            <a:ext cx="1668679" cy="148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Acme Packet</a:t>
            </a: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Broadsoft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NexPoint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Sonus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Sylantro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3571974" y="6392476"/>
            <a:ext cx="3055689" cy="4095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9197" tIns="51582" rIns="99197" bIns="5158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See: </a:t>
            </a:r>
            <a:r>
              <a:rPr lang="en-US" sz="2000" u="sng" dirty="0" smtClean="0">
                <a:solidFill>
                  <a:srgbClr val="0000FF"/>
                </a:solidFill>
                <a:latin typeface="Arial" charset="0"/>
              </a:rPr>
              <a:t>www.siptrunk.org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utoUpdateAnimBg="0"/>
      <p:bldP spid="315402" grpId="0" autoUpdateAnimBg="0"/>
      <p:bldP spid="315403" grpId="0" autoUpdateAnimBg="0"/>
      <p:bldP spid="315407" grpId="0" autoUpdateAnimBg="0"/>
      <p:bldP spid="31540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SIP </a:t>
            </a:r>
            <a:r>
              <a:rPr lang="en-US" sz="2200" dirty="0" err="1" smtClean="0"/>
              <a:t>Interop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SIP Protocol Interoperability</a:t>
            </a:r>
          </a:p>
          <a:p>
            <a:pPr lvl="1"/>
            <a:r>
              <a:rPr lang="en-US" sz="2800" dirty="0" smtClean="0"/>
              <a:t>Microsoft Example</a:t>
            </a:r>
          </a:p>
        </p:txBody>
      </p:sp>
      <p:pic>
        <p:nvPicPr>
          <p:cNvPr id="6" name="Picture 5" descr="O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960" y="2555701"/>
            <a:ext cx="6264696" cy="468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ore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770" y="1519077"/>
            <a:ext cx="7115014" cy="6040598"/>
          </a:xfrm>
          <a:prstGeom prst="rect">
            <a:avLst/>
          </a:prstGeom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SIP </a:t>
            </a:r>
            <a:r>
              <a:rPr lang="en-US" sz="2200" dirty="0" err="1" smtClean="0"/>
              <a:t>Interop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SIP Protocol Interoperability</a:t>
            </a:r>
          </a:p>
          <a:p>
            <a:pPr lvl="1"/>
            <a:r>
              <a:rPr lang="en-US" sz="2800" dirty="0" err="1" smtClean="0"/>
              <a:t>ShoreTel</a:t>
            </a:r>
            <a:r>
              <a:rPr lang="en-US" sz="2800" dirty="0" smtClean="0"/>
              <a:t>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Common SIP 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SIP Trunking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Remote Desktop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Unified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Call Routing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Call Routing</a:t>
            </a:r>
          </a:p>
          <a:p>
            <a:pPr lvl="1"/>
            <a:r>
              <a:rPr lang="en-US" sz="2400" dirty="0" smtClean="0"/>
              <a:t>Access Control Lists</a:t>
            </a:r>
          </a:p>
          <a:p>
            <a:pPr lvl="2"/>
            <a:r>
              <a:rPr lang="en-US" sz="2400" dirty="0" smtClean="0"/>
              <a:t>What IP Addresses, devices and other criteria are allowed to traverse the SBC</a:t>
            </a:r>
          </a:p>
          <a:p>
            <a:pPr lvl="1"/>
            <a:r>
              <a:rPr lang="en-US" sz="2400" dirty="0" smtClean="0"/>
              <a:t>URI Matching</a:t>
            </a:r>
          </a:p>
          <a:p>
            <a:pPr lvl="2"/>
            <a:r>
              <a:rPr lang="en-US" sz="2400" dirty="0" smtClean="0"/>
              <a:t>Matching and Rewriting of URIs</a:t>
            </a:r>
          </a:p>
          <a:p>
            <a:pPr lvl="2"/>
            <a:r>
              <a:rPr lang="en-US" sz="2400" dirty="0" smtClean="0"/>
              <a:t>Redirecting to appropriate services</a:t>
            </a:r>
          </a:p>
          <a:p>
            <a:pPr lvl="2"/>
            <a:r>
              <a:rPr lang="en-US" sz="2400" dirty="0" smtClean="0"/>
              <a:t>N+1 Sources to N+1 Destinations</a:t>
            </a:r>
          </a:p>
          <a:p>
            <a:pPr lvl="1"/>
            <a:r>
              <a:rPr lang="en-US" sz="2400" dirty="0" smtClean="0"/>
              <a:t>Creating Traffic Flow Policies</a:t>
            </a:r>
          </a:p>
          <a:p>
            <a:pPr lvl="1">
              <a:buNone/>
            </a:pPr>
            <a:endParaRPr lang="en-US" sz="2800" i="1" dirty="0" smtClean="0"/>
          </a:p>
          <a:p>
            <a:pPr lvl="1">
              <a:buNone/>
            </a:pPr>
            <a:r>
              <a:rPr lang="en-US" sz="2800" i="1" dirty="0" smtClean="0"/>
              <a:t>Defining Call Flow Policies that match the Enterprise Security Policies</a:t>
            </a:r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2500331"/>
          </a:xfrm>
        </p:spPr>
        <p:txBody>
          <a:bodyPr/>
          <a:lstStyle/>
          <a:p>
            <a:pPr>
              <a:buNone/>
            </a:pPr>
            <a:r>
              <a:rPr lang="en-CA" sz="2400" b="1" dirty="0" smtClean="0">
                <a:latin typeface="+mj-lt"/>
              </a:rPr>
              <a:t>Privacy</a:t>
            </a:r>
          </a:p>
          <a:p>
            <a:pPr>
              <a:buNone/>
            </a:pPr>
            <a:endParaRPr lang="en-CA" sz="1050" b="1" dirty="0" smtClean="0">
              <a:latin typeface="+mj-lt"/>
            </a:endParaRPr>
          </a:p>
          <a:p>
            <a:r>
              <a:rPr lang="en-CA" sz="2400" b="1" dirty="0" smtClean="0"/>
              <a:t>SIP </a:t>
            </a:r>
            <a:r>
              <a:rPr lang="en-CA" sz="2400" b="1" dirty="0" err="1" smtClean="0"/>
              <a:t>Trunking</a:t>
            </a:r>
            <a:r>
              <a:rPr lang="en-CA" sz="2400" b="1" dirty="0" smtClean="0"/>
              <a:t> and SIP UC can be more private than traditional PSTN solutions (POTS and PRI</a:t>
            </a:r>
            <a:r>
              <a:rPr lang="en-CA" sz="2400" dirty="0" smtClean="0"/>
              <a:t>)</a:t>
            </a:r>
          </a:p>
          <a:p>
            <a:pPr lvl="1"/>
            <a:r>
              <a:rPr lang="en-CA" sz="2400" dirty="0" smtClean="0"/>
              <a:t>Compromising Privacy of POTS and PRI requires physical presence, </a:t>
            </a:r>
            <a:r>
              <a:rPr lang="en-CA" sz="2400" b="1" dirty="0" smtClean="0"/>
              <a:t>and is these are never encrypted</a:t>
            </a:r>
          </a:p>
        </p:txBody>
      </p:sp>
      <p:pic>
        <p:nvPicPr>
          <p:cNvPr id="5" name="Picture 4" descr="PO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7944" y="3779837"/>
            <a:ext cx="6202263" cy="346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32" y="1350945"/>
            <a:ext cx="8567738" cy="469423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Why is Security Important?</a:t>
            </a:r>
          </a:p>
          <a:p>
            <a:pPr lvl="1"/>
            <a:r>
              <a:rPr lang="en-US" sz="2400" dirty="0" smtClean="0"/>
              <a:t>End of Geography</a:t>
            </a:r>
          </a:p>
          <a:p>
            <a:pPr lvl="2"/>
            <a:r>
              <a:rPr lang="en-US" sz="2400" dirty="0" smtClean="0"/>
              <a:t>IP Protocol is an OPEN network system, no longer need to be physically present</a:t>
            </a:r>
          </a:p>
          <a:p>
            <a:pPr lvl="2"/>
            <a:r>
              <a:rPr lang="en-US" sz="2400" dirty="0" smtClean="0"/>
              <a:t>Any IP Address can connect with any other IP Address, WAN to WAN, WAN to LAN, LAN to WAN, and LAN to LAN.</a:t>
            </a:r>
          </a:p>
          <a:p>
            <a:pPr lvl="1"/>
            <a:r>
              <a:rPr lang="en-US" sz="2400" dirty="0" smtClean="0"/>
              <a:t>Prevent Fraudulent Activities</a:t>
            </a:r>
          </a:p>
          <a:p>
            <a:pPr lvl="2"/>
            <a:r>
              <a:rPr lang="en-US" sz="2400" dirty="0" smtClean="0"/>
              <a:t>Identify Theft, Toll Fraud, Spoofing, Misuse, SPAM, SPIT, </a:t>
            </a:r>
            <a:r>
              <a:rPr lang="en-US" sz="2400" dirty="0" err="1" smtClean="0"/>
              <a:t>Vishing</a:t>
            </a:r>
            <a:r>
              <a:rPr lang="en-US" sz="2400" dirty="0" smtClean="0"/>
              <a:t>, Eavesdropping, Data Mining, Reconnaissance</a:t>
            </a:r>
          </a:p>
          <a:p>
            <a:pPr lvl="1"/>
            <a:r>
              <a:rPr lang="en-US" sz="2400" dirty="0" smtClean="0"/>
              <a:t>Prevent  Disruption of Service</a:t>
            </a:r>
          </a:p>
          <a:p>
            <a:pPr lvl="2"/>
            <a:r>
              <a:rPr lang="en-US" sz="2400" dirty="0" smtClean="0"/>
              <a:t>Denial of Service, </a:t>
            </a:r>
            <a:r>
              <a:rPr lang="en-US" sz="2400" dirty="0" err="1" smtClean="0"/>
              <a:t>Fuzzing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32" y="1350945"/>
            <a:ext cx="8567738" cy="228487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Why is SIP Security Better than PSTN?</a:t>
            </a:r>
          </a:p>
          <a:p>
            <a:pPr lvl="1"/>
            <a:r>
              <a:rPr lang="en-US" sz="2400" dirty="0" smtClean="0"/>
              <a:t>Encryption</a:t>
            </a:r>
          </a:p>
          <a:p>
            <a:pPr lvl="2"/>
            <a:r>
              <a:rPr lang="en-US" sz="2400" dirty="0" smtClean="0"/>
              <a:t>Transport Layer Security (TLS) – Encryption of SIP Signaling</a:t>
            </a:r>
          </a:p>
        </p:txBody>
      </p:sp>
      <p:pic>
        <p:nvPicPr>
          <p:cNvPr id="4" name="Picture 3" descr="TL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880" y="3347789"/>
            <a:ext cx="7704856" cy="396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32" y="1350945"/>
            <a:ext cx="8567738" cy="53092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Why is SIP Security Better than PSTN?</a:t>
            </a:r>
          </a:p>
          <a:p>
            <a:pPr lvl="1"/>
            <a:r>
              <a:rPr lang="en-US" sz="2400" dirty="0" smtClean="0"/>
              <a:t>Encryption</a:t>
            </a:r>
          </a:p>
          <a:p>
            <a:pPr lvl="2"/>
            <a:r>
              <a:rPr lang="en-US" sz="2400" dirty="0" smtClean="0"/>
              <a:t>Secure RTP (SRTP) – Encryption of Media</a:t>
            </a:r>
          </a:p>
        </p:txBody>
      </p:sp>
      <p:pic>
        <p:nvPicPr>
          <p:cNvPr id="5" name="Picture 4" descr="SR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56" y="2987749"/>
            <a:ext cx="8136904" cy="405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32" y="1350945"/>
            <a:ext cx="8567738" cy="53092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Why is SIP Security Better than PSTN?</a:t>
            </a:r>
          </a:p>
          <a:p>
            <a:pPr lvl="1"/>
            <a:r>
              <a:rPr lang="en-US" sz="2400" dirty="0" smtClean="0"/>
              <a:t>Prevent Fraudulent Activities</a:t>
            </a:r>
          </a:p>
          <a:p>
            <a:pPr lvl="2"/>
            <a:r>
              <a:rPr lang="en-US" sz="2400" dirty="0" smtClean="0"/>
              <a:t>Access Control</a:t>
            </a:r>
          </a:p>
          <a:p>
            <a:pPr lvl="2"/>
            <a:r>
              <a:rPr lang="en-US" sz="2400" dirty="0" smtClean="0"/>
              <a:t>Topology Hiding</a:t>
            </a:r>
          </a:p>
          <a:p>
            <a:pPr lvl="2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Prevent  Disruption of Service</a:t>
            </a:r>
          </a:p>
          <a:p>
            <a:pPr lvl="2"/>
            <a:r>
              <a:rPr lang="en-US" sz="2400" dirty="0" smtClean="0"/>
              <a:t>Intrusion Detection Service /  Intrusion Prevention Service</a:t>
            </a:r>
          </a:p>
          <a:p>
            <a:pPr lvl="2"/>
            <a:r>
              <a:rPr lang="en-US" sz="2400" dirty="0" smtClean="0"/>
              <a:t>Blacklisting</a:t>
            </a:r>
          </a:p>
          <a:p>
            <a:pPr lvl="2"/>
            <a:endParaRPr lang="en-US" sz="2400" dirty="0" smtClean="0"/>
          </a:p>
          <a:p>
            <a:r>
              <a:rPr lang="en-US" dirty="0" smtClean="0"/>
              <a:t>More about these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- 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32" y="1350945"/>
            <a:ext cx="8567738" cy="469423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Common SIP Attacks</a:t>
            </a:r>
          </a:p>
          <a:p>
            <a:pPr lvl="1"/>
            <a:r>
              <a:rPr lang="en-US" sz="2400" dirty="0" smtClean="0"/>
              <a:t>Intrusion of Services (or Stealth of Service)</a:t>
            </a:r>
          </a:p>
          <a:p>
            <a:pPr lvl="2"/>
            <a:r>
              <a:rPr lang="en-US" sz="2000" dirty="0" smtClean="0"/>
              <a:t>Devices attempting Register with a IP-PBX in an attempt to look like an IP-PBX extension and gain IP-PBX services</a:t>
            </a:r>
          </a:p>
          <a:p>
            <a:pPr lvl="2"/>
            <a:r>
              <a:rPr lang="en-US" sz="2000" dirty="0" smtClean="0"/>
              <a:t>SPIT (SPAM over Internet Telephony)</a:t>
            </a:r>
          </a:p>
          <a:p>
            <a:pPr lvl="1"/>
            <a:r>
              <a:rPr lang="en-US" sz="2400" dirty="0" smtClean="0"/>
              <a:t>Toll Fraud</a:t>
            </a:r>
          </a:p>
          <a:p>
            <a:pPr lvl="2"/>
            <a:r>
              <a:rPr lang="en-US" sz="2000" dirty="0" smtClean="0"/>
              <a:t>A form of an Intrusion of Service, where malicious attempts to send INVITEs to an IP-PBX to gain access to PSTN Gateways and SIP Trunking to call the PSTN</a:t>
            </a:r>
          </a:p>
          <a:p>
            <a:pPr lvl="1"/>
            <a:r>
              <a:rPr lang="en-US" sz="2400" dirty="0" smtClean="0"/>
              <a:t>Denial of Service</a:t>
            </a:r>
          </a:p>
          <a:p>
            <a:pPr lvl="2"/>
            <a:r>
              <a:rPr lang="en-US" sz="2000" dirty="0" smtClean="0"/>
              <a:t>INVITE (or any SIP Request) Flood in an attempt to slow services or disrupt services</a:t>
            </a:r>
          </a:p>
          <a:p>
            <a:pPr lvl="2"/>
            <a:r>
              <a:rPr lang="en-US" sz="2000" dirty="0" smtClean="0"/>
              <a:t>Or any UDP or TCP traffic directed at a SIP Service on SIP Ports</a:t>
            </a:r>
          </a:p>
          <a:p>
            <a:pPr lvl="1"/>
            <a:r>
              <a:rPr lang="en-US" sz="2400" dirty="0" smtClean="0"/>
              <a:t>Indirect Security Breaches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4421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What is Intrusion of Service?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358216" cy="28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 Third Party attempting to defraud either the Enterprise or the Carrier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kern="0" dirty="0" smtClean="0">
                <a:solidFill>
                  <a:srgbClr val="000000"/>
                </a:solidFill>
                <a:latin typeface="+mn-lt"/>
              </a:rPr>
              <a:t>Devices attempting “Spoof” a Client device in an attempt to look like an extension (or enterprise) and gain services directly</a:t>
            </a:r>
            <a:endParaRPr lang="en-US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 descr="BadGuy to PB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56" y="4427909"/>
            <a:ext cx="3929090" cy="2050985"/>
          </a:xfrm>
          <a:prstGeom prst="rect">
            <a:avLst/>
          </a:prstGeom>
        </p:spPr>
      </p:pic>
      <p:pic>
        <p:nvPicPr>
          <p:cNvPr id="9" name="Picture 8" descr="BadGuy to IT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352" y="4427909"/>
            <a:ext cx="3929090" cy="2050985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63369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Intrusion of Service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858282" cy="23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Layered Security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Adding security control at different protocol layers and at different points along the SIP call flow </a:t>
            </a:r>
          </a:p>
          <a:p>
            <a:pPr marL="1290638" lvl="2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For Example: Don’t put your IP-PBX directly on the Internet (or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) network     (i.e. Don’t put all your eggs in one basket)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  <p:pic>
        <p:nvPicPr>
          <p:cNvPr id="7" name="Picture 6" descr="Bad Secu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4" y="4035011"/>
            <a:ext cx="9000752" cy="35246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63369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Intrusion of Service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858282" cy="538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Define the Trust Relationships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No Internet (or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network) IP Address is safe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Define a list of trusted Source IP Addresses (i.e. the client)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Apply specific SIP Call Flow Policies and Routing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Must Authenticate All Transactions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Avoid Weak Passwords</a:t>
            </a:r>
            <a:endParaRPr lang="en-GB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7"/>
            <a:ext cx="8567738" cy="469423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SIP Trunking</a:t>
            </a:r>
          </a:p>
          <a:p>
            <a:pPr lvl="1"/>
            <a:r>
              <a:rPr lang="en-US" sz="2400" dirty="0" smtClean="0"/>
              <a:t>A SIP Trunk is a concurrent call that is routed over the IP backbone of a carrier (ITSP) using VoIP technology. </a:t>
            </a:r>
          </a:p>
          <a:p>
            <a:pPr lvl="1"/>
            <a:r>
              <a:rPr lang="en-US" sz="2400" dirty="0" smtClean="0"/>
              <a:t>SIP Trunks are used in conjunction with an IP-PBX and are thought of as replacements for traditional PRI or analog circuits. </a:t>
            </a:r>
          </a:p>
          <a:p>
            <a:pPr lvl="1"/>
            <a:r>
              <a:rPr lang="en-US" sz="2400" dirty="0" smtClean="0"/>
              <a:t>The popularity of SIP Trunks is due primarily to the cost savings; due to a true convergence of voice and data infrastructure, Increased ROI, the maximizing of bandwidth utilization, open source protocol standards, and more.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IP_Trunking How 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850" y="5345944"/>
            <a:ext cx="6858048" cy="221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63369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Intrusion of Service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858282" cy="8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Define the Trust Relationships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  <p:pic>
        <p:nvPicPr>
          <p:cNvPr id="6" name="Picture 5" descr="Layered Secu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2627709"/>
            <a:ext cx="9353428" cy="38892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3011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What is Toll Fraud?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358216" cy="28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 Third Party attempting to defraud either the Enterprise or the Carrier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Penetrate to the PBX and hairpin calls out to the Carrier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Direct defraud to Carrier, mimicking Enterprise credentials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US" sz="2800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 descr="BadGuy to PB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4" y="4427909"/>
            <a:ext cx="3929090" cy="2050985"/>
          </a:xfrm>
          <a:prstGeom prst="rect">
            <a:avLst/>
          </a:prstGeom>
        </p:spPr>
      </p:pic>
      <p:pic>
        <p:nvPicPr>
          <p:cNvPr id="9" name="Picture 8" descr="BadGuy to IT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344" y="4427909"/>
            <a:ext cx="3929090" cy="2050985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51151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Toll Fraud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858282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Layered Security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Adding security control at different protocol layers and at different points along the SIP call flow </a:t>
            </a:r>
          </a:p>
          <a:p>
            <a:pPr marL="1290638" lvl="2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For Example: Don’t put your IP-PBX directly on the Internet (or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) network     (i.e. Don’t put all your eggs in one basket)</a:t>
            </a:r>
            <a:endParaRPr lang="en-US" sz="2000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Define the Trust Relationships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No Internet (or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network) IP Address is safe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Define a list of trusted Source IP Addresses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(i.e. the carrier)</a:t>
            </a:r>
            <a:endParaRPr lang="en-US" kern="0" dirty="0" smtClean="0">
              <a:solidFill>
                <a:srgbClr val="000000"/>
              </a:solidFill>
              <a:latin typeface="+mn-lt"/>
            </a:endParaRP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Apply specific SIP Call Flow Policies and Routing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IP-PBX must not allow Hairpin of calls</a:t>
            </a:r>
            <a:endParaRPr lang="en-GB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63369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Intrusion of Service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858282" cy="8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Define the Trust Relationships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- Toll Fraud Prevention</a:t>
            </a:r>
            <a:endParaRPr lang="en-US" sz="2200" dirty="0"/>
          </a:p>
        </p:txBody>
      </p:sp>
      <p:pic>
        <p:nvPicPr>
          <p:cNvPr id="7" name="Picture 6" descr="Layered Security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784" y="2555701"/>
            <a:ext cx="9526604" cy="39612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Toll Fraud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3482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Theft of Service &amp; Toll Fraud</a:t>
            </a:r>
            <a:endParaRPr lang="sv-SE" sz="2400" b="1" dirty="0" smtClean="0">
              <a:latin typeface="+mj-lt"/>
            </a:endParaRPr>
          </a:p>
          <a:p>
            <a:endParaRPr lang="en-US" sz="800" dirty="0" smtClean="0"/>
          </a:p>
          <a:p>
            <a:r>
              <a:rPr lang="en-US" sz="2400" b="1" dirty="0" smtClean="0">
                <a:latin typeface="+mj-lt"/>
              </a:rPr>
              <a:t>How Ingate prevents Stealth of Service and Toll Fraud?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873" y="2555701"/>
            <a:ext cx="38164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defTabSz="406400">
              <a:spcBef>
                <a:spcPts val="8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CA" kern="0" dirty="0" smtClean="0">
                <a:solidFill>
                  <a:srgbClr val="000000"/>
                </a:solidFill>
              </a:rPr>
              <a:t>IP Filter Rules</a:t>
            </a:r>
          </a:p>
          <a:p>
            <a:pPr marL="796925" lvl="1" indent="-339725" defTabSz="406400">
              <a:spcBef>
                <a:spcPts val="8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CA" kern="0" dirty="0" smtClean="0">
                <a:solidFill>
                  <a:srgbClr val="000000"/>
                </a:solidFill>
              </a:rPr>
              <a:t>Define only the Trusted Source IP Address(</a:t>
            </a:r>
            <a:r>
              <a:rPr lang="en-CA" kern="0" dirty="0" err="1" smtClean="0">
                <a:solidFill>
                  <a:srgbClr val="000000"/>
                </a:solidFill>
              </a:rPr>
              <a:t>es</a:t>
            </a:r>
            <a:r>
              <a:rPr lang="en-CA" kern="0" dirty="0" smtClean="0">
                <a:solidFill>
                  <a:srgbClr val="000000"/>
                </a:solidFill>
              </a:rPr>
              <a:t>)</a:t>
            </a:r>
          </a:p>
          <a:p>
            <a:pPr marL="1254125" lvl="2" indent="-339725" defTabSz="406400">
              <a:spcBef>
                <a:spcPts val="8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CA" sz="2000" kern="0" dirty="0" smtClean="0">
                <a:solidFill>
                  <a:srgbClr val="000000"/>
                </a:solidFill>
              </a:rPr>
              <a:t>i.e. - the SIP </a:t>
            </a:r>
            <a:r>
              <a:rPr lang="en-CA" sz="2000" kern="0" dirty="0" err="1" smtClean="0">
                <a:solidFill>
                  <a:srgbClr val="000000"/>
                </a:solidFill>
              </a:rPr>
              <a:t>Trunking</a:t>
            </a:r>
            <a:r>
              <a:rPr lang="en-CA" sz="2000" kern="0" dirty="0" smtClean="0">
                <a:solidFill>
                  <a:srgbClr val="000000"/>
                </a:solidFill>
              </a:rPr>
              <a:t> Service Provider</a:t>
            </a:r>
          </a:p>
          <a:p>
            <a:pPr marL="339725" lvl="0" indent="-339725" defTabSz="406400">
              <a:spcBef>
                <a:spcPts val="8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CA" kern="0" dirty="0" smtClean="0">
                <a:solidFill>
                  <a:srgbClr val="000000"/>
                </a:solidFill>
              </a:rPr>
              <a:t>This provides TCP/IP Layer Control</a:t>
            </a:r>
            <a:endParaRPr lang="en-CA" kern="0" dirty="0">
              <a:solidFill>
                <a:srgbClr val="000000"/>
              </a:solidFill>
            </a:endParaRPr>
          </a:p>
        </p:txBody>
      </p:sp>
      <p:pic>
        <p:nvPicPr>
          <p:cNvPr id="5" name="Picture 4" descr="Ingate  - SIP Traffic - Filtering - IP Fil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296" y="2555701"/>
            <a:ext cx="4838711" cy="370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Toll Fraud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3482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Theft of Service &amp; Toll Fraud</a:t>
            </a:r>
            <a:endParaRPr lang="sv-SE" sz="2400" b="1" dirty="0" smtClean="0">
              <a:latin typeface="+mj-lt"/>
            </a:endParaRPr>
          </a:p>
          <a:p>
            <a:endParaRPr lang="en-US" sz="800" dirty="0" smtClean="0"/>
          </a:p>
          <a:p>
            <a:r>
              <a:rPr lang="en-US" sz="2400" b="1" dirty="0" smtClean="0">
                <a:latin typeface="+mj-lt"/>
              </a:rPr>
              <a:t>How Ingate prevents Stealth of Service and Toll Fraud?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872" y="2555701"/>
            <a:ext cx="756083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Build a Dial Plan – Call Flow Policies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Source Based SIP Criteria</a:t>
            </a:r>
          </a:p>
        </p:txBody>
      </p:sp>
      <p:pic>
        <p:nvPicPr>
          <p:cNvPr id="6" name="Picture 5" descr="Ingate  - SIP Traffic - Dial Plan - Match From - Toll Fra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880" y="3563813"/>
            <a:ext cx="7762508" cy="346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Toll Fraud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3482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Theft of Service &amp; Toll Fraud</a:t>
            </a:r>
            <a:endParaRPr lang="sv-SE" sz="2400" b="1" dirty="0" smtClean="0">
              <a:latin typeface="+mj-lt"/>
            </a:endParaRPr>
          </a:p>
          <a:p>
            <a:endParaRPr lang="en-US" sz="800" dirty="0" smtClean="0"/>
          </a:p>
          <a:p>
            <a:r>
              <a:rPr lang="en-US" sz="2400" b="1" dirty="0" smtClean="0">
                <a:latin typeface="+mj-lt"/>
              </a:rPr>
              <a:t>How Ingate prevents Stealth of Service and Toll Fraud?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872" y="2555701"/>
            <a:ext cx="756083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Continue to Build a Dial Plan – Call Flow Policies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kern="0" dirty="0" smtClean="0">
                <a:solidFill>
                  <a:srgbClr val="000000"/>
                </a:solidFill>
                <a:latin typeface="+mn-lt"/>
              </a:rPr>
              <a:t>Allow only the Known DIDs through</a:t>
            </a:r>
          </a:p>
        </p:txBody>
      </p:sp>
      <p:pic>
        <p:nvPicPr>
          <p:cNvPr id="7" name="Picture 6" descr="Ingate  - SIP Traffic - Dial Plan - Match URI - Toll Fra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904" y="3707829"/>
            <a:ext cx="7143800" cy="3274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Toll Fraud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3482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Theft of Service &amp; Toll Fraud</a:t>
            </a:r>
            <a:endParaRPr lang="sv-SE" sz="2400" b="1" dirty="0" smtClean="0">
              <a:latin typeface="+mj-lt"/>
            </a:endParaRPr>
          </a:p>
          <a:p>
            <a:endParaRPr lang="en-US" sz="800" dirty="0" smtClean="0"/>
          </a:p>
          <a:p>
            <a:r>
              <a:rPr lang="en-US" sz="2400" b="1" dirty="0" smtClean="0">
                <a:latin typeface="+mj-lt"/>
              </a:rPr>
              <a:t>How Ingate prevents Stealth of Service and Toll Fraud?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872" y="2555701"/>
            <a:ext cx="756083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Continue to Build a Dial Plan – Call Flow Policies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kern="0" dirty="0" smtClean="0">
                <a:solidFill>
                  <a:srgbClr val="000000"/>
                </a:solidFill>
                <a:latin typeface="+mn-lt"/>
              </a:rPr>
              <a:t>Define the Destination</a:t>
            </a:r>
          </a:p>
        </p:txBody>
      </p:sp>
      <p:pic>
        <p:nvPicPr>
          <p:cNvPr id="6" name="Picture 5" descr="Ingate  - SIP Traffic - Dial Plan - Forward To - Toll Fra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56" y="3707829"/>
            <a:ext cx="8056742" cy="278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3482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Theft of Service &amp; Toll Fraud</a:t>
            </a:r>
            <a:endParaRPr lang="sv-SE" sz="2400" b="1" dirty="0" smtClean="0">
              <a:latin typeface="+mj-lt"/>
            </a:endParaRPr>
          </a:p>
          <a:p>
            <a:endParaRPr lang="en-US" sz="800" dirty="0" smtClean="0"/>
          </a:p>
          <a:p>
            <a:r>
              <a:rPr lang="en-US" sz="2400" b="1" dirty="0" smtClean="0">
                <a:latin typeface="+mj-lt"/>
              </a:rPr>
              <a:t>How Ingate prevents Stealth of Service and Toll Fraud?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872" y="2555701"/>
            <a:ext cx="756083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Continue to Build a Dial Plan – Call Flow Policies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kern="0" dirty="0" smtClean="0">
                <a:solidFill>
                  <a:srgbClr val="000000"/>
                </a:solidFill>
                <a:latin typeface="+mn-lt"/>
              </a:rPr>
              <a:t>Define the Traffic Flow </a:t>
            </a:r>
          </a:p>
        </p:txBody>
      </p:sp>
      <p:pic>
        <p:nvPicPr>
          <p:cNvPr id="7" name="Picture 6" descr="Ingate  - SIP Traffic - Dial Plan - Dial Plan - Toll Fra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7944" y="3563813"/>
            <a:ext cx="6628083" cy="331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40302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What is Denial of Service?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4143374" cy="13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 Third Party attack to make a communications resource unavailable to its intended users</a:t>
            </a:r>
          </a:p>
        </p:txBody>
      </p:sp>
      <p:pic>
        <p:nvPicPr>
          <p:cNvPr id="10" name="Picture 9" descr="BadGuy to PBX D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894" y="1279507"/>
            <a:ext cx="4516197" cy="235745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68346" y="3851275"/>
            <a:ext cx="8858282" cy="35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Generally consists of the concerted efforts to prevent SIP communications service from functioning efficiently or at all, temporarily or indefinitely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One common method of attack involves saturating the target (victim) IP-PBX with external communications requests, such that it cannot respond to legitimate traffic, or responds so slowly as to be rendered effectively unavailable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– Denial of Service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pic>
        <p:nvPicPr>
          <p:cNvPr id="8" name="Picture 7" descr="SIP_Trunking 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156" y="1565259"/>
            <a:ext cx="9096375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</a:t>
            </a:r>
            <a:r>
              <a:rPr lang="en-US" sz="2200" dirty="0" err="1" smtClean="0"/>
              <a:t>DoS</a:t>
            </a:r>
            <a:r>
              <a:rPr lang="en-US" sz="2200" dirty="0" smtClean="0"/>
              <a:t>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329241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Denial of Service (</a:t>
            </a:r>
            <a:r>
              <a:rPr lang="en-US" sz="2400" b="1" dirty="0" err="1" smtClean="0">
                <a:latin typeface="+mj-lt"/>
              </a:rPr>
              <a:t>DoS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>
              <a:buNone/>
            </a:pPr>
            <a:endParaRPr lang="sv-SE" sz="800" b="1" dirty="0" smtClean="0">
              <a:latin typeface="+mj-lt"/>
            </a:endParaRPr>
          </a:p>
          <a:p>
            <a:r>
              <a:rPr lang="en-CA" sz="2400" b="1" dirty="0" smtClean="0">
                <a:latin typeface="+mj-lt"/>
              </a:rPr>
              <a:t>Now A Real Problem in SIP </a:t>
            </a:r>
            <a:r>
              <a:rPr lang="en-CA" sz="2400" b="1" dirty="0" err="1" smtClean="0">
                <a:latin typeface="+mj-lt"/>
              </a:rPr>
              <a:t>Trunking</a:t>
            </a:r>
            <a:r>
              <a:rPr lang="en-CA" sz="2400" b="1" dirty="0" smtClean="0">
                <a:latin typeface="+mj-lt"/>
              </a:rPr>
              <a:t> and UC</a:t>
            </a:r>
          </a:p>
          <a:p>
            <a:pPr lvl="1"/>
            <a:r>
              <a:rPr lang="en-CA" sz="2400" dirty="0" err="1" smtClean="0"/>
              <a:t>DoS</a:t>
            </a:r>
            <a:r>
              <a:rPr lang="en-CA" sz="2400" dirty="0" smtClean="0"/>
              <a:t> occurs mainly over Internet connectivity</a:t>
            </a:r>
          </a:p>
          <a:p>
            <a:pPr lvl="1"/>
            <a:r>
              <a:rPr lang="en-CA" sz="2400" dirty="0" smtClean="0"/>
              <a:t>Few pure </a:t>
            </a:r>
            <a:r>
              <a:rPr lang="en-CA" sz="2400" dirty="0" err="1" smtClean="0"/>
              <a:t>DoS</a:t>
            </a:r>
            <a:r>
              <a:rPr lang="en-CA" sz="2400" dirty="0" smtClean="0"/>
              <a:t> attacks, but scanning for open SIP servers (e.g. SIPvicious.org / friendly scanner) can become a </a:t>
            </a:r>
            <a:r>
              <a:rPr lang="en-CA" sz="2400" dirty="0" err="1" smtClean="0"/>
              <a:t>DoS</a:t>
            </a:r>
            <a:r>
              <a:rPr lang="en-CA" sz="2400" dirty="0" smtClean="0"/>
              <a:t> attack.</a:t>
            </a:r>
          </a:p>
          <a:p>
            <a:pPr lvl="1"/>
            <a:r>
              <a:rPr lang="en-CA" sz="2400" dirty="0" smtClean="0"/>
              <a:t>SMB with single T1 (or multiple) delivery, here the bandwidth can be consumed quickly and easily</a:t>
            </a:r>
          </a:p>
          <a:p>
            <a:pPr lvl="1"/>
            <a:r>
              <a:rPr lang="en-CA" sz="2400" dirty="0" smtClean="0"/>
              <a:t>Communication Servers have direct relationships with revenue and should be isolated from </a:t>
            </a:r>
            <a:r>
              <a:rPr lang="en-CA" sz="2400" dirty="0" err="1" smtClean="0"/>
              <a:t>DoS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</a:t>
            </a:r>
            <a:r>
              <a:rPr lang="en-US" sz="2200" dirty="0" err="1" smtClean="0"/>
              <a:t>DoS</a:t>
            </a:r>
            <a:r>
              <a:rPr lang="en-US" sz="2200" dirty="0" smtClean="0"/>
              <a:t>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552466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Denial of Service (</a:t>
            </a:r>
            <a:r>
              <a:rPr lang="en-US" sz="2400" b="1" dirty="0" err="1" smtClean="0">
                <a:latin typeface="+mj-lt"/>
              </a:rPr>
              <a:t>DoS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>
              <a:buNone/>
            </a:pPr>
            <a:endParaRPr lang="sv-SE" sz="8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How To Prevent Denial of Service? </a:t>
            </a:r>
          </a:p>
          <a:p>
            <a:pPr marL="777876" lvl="1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2400" dirty="0" smtClean="0"/>
              <a:t>Intrusion Detection System (</a:t>
            </a:r>
            <a:r>
              <a:rPr lang="en-US" sz="2400" b="1" dirty="0" smtClean="0"/>
              <a:t>IDS</a:t>
            </a:r>
            <a:r>
              <a:rPr lang="en-US" sz="2400" dirty="0" smtClean="0"/>
              <a:t>) for SIP Protocol</a:t>
            </a:r>
          </a:p>
          <a:p>
            <a:pPr marL="1177926" lvl="2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sz="2400" dirty="0" smtClean="0"/>
              <a:t>The Ingate is an independent Network-IDS (NIDS) platform that identifies intrusions by examining network traffic.  </a:t>
            </a:r>
          </a:p>
          <a:p>
            <a:pPr marL="1177926" lvl="2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sz="2400" dirty="0" smtClean="0"/>
              <a:t>Ingate are located at choke points in the network to be monitored, often in the demilitarized zone (DMZ) or at network borders/edges.  </a:t>
            </a:r>
          </a:p>
          <a:p>
            <a:pPr marL="1177926" lvl="2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CA" sz="2400" dirty="0" smtClean="0"/>
              <a:t>The Ingate captures all SIP traffic and analyzes the content of individual packets for malicious traffic.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Security - </a:t>
            </a:r>
            <a:r>
              <a:rPr lang="en-US" sz="2200" dirty="0" err="1" smtClean="0"/>
              <a:t>DoS</a:t>
            </a:r>
            <a:r>
              <a:rPr lang="en-US" sz="2200" dirty="0" smtClean="0"/>
              <a:t> Prevention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329241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Denial of Service (</a:t>
            </a:r>
            <a:r>
              <a:rPr lang="en-US" sz="2400" b="1" dirty="0" err="1" smtClean="0">
                <a:latin typeface="+mj-lt"/>
              </a:rPr>
              <a:t>DoS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>
              <a:buNone/>
            </a:pPr>
            <a:endParaRPr lang="sv-SE" sz="800" b="1" dirty="0" smtClean="0">
              <a:latin typeface="+mj-lt"/>
            </a:endParaRPr>
          </a:p>
          <a:p>
            <a:r>
              <a:rPr lang="en-CA" sz="2400" b="1" dirty="0" smtClean="0">
                <a:latin typeface="+mj-lt"/>
              </a:rPr>
              <a:t>How To Prevent Denial of Service? </a:t>
            </a:r>
          </a:p>
          <a:p>
            <a:pPr marL="777600" lvl="1">
              <a:spcBef>
                <a:spcPts val="875"/>
              </a:spcBef>
            </a:pPr>
            <a:r>
              <a:rPr lang="en-CA" sz="2400" dirty="0" smtClean="0"/>
              <a:t>Intrusion Prevention System (</a:t>
            </a:r>
            <a:r>
              <a:rPr lang="en-CA" sz="2400" b="1" dirty="0" smtClean="0"/>
              <a:t>IPS</a:t>
            </a:r>
            <a:r>
              <a:rPr lang="en-CA" sz="2400" dirty="0" smtClean="0"/>
              <a:t>) for SIP Protocol</a:t>
            </a:r>
          </a:p>
          <a:p>
            <a:pPr marL="1280628" lvl="3" indent="-378000">
              <a:spcBef>
                <a:spcPts val="875"/>
              </a:spcBef>
            </a:pPr>
            <a:r>
              <a:rPr lang="en-CA" sz="2400" dirty="0" smtClean="0"/>
              <a:t>IPS are considered extensions of IDS</a:t>
            </a:r>
          </a:p>
          <a:p>
            <a:pPr marL="1280628" lvl="3" indent="-378000">
              <a:spcBef>
                <a:spcPts val="875"/>
              </a:spcBef>
            </a:pPr>
            <a:r>
              <a:rPr lang="en-CA" sz="2400" dirty="0" smtClean="0"/>
              <a:t>The main differences are:</a:t>
            </a:r>
          </a:p>
          <a:p>
            <a:pPr marL="1785244" lvl="4" indent="-378000">
              <a:spcBef>
                <a:spcPts val="875"/>
              </a:spcBef>
            </a:pPr>
            <a:r>
              <a:rPr lang="en-CA" sz="2400" dirty="0" smtClean="0"/>
              <a:t>Placed in-line and are able to actively prevent/block intrusions that are detected.</a:t>
            </a:r>
          </a:p>
          <a:p>
            <a:pPr marL="1785244" lvl="4" indent="-378000">
              <a:spcBef>
                <a:spcPts val="875"/>
              </a:spcBef>
            </a:pPr>
            <a:r>
              <a:rPr lang="en-CA" sz="2400" dirty="0" smtClean="0"/>
              <a:t>IPS can take such actions as sending an alarm, dropping the malicious packets, resetting the connection and/or blocking the traffic from the offending IP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59458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Prevention to Denial of Service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7" y="1922463"/>
            <a:ext cx="9183687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Layered Security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Adding security control at different protocol layers and at different points along the SIP call flow </a:t>
            </a:r>
          </a:p>
          <a:p>
            <a:pPr marL="1290638" lvl="2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For Example: Don’t put your IP-PBX directly on the Internet (or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network)     (i.e. Don’t put all your eggs in one basket)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How to Recognize a </a:t>
            </a:r>
            <a:r>
              <a:rPr lang="en-US" b="1" kern="0" dirty="0" err="1" smtClean="0">
                <a:solidFill>
                  <a:srgbClr val="000000"/>
                </a:solidFill>
                <a:latin typeface="+mj-lt"/>
              </a:rPr>
              <a:t>DoS</a:t>
            </a: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 Attack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Define the SIP Rate Limits and Blacklisting Policies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No Internet (or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untrusted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network) IP Address is safe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Define a SIP Method/Request URI/Response Code Pattern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Set a Predetermined Rate Limit and Blacklisting Threshold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– Denial of Service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58553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DoS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Prevention – IP-PBX or SIP Server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358216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Layered Security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An IP-PBX or SIP Server is a “Mission Critical” application, it has direct ties to corporate revenue.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Recommend not to subject the “Mission Critical” application to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DoS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handling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Ensure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DoS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Security is handled separately on a the network edge device, the Ingate SIParator/Firewall.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– Denial of Service Prevention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58553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DoS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Prevention – IP-PBX or SIP Server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358216" cy="9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Layered Security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 – Denial of Service Prevention</a:t>
            </a:r>
            <a:endParaRPr lang="en-US" sz="2200" dirty="0"/>
          </a:p>
        </p:txBody>
      </p:sp>
      <p:pic>
        <p:nvPicPr>
          <p:cNvPr id="5" name="Picture 4" descr="D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4" y="2411685"/>
            <a:ext cx="7416824" cy="4849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142021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Denial of Service (</a:t>
            </a:r>
            <a:r>
              <a:rPr lang="en-US" sz="2400" b="1" dirty="0" err="1" smtClean="0">
                <a:latin typeface="+mj-lt"/>
              </a:rPr>
              <a:t>DoS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>
              <a:buNone/>
            </a:pPr>
            <a:endParaRPr lang="sv-SE" sz="800" b="1" dirty="0" smtClean="0">
              <a:latin typeface="+mj-lt"/>
            </a:endParaRPr>
          </a:p>
          <a:p>
            <a:r>
              <a:rPr lang="en-CA" sz="2400" b="1" dirty="0" smtClean="0"/>
              <a:t>How Ingate Prevents Denial of Service</a:t>
            </a:r>
          </a:p>
        </p:txBody>
      </p:sp>
      <p:pic>
        <p:nvPicPr>
          <p:cNvPr id="4" name="Picture 3" descr="Ingate  - SIP Traffic - IDS-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3995861"/>
            <a:ext cx="9300741" cy="3312368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 rot="16200000">
            <a:off x="3506935" y="4017070"/>
            <a:ext cx="3066754" cy="2592288"/>
          </a:xfrm>
          <a:prstGeom prst="rightBrace">
            <a:avLst>
              <a:gd name="adj1" fmla="val 11137"/>
              <a:gd name="adj2" fmla="val 46974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16200000">
            <a:off x="7812533" y="5040064"/>
            <a:ext cx="3066754" cy="546299"/>
          </a:xfrm>
          <a:prstGeom prst="rightBrace">
            <a:avLst>
              <a:gd name="adj1" fmla="val 11137"/>
              <a:gd name="adj2" fmla="val 46974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16200000">
            <a:off x="1586203" y="4785674"/>
            <a:ext cx="3066754" cy="1055080"/>
          </a:xfrm>
          <a:prstGeom prst="rightBrace">
            <a:avLst>
              <a:gd name="adj1" fmla="val 11137"/>
              <a:gd name="adj2" fmla="val 46974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5699717" y="4560592"/>
            <a:ext cx="3066754" cy="1505244"/>
          </a:xfrm>
          <a:prstGeom prst="rightBrace">
            <a:avLst>
              <a:gd name="adj1" fmla="val 11137"/>
              <a:gd name="adj2" fmla="val 46974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8512" y="3023343"/>
            <a:ext cx="186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chemeClr val="tx1"/>
                </a:solidFill>
                <a:latin typeface="+mn-lt"/>
              </a:rPr>
              <a:t>Untrusted</a:t>
            </a: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 Network</a:t>
            </a:r>
            <a:endParaRPr lang="en-C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112" y="2699717"/>
            <a:ext cx="333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SIP Protocol Method,  Response Code Matching/Filtering</a:t>
            </a:r>
            <a:endParaRPr lang="en-C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8464" y="3275781"/>
            <a:ext cx="186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Traffic Rate</a:t>
            </a:r>
            <a:endParaRPr lang="en-C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0807" y="2915741"/>
            <a:ext cx="1469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Blacklist Policy</a:t>
            </a:r>
            <a:endParaRPr lang="en-CA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Security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279506"/>
            <a:ext cx="8567738" cy="286037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Denial of Service (</a:t>
            </a:r>
            <a:r>
              <a:rPr lang="en-US" sz="2400" b="1" dirty="0" err="1" smtClean="0">
                <a:latin typeface="+mj-lt"/>
              </a:rPr>
              <a:t>DoS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>
              <a:buNone/>
            </a:pPr>
            <a:endParaRPr lang="sv-SE" sz="800" b="1" dirty="0" smtClean="0">
              <a:latin typeface="+mj-lt"/>
            </a:endParaRPr>
          </a:p>
          <a:p>
            <a:r>
              <a:rPr lang="en-CA" sz="2400" b="1" dirty="0" smtClean="0">
                <a:latin typeface="+mj-lt"/>
              </a:rPr>
              <a:t>How Ingate Prevents Denial of Service</a:t>
            </a:r>
          </a:p>
          <a:p>
            <a:pPr marL="777876" lvl="1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2400" b="1" dirty="0" smtClean="0">
                <a:latin typeface="+mj-lt"/>
              </a:rPr>
              <a:t>IDS/IPS - Rule Packs</a:t>
            </a:r>
          </a:p>
          <a:p>
            <a:pPr marL="1233488" lvl="2" indent="-376238" defTabSz="449263" eaLnBrk="1" hangingPunct="1">
              <a:spcBef>
                <a:spcPts val="875"/>
              </a:spcBef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US" sz="2400" dirty="0" smtClean="0"/>
              <a:t>Predefined Rule Packs (signatures) for filtering known industry </a:t>
            </a:r>
            <a:r>
              <a:rPr lang="en-US" sz="2400" dirty="0" err="1" smtClean="0"/>
              <a:t>DoS</a:t>
            </a:r>
            <a:r>
              <a:rPr lang="en-US" sz="2400" dirty="0" smtClean="0"/>
              <a:t> patterns specific for SIP applications</a:t>
            </a:r>
          </a:p>
          <a:p>
            <a:endParaRPr lang="en-CA" sz="2400" b="1" dirty="0" smtClean="0"/>
          </a:p>
        </p:txBody>
      </p:sp>
      <p:pic>
        <p:nvPicPr>
          <p:cNvPr id="14" name="Picture 13" descr="Ingate  - SIP Traffic - IDS-IPS - RuleP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" y="4067869"/>
            <a:ext cx="930533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</a:t>
            </a:r>
            <a:r>
              <a:rPr lang="en-US" sz="2200" dirty="0" err="1" smtClean="0"/>
              <a:t>QoS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Quality of Service</a:t>
            </a:r>
          </a:p>
          <a:p>
            <a:pPr lvl="1"/>
            <a:r>
              <a:rPr lang="en-US" sz="2400" dirty="0" smtClean="0"/>
              <a:t>Traffic Shaping</a:t>
            </a:r>
          </a:p>
          <a:p>
            <a:pPr lvl="2"/>
            <a:r>
              <a:rPr lang="en-US" sz="2400" dirty="0" smtClean="0"/>
              <a:t>“Voice First” Prioritization</a:t>
            </a:r>
          </a:p>
          <a:p>
            <a:pPr lvl="1"/>
            <a:r>
              <a:rPr lang="en-US" sz="2400" dirty="0" smtClean="0"/>
              <a:t>Call Quality Statistics</a:t>
            </a:r>
          </a:p>
          <a:p>
            <a:pPr lvl="2"/>
            <a:r>
              <a:rPr lang="en-US" sz="2400" dirty="0" smtClean="0"/>
              <a:t>MOS Scoring</a:t>
            </a:r>
          </a:p>
          <a:p>
            <a:pPr lvl="2"/>
            <a:r>
              <a:rPr lang="en-US" sz="2400" dirty="0" smtClean="0"/>
              <a:t>Packet Loss and Jitter Statistics</a:t>
            </a:r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The Role of an E-SBC  - Demarcation Point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3" y="1403573"/>
            <a:ext cx="9713102" cy="561662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Demarcation Point</a:t>
            </a:r>
          </a:p>
          <a:p>
            <a:pPr lvl="1"/>
            <a:r>
              <a:rPr lang="en-US" sz="2800" dirty="0" smtClean="0"/>
              <a:t>Security</a:t>
            </a:r>
          </a:p>
          <a:p>
            <a:pPr lvl="2"/>
            <a:r>
              <a:rPr lang="en-US" sz="2400" dirty="0" smtClean="0"/>
              <a:t>Protection for Customer and Carrier</a:t>
            </a:r>
          </a:p>
          <a:p>
            <a:pPr lvl="1"/>
            <a:r>
              <a:rPr lang="en-US" sz="2800" dirty="0" smtClean="0"/>
              <a:t>Interoperability</a:t>
            </a:r>
          </a:p>
          <a:p>
            <a:pPr lvl="2"/>
            <a:r>
              <a:rPr lang="en-US" sz="2400" dirty="0" smtClean="0"/>
              <a:t>Integration with any vendor or service</a:t>
            </a:r>
          </a:p>
          <a:p>
            <a:pPr lvl="1"/>
            <a:r>
              <a:rPr lang="en-US" sz="2800" dirty="0" smtClean="0"/>
              <a:t>Call Routing</a:t>
            </a:r>
          </a:p>
          <a:p>
            <a:pPr lvl="2"/>
            <a:r>
              <a:rPr lang="en-US" sz="2400" dirty="0" smtClean="0"/>
              <a:t>Call Flow Policies and Access Control</a:t>
            </a:r>
          </a:p>
          <a:p>
            <a:pPr lvl="1"/>
            <a:r>
              <a:rPr lang="en-US" sz="2800" dirty="0" smtClean="0"/>
              <a:t>Quality of Service</a:t>
            </a:r>
          </a:p>
          <a:p>
            <a:pPr lvl="2"/>
            <a:r>
              <a:rPr lang="en-US" sz="2400" dirty="0" smtClean="0"/>
              <a:t>Voice Quality Stats</a:t>
            </a:r>
          </a:p>
          <a:p>
            <a:pPr lvl="1"/>
            <a:r>
              <a:rPr lang="en-US" sz="2800" dirty="0" smtClean="0"/>
              <a:t>NAT Traversal</a:t>
            </a:r>
          </a:p>
          <a:p>
            <a:pPr lvl="2"/>
            <a:r>
              <a:rPr lang="en-US" sz="2400" dirty="0" smtClean="0"/>
              <a:t>Topology Hiding</a:t>
            </a:r>
          </a:p>
          <a:p>
            <a:pPr lvl="1"/>
            <a:endParaRPr lang="en-US" sz="28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350945"/>
            <a:ext cx="8567738" cy="469423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Remote Desktop</a:t>
            </a:r>
          </a:p>
          <a:p>
            <a:pPr lvl="1"/>
            <a:r>
              <a:rPr lang="en-US" sz="2400" dirty="0" smtClean="0"/>
              <a:t>Extending SIP communications to Remote &amp; Home Offices.</a:t>
            </a:r>
          </a:p>
          <a:p>
            <a:pPr lvl="1"/>
            <a:r>
              <a:rPr lang="en-US" sz="2400" dirty="0" smtClean="0"/>
              <a:t>Extension of IP-PBX services using Open Source standardized Protocol</a:t>
            </a:r>
          </a:p>
          <a:p>
            <a:pPr lvl="1"/>
            <a:r>
              <a:rPr lang="en-US" sz="2400" dirty="0" smtClean="0"/>
              <a:t>Use of off-the-self SIP Phones and Soft SIP Clients.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6" name="Picture 5" descr="Remote SIP Phone Gener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478" y="3636961"/>
            <a:ext cx="6143668" cy="362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Ingate Startup Tool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Web Admin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19716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Startup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Tool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0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“Out of the Box” setup and commissioning of the Firewall and SIParator products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Update current configuration 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Product Registration and unit Upgrades, including Software and Licenses.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Automatic selection of ITSP and IP-PBX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Backup of </a:t>
            </a:r>
            <a:r>
              <a:rPr lang="en-GB" kern="0" dirty="0" err="1" smtClean="0">
                <a:solidFill>
                  <a:srgbClr val="000000"/>
                </a:solidFill>
                <a:latin typeface="+mn-lt"/>
              </a:rPr>
              <a:t>Startup</a:t>
            </a: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 Tool database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Located at www.ingate.com   </a:t>
            </a:r>
            <a:r>
              <a:rPr lang="en-GB" b="1" kern="0" dirty="0" smtClean="0">
                <a:solidFill>
                  <a:srgbClr val="000000"/>
                </a:solidFill>
                <a:latin typeface="+mn-lt"/>
              </a:rPr>
              <a:t>FREE!</a:t>
            </a:r>
            <a:endParaRPr lang="en-GB" sz="2800" b="1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Provisioning – Startup Tool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tworkTopology_Standalo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646" y="1496187"/>
            <a:ext cx="5196073" cy="55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/>
          <p:cNvSpPr>
            <a:spLocks/>
          </p:cNvSpPr>
          <p:nvPr/>
        </p:nvSpPr>
        <p:spPr bwMode="auto">
          <a:xfrm>
            <a:off x="236265" y="2677385"/>
            <a:ext cx="1944370" cy="713969"/>
          </a:xfrm>
          <a:prstGeom prst="accentCallout1">
            <a:avLst>
              <a:gd name="adj1" fmla="val 33333"/>
              <a:gd name="adj2" fmla="val 100810"/>
              <a:gd name="adj3" fmla="val 95097"/>
              <a:gd name="adj4" fmla="val 122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Assign IP Addresses, the tool will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cs typeface="Arial" charset="0"/>
              </a:rPr>
              <a:t>config</a:t>
            </a:r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 the Ingate.</a:t>
            </a:r>
          </a:p>
          <a:p>
            <a:pPr algn="ctr"/>
            <a:endParaRPr lang="en-GB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7" name="AutoShape 8"/>
          <p:cNvSpPr>
            <a:spLocks/>
          </p:cNvSpPr>
          <p:nvPr/>
        </p:nvSpPr>
        <p:spPr bwMode="auto">
          <a:xfrm>
            <a:off x="7875488" y="2126160"/>
            <a:ext cx="2023125" cy="486479"/>
          </a:xfrm>
          <a:prstGeom prst="accentCallout1">
            <a:avLst>
              <a:gd name="adj1" fmla="val 17648"/>
              <a:gd name="adj2" fmla="val -5162"/>
              <a:gd name="adj3" fmla="val 87620"/>
              <a:gd name="adj4" fmla="val -55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Select the deployment  according to the picture</a:t>
            </a:r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78" name="AutoShape 9"/>
          <p:cNvSpPr>
            <a:spLocks/>
          </p:cNvSpPr>
          <p:nvPr/>
        </p:nvSpPr>
        <p:spPr bwMode="auto">
          <a:xfrm>
            <a:off x="0" y="5827250"/>
            <a:ext cx="2205137" cy="314986"/>
          </a:xfrm>
          <a:prstGeom prst="accentCallout1">
            <a:avLst>
              <a:gd name="adj1" fmla="val 42106"/>
              <a:gd name="adj2" fmla="val 99782"/>
              <a:gd name="adj3" fmla="val 28287"/>
              <a:gd name="adj4" fmla="val 14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Status Information, helpful for troubleshooting</a:t>
            </a:r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>
            <a:off x="236265" y="2677385"/>
            <a:ext cx="1944370" cy="713969"/>
          </a:xfrm>
          <a:prstGeom prst="accentCallout1">
            <a:avLst>
              <a:gd name="adj1" fmla="val 33333"/>
              <a:gd name="adj2" fmla="val 100810"/>
              <a:gd name="adj3" fmla="val -18630"/>
              <a:gd name="adj4" fmla="val 122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endParaRPr lang="en-GB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236265" y="2677385"/>
            <a:ext cx="1944370" cy="713969"/>
          </a:xfrm>
          <a:prstGeom prst="accentCallout1">
            <a:avLst>
              <a:gd name="adj1" fmla="val 33333"/>
              <a:gd name="adj2" fmla="val 100810"/>
              <a:gd name="adj3" fmla="val 173528"/>
              <a:gd name="adj4" fmla="val 122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endParaRPr lang="en-GB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Startup Tool – Network Topology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IP-PB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647" y="1496187"/>
            <a:ext cx="5197822" cy="55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7"/>
          <p:cNvSpPr>
            <a:spLocks/>
          </p:cNvSpPr>
          <p:nvPr/>
        </p:nvSpPr>
        <p:spPr bwMode="auto">
          <a:xfrm>
            <a:off x="315020" y="1653680"/>
            <a:ext cx="1944371" cy="713969"/>
          </a:xfrm>
          <a:prstGeom prst="accentCallout1">
            <a:avLst>
              <a:gd name="adj1" fmla="val 33333"/>
              <a:gd name="adj2" fmla="val 100810"/>
              <a:gd name="adj3" fmla="val 95097"/>
              <a:gd name="adj4" fmla="val 122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Select IP-PBX Vendor and Model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01" name="AutoShape 9"/>
          <p:cNvSpPr>
            <a:spLocks/>
          </p:cNvSpPr>
          <p:nvPr/>
        </p:nvSpPr>
        <p:spPr bwMode="auto">
          <a:xfrm>
            <a:off x="0" y="5827250"/>
            <a:ext cx="2205137" cy="314986"/>
          </a:xfrm>
          <a:prstGeom prst="accentCallout1">
            <a:avLst>
              <a:gd name="adj1" fmla="val 42106"/>
              <a:gd name="adj2" fmla="val 99782"/>
              <a:gd name="adj3" fmla="val 28287"/>
              <a:gd name="adj4" fmla="val 14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Status Information, helpful for troubleshooting</a:t>
            </a:r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02" name="AutoShape 7"/>
          <p:cNvSpPr>
            <a:spLocks/>
          </p:cNvSpPr>
          <p:nvPr/>
        </p:nvSpPr>
        <p:spPr bwMode="auto">
          <a:xfrm>
            <a:off x="315020" y="3386105"/>
            <a:ext cx="1944371" cy="713969"/>
          </a:xfrm>
          <a:prstGeom prst="accentCallout1">
            <a:avLst>
              <a:gd name="adj1" fmla="val 33333"/>
              <a:gd name="adj2" fmla="val 100810"/>
              <a:gd name="adj3" fmla="val -24509"/>
              <a:gd name="adj4" fmla="val 1236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GB" sz="1600" b="1" dirty="0">
                <a:solidFill>
                  <a:schemeClr val="tx1"/>
                </a:solidFill>
                <a:latin typeface="+mn-lt"/>
                <a:cs typeface="Arial" charset="0"/>
              </a:rPr>
              <a:t>Assign the IP-PBX Domain (if required)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315020" y="2519892"/>
            <a:ext cx="1944371" cy="713969"/>
          </a:xfrm>
          <a:prstGeom prst="accentCallout1">
            <a:avLst>
              <a:gd name="adj1" fmla="val 33333"/>
              <a:gd name="adj2" fmla="val 100810"/>
              <a:gd name="adj3" fmla="val 26472"/>
              <a:gd name="adj4" fmla="val 1222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GB" sz="1600" b="1" dirty="0">
                <a:solidFill>
                  <a:schemeClr val="tx1"/>
                </a:solidFill>
                <a:latin typeface="+mn-lt"/>
                <a:cs typeface="Arial" charset="0"/>
              </a:rPr>
              <a:t>Assign the IP-PBX IP Address</a:t>
            </a:r>
          </a:p>
        </p:txBody>
      </p:sp>
      <p:sp>
        <p:nvSpPr>
          <p:cNvPr id="4104" name="AutoShape 7"/>
          <p:cNvSpPr>
            <a:spLocks/>
          </p:cNvSpPr>
          <p:nvPr/>
        </p:nvSpPr>
        <p:spPr bwMode="auto">
          <a:xfrm>
            <a:off x="7717978" y="2677385"/>
            <a:ext cx="2205137" cy="1102453"/>
          </a:xfrm>
          <a:prstGeom prst="accentCallout1">
            <a:avLst>
              <a:gd name="adj1" fmla="val 43139"/>
              <a:gd name="adj2" fmla="val -718"/>
              <a:gd name="adj3" fmla="val -20398"/>
              <a:gd name="adj4" fmla="val -1352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For every IP-PBX vendor on the List Ingate has captured the programming requirements to ensure quick and easy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cs typeface="Arial" charset="0"/>
              </a:rPr>
              <a:t>config</a:t>
            </a:r>
            <a:endParaRPr lang="en-US" sz="16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Startup Tool – IP-PBX Selection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ITS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647" y="1496187"/>
            <a:ext cx="5197822" cy="55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7"/>
          <p:cNvSpPr>
            <a:spLocks/>
          </p:cNvSpPr>
          <p:nvPr/>
        </p:nvSpPr>
        <p:spPr bwMode="auto">
          <a:xfrm>
            <a:off x="78756" y="1732426"/>
            <a:ext cx="2180635" cy="314986"/>
          </a:xfrm>
          <a:prstGeom prst="accentCallout1">
            <a:avLst>
              <a:gd name="adj1" fmla="val 33333"/>
              <a:gd name="adj2" fmla="val 100810"/>
              <a:gd name="adj3" fmla="val 95097"/>
              <a:gd name="adj4" fmla="val 122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Select ITSP Vendor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125" name="AutoShape 9"/>
          <p:cNvSpPr>
            <a:spLocks/>
          </p:cNvSpPr>
          <p:nvPr/>
        </p:nvSpPr>
        <p:spPr bwMode="auto">
          <a:xfrm>
            <a:off x="0" y="5827250"/>
            <a:ext cx="2205137" cy="314986"/>
          </a:xfrm>
          <a:prstGeom prst="accentCallout1">
            <a:avLst>
              <a:gd name="adj1" fmla="val 42106"/>
              <a:gd name="adj2" fmla="val 99782"/>
              <a:gd name="adj3" fmla="val 28287"/>
              <a:gd name="adj4" fmla="val 14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Status Information, helpful for troubleshooting</a:t>
            </a:r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126" name="AutoShape 7"/>
          <p:cNvSpPr>
            <a:spLocks/>
          </p:cNvSpPr>
          <p:nvPr/>
        </p:nvSpPr>
        <p:spPr bwMode="auto">
          <a:xfrm>
            <a:off x="0" y="4139877"/>
            <a:ext cx="2180635" cy="472480"/>
          </a:xfrm>
          <a:prstGeom prst="accentCallout1">
            <a:avLst>
              <a:gd name="adj1" fmla="val 33333"/>
              <a:gd name="adj2" fmla="val 100810"/>
              <a:gd name="adj3" fmla="val -197734"/>
              <a:gd name="adj4" fmla="val 132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GB" sz="1600" b="1" dirty="0">
                <a:solidFill>
                  <a:schemeClr val="tx1"/>
                </a:solidFill>
                <a:latin typeface="+mn-lt"/>
                <a:cs typeface="Arial" charset="0"/>
              </a:rPr>
              <a:t>Assign the ITSP IP Address</a:t>
            </a: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78755" y="2126159"/>
            <a:ext cx="2205137" cy="1102453"/>
          </a:xfrm>
          <a:prstGeom prst="accentCallout1">
            <a:avLst>
              <a:gd name="adj1" fmla="val 38560"/>
              <a:gd name="adj2" fmla="val 100380"/>
              <a:gd name="adj3" fmla="val 5269"/>
              <a:gd name="adj4" fmla="val 1194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charset="0"/>
              </a:rPr>
              <a:t>For every ITSP vendor on the List Ingate has captured the programming requirements to ensure quick and easy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cs typeface="Arial" charset="0"/>
              </a:rPr>
              <a:t>config</a:t>
            </a:r>
            <a:endParaRPr lang="en-US" sz="16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128" name="AutoShape 7"/>
          <p:cNvSpPr>
            <a:spLocks/>
          </p:cNvSpPr>
          <p:nvPr/>
        </p:nvSpPr>
        <p:spPr bwMode="auto">
          <a:xfrm>
            <a:off x="7717978" y="2677386"/>
            <a:ext cx="2205137" cy="866213"/>
          </a:xfrm>
          <a:prstGeom prst="accentCallout1">
            <a:avLst>
              <a:gd name="adj1" fmla="val 56523"/>
              <a:gd name="adj2" fmla="val -185"/>
              <a:gd name="adj3" fmla="val 56338"/>
              <a:gd name="adj4" fmla="val -755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en-GB" sz="1600" b="1" dirty="0">
                <a:solidFill>
                  <a:schemeClr val="tx1"/>
                </a:solidFill>
                <a:latin typeface="+mn-lt"/>
                <a:cs typeface="Arial" charset="0"/>
              </a:rPr>
              <a:t>User Account Information, DID Assignment and Registration Authentication </a:t>
            </a:r>
          </a:p>
        </p:txBody>
      </p:sp>
      <p:sp>
        <p:nvSpPr>
          <p:cNvPr id="5129" name="AutoShape 7"/>
          <p:cNvSpPr>
            <a:spLocks/>
          </p:cNvSpPr>
          <p:nvPr/>
        </p:nvSpPr>
        <p:spPr bwMode="auto">
          <a:xfrm>
            <a:off x="7717979" y="2677386"/>
            <a:ext cx="2180635" cy="866213"/>
          </a:xfrm>
          <a:prstGeom prst="accentCallout1">
            <a:avLst>
              <a:gd name="adj1" fmla="val 65796"/>
              <a:gd name="adj2" fmla="val -185"/>
              <a:gd name="adj3" fmla="val 85324"/>
              <a:gd name="adj4" fmla="val -74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130" name="AutoShape 7"/>
          <p:cNvSpPr>
            <a:spLocks/>
          </p:cNvSpPr>
          <p:nvPr/>
        </p:nvSpPr>
        <p:spPr bwMode="auto">
          <a:xfrm>
            <a:off x="7717979" y="2677386"/>
            <a:ext cx="2180635" cy="787466"/>
          </a:xfrm>
          <a:prstGeom prst="accentCallout1">
            <a:avLst>
              <a:gd name="adj1" fmla="val 34491"/>
              <a:gd name="adj2" fmla="val -185"/>
              <a:gd name="adj3" fmla="val -48009"/>
              <a:gd name="adj4" fmla="val -755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en-GB" sz="16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Startup Tool – ITSP Selection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24904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Web Admin GUI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0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Web Based Graphical interface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Enterprise Focused GUI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Easy to use and navigate through the application of SIP </a:t>
            </a:r>
            <a:r>
              <a:rPr lang="en-GB" kern="0" dirty="0" err="1" smtClean="0">
                <a:solidFill>
                  <a:srgbClr val="000000"/>
                </a:solidFill>
                <a:latin typeface="+mn-lt"/>
              </a:rPr>
              <a:t>Trunking</a:t>
            </a:r>
            <a:r>
              <a:rPr lang="en-GB" kern="0" dirty="0" smtClean="0">
                <a:solidFill>
                  <a:srgbClr val="000000"/>
                </a:solidFill>
                <a:latin typeface="+mn-lt"/>
              </a:rPr>
              <a:t> and Security</a:t>
            </a: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 smtClean="0">
              <a:solidFill>
                <a:srgbClr val="000000"/>
              </a:solidFill>
              <a:latin typeface="+mn-lt"/>
            </a:endParaRPr>
          </a:p>
          <a:p>
            <a:pPr marL="833438" lvl="1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 smtClean="0">
              <a:solidFill>
                <a:srgbClr val="000000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Provisioning – Web Admin GUI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37816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SIP Trunk Configuration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59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Single point of SIP Trunk configuration GUI.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Individual SIP Trunk Parameters for </a:t>
            </a:r>
            <a:r>
              <a:rPr lang="en-GB" dirty="0" err="1" smtClean="0">
                <a:solidFill>
                  <a:schemeClr val="tx1"/>
                </a:solidFill>
                <a:latin typeface="+mn-lt"/>
              </a:rPr>
              <a:t>Interop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 Settings and SIP Customization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Can provide a Main Trunk Line OR Can provide individual SIP Trunk support, both for Incoming and Outgoing Traffic.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Can work independently or has legacy support in existing Dial Plan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SIP </a:t>
            </a:r>
            <a:r>
              <a:rPr lang="en-US" sz="2200" dirty="0" err="1" smtClean="0"/>
              <a:t>Interop</a:t>
            </a:r>
            <a:r>
              <a:rPr lang="en-US" sz="2200" dirty="0" smtClean="0"/>
              <a:t> – SIP Trunk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816" y="1043533"/>
            <a:ext cx="72151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SIP Trunk Configuration – SIP Trunk Parameters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59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SIP Trunks - Trunk1 - Paramet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5" y="1633007"/>
            <a:ext cx="7272808" cy="592666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SIP </a:t>
            </a:r>
            <a:r>
              <a:rPr lang="en-US" sz="2200" dirty="0" err="1" smtClean="0"/>
              <a:t>Interop</a:t>
            </a:r>
            <a:r>
              <a:rPr lang="en-US" sz="2200" dirty="0" smtClean="0"/>
              <a:t> – SIP Trunk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816" y="1043533"/>
            <a:ext cx="7535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SIP Trunk Configuration – Main &amp; PBX &amp; SIP Lines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59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SIP Trunks - Trunk1 - 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3" y="1475581"/>
            <a:ext cx="9242249" cy="608409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SIP </a:t>
            </a:r>
            <a:r>
              <a:rPr lang="en-US" sz="2200" dirty="0" err="1" smtClean="0"/>
              <a:t>Interop</a:t>
            </a:r>
            <a:r>
              <a:rPr lang="en-US" sz="2200" dirty="0" smtClean="0"/>
              <a:t> – SIP Trunk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816" y="1043533"/>
            <a:ext cx="57652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SIP Trunk Configuration – PBX Trunk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459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dirty="0" smtClean="0">
              <a:solidFill>
                <a:schemeClr val="tx1"/>
              </a:solidFill>
              <a:latin typeface="+mn-lt"/>
            </a:endParaRP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SIP Trunks - Trunk1 - PBX 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920" y="1691605"/>
            <a:ext cx="6696744" cy="564165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SIP </a:t>
            </a:r>
            <a:r>
              <a:rPr lang="en-US" sz="2200" dirty="0" err="1" smtClean="0"/>
              <a:t>Interop</a:t>
            </a:r>
            <a:r>
              <a:rPr lang="en-US" sz="2200" dirty="0" smtClean="0"/>
              <a:t> – SIP Trunk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pic>
        <p:nvPicPr>
          <p:cNvPr id="7" name="Picture 6" descr="Remote SIP Phone 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908" y="2065325"/>
            <a:ext cx="8639175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Monitoring and Support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266511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Call Quality Statistics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Packet Captures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Call Detail Records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Logging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Monitoring and Support  - Call Quality Statistics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22" y="1403573"/>
            <a:ext cx="9713103" cy="561662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CDR &amp; Call Quality Statistics</a:t>
            </a:r>
          </a:p>
          <a:p>
            <a:pPr lvl="1"/>
            <a:r>
              <a:rPr lang="en-US" sz="2400" dirty="0" smtClean="0"/>
              <a:t>RADIUS  Integration</a:t>
            </a:r>
          </a:p>
          <a:p>
            <a:pPr lvl="1"/>
            <a:r>
              <a:rPr lang="en-US" sz="2400" dirty="0" smtClean="0"/>
              <a:t>Call Detail Recording</a:t>
            </a:r>
          </a:p>
          <a:p>
            <a:pPr lvl="2"/>
            <a:r>
              <a:rPr lang="en-US" sz="2000" dirty="0" smtClean="0"/>
              <a:t>Records all Incoming and Outgoing calls</a:t>
            </a:r>
          </a:p>
          <a:p>
            <a:pPr lvl="1"/>
            <a:r>
              <a:rPr lang="en-US" sz="3200" dirty="0" smtClean="0"/>
              <a:t>Call Quality Stats appended to CDR Records</a:t>
            </a:r>
          </a:p>
          <a:p>
            <a:pPr lvl="2"/>
            <a:r>
              <a:rPr lang="en-US" sz="2400" dirty="0" smtClean="0"/>
              <a:t>MOS Scoring</a:t>
            </a:r>
          </a:p>
          <a:p>
            <a:pPr lvl="3"/>
            <a:r>
              <a:rPr lang="en-CA" sz="2000" dirty="0" smtClean="0"/>
              <a:t>Mean Opinion Score (MOS). MOS gives a numerical indication of the perceived quality of the media received after being transmitted and eventually compressed using </a:t>
            </a:r>
            <a:r>
              <a:rPr lang="en-CA" sz="2000" dirty="0" err="1" smtClean="0"/>
              <a:t>codecs</a:t>
            </a:r>
            <a:r>
              <a:rPr lang="en-CA" sz="2000" dirty="0" smtClean="0"/>
              <a:t>. </a:t>
            </a:r>
          </a:p>
          <a:p>
            <a:pPr lvl="2"/>
            <a:r>
              <a:rPr lang="en-US" sz="2400" dirty="0" smtClean="0"/>
              <a:t>Packet Loss and Jitter Statistics</a:t>
            </a:r>
          </a:p>
          <a:p>
            <a:pPr lvl="3"/>
            <a:r>
              <a:rPr lang="en-CA" sz="2000" dirty="0" smtClean="0"/>
              <a:t>Jitter is the variation in delay, which typically causes Echo</a:t>
            </a:r>
          </a:p>
          <a:p>
            <a:pPr lvl="3"/>
            <a:r>
              <a:rPr lang="en-CA" sz="2000" dirty="0" smtClean="0"/>
              <a:t>Packet Loss is loss of audio, which causes broken </a:t>
            </a:r>
            <a:r>
              <a:rPr lang="en-CA" sz="2000" dirty="0" err="1" smtClean="0"/>
              <a:t>speach</a:t>
            </a:r>
            <a:endParaRPr lang="en-US" sz="24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34948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Logging Configuration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8" y="1922463"/>
            <a:ext cx="8569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SIP Events will ensure SIP calls are logged.</a:t>
            </a: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LogConf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660" y="2708267"/>
            <a:ext cx="5929354" cy="464688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Monitoring and Support - Logging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25839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Logging &amp; Tools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9" y="1922463"/>
            <a:ext cx="4500564" cy="26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Display # Rows/Page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Show Newest on Top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Select SIP Log Attributes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Select “Show internal SIP Signaling”</a:t>
            </a:r>
            <a:endParaRPr lang="en-GB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 descr="Display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1816" y="1350945"/>
            <a:ext cx="4145975" cy="599441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Monitoring and Support - Logging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1350963"/>
            <a:ext cx="24272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Packet Capture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6939" y="1922463"/>
            <a:ext cx="3857622" cy="51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Creates a Wireshark PCAP network trace.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latin typeface="+mn-lt"/>
              </a:rPr>
              <a:t>Network Interface Selection – All Interfaces</a:t>
            </a:r>
          </a:p>
          <a:p>
            <a:pPr marL="376238" indent="-376238" defTabSz="449263" eaLnBrk="1" hangingPunct="1">
              <a:spcBef>
                <a:spcPts val="875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latin typeface="+mn-lt"/>
              </a:rPr>
              <a:t>Start – Stop - Download</a:t>
            </a:r>
            <a:endParaRPr lang="en-GB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packetc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320" y="1242427"/>
            <a:ext cx="4642900" cy="573656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Monitoring and Support – Packet Captures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9400"/>
            <a:ext cx="10080625" cy="785813"/>
          </a:xfrm>
        </p:spPr>
        <p:txBody>
          <a:bodyPr/>
          <a:lstStyle/>
          <a:p>
            <a:pPr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GB" sz="3600" dirty="0" smtClean="0"/>
              <a:t>THE END</a:t>
            </a:r>
          </a:p>
        </p:txBody>
      </p:sp>
      <p:pic>
        <p:nvPicPr>
          <p:cNvPr id="5" name="Picture 4" descr="ingat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536" y="2636829"/>
            <a:ext cx="7980238" cy="2257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4032" y="1350945"/>
            <a:ext cx="8567738" cy="4694238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+mj-lt"/>
              </a:rPr>
              <a:t>Unified Communications</a:t>
            </a:r>
          </a:p>
          <a:p>
            <a:pPr lvl="1"/>
            <a:r>
              <a:rPr lang="en-US" sz="2400" dirty="0" smtClean="0"/>
              <a:t>Extending SIP communications to a range of different platforms and technologies.</a:t>
            </a:r>
          </a:p>
          <a:p>
            <a:pPr lvl="1"/>
            <a:r>
              <a:rPr lang="en-US" sz="2400" dirty="0" smtClean="0"/>
              <a:t>The integration of many different </a:t>
            </a:r>
            <a:r>
              <a:rPr lang="en-US" sz="2400" smtClean="0"/>
              <a:t>UC Applications </a:t>
            </a:r>
            <a:r>
              <a:rPr lang="en-US" sz="2400" dirty="0" smtClean="0"/>
              <a:t>such as, Unified Messaging, Presence, Conference Servers, Social Media, Channel Marketing, Smart Phones, Mobile Applications, and Communication Platforms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Trunk-UC Workshop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Common SIP Applications</a:t>
            </a:r>
            <a:endParaRPr lang="en-US" sz="2200" dirty="0"/>
          </a:p>
        </p:txBody>
      </p:sp>
      <p:pic>
        <p:nvPicPr>
          <p:cNvPr id="4" name="Picture 3" descr="ITExpo (Genera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32" y="1403573"/>
            <a:ext cx="8568952" cy="570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Typical Network Deployments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223306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Internet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Managed Service Provider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Hosted or Cloud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2567</Words>
  <Application>Microsoft Office PowerPoint</Application>
  <PresentationFormat>Custom</PresentationFormat>
  <Paragraphs>476</Paragraphs>
  <Slides>65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Standardformgivning</vt:lpstr>
      <vt:lpstr>SIP Trunk-UC Workshop </vt:lpstr>
      <vt:lpstr>Common SIP Applications</vt:lpstr>
      <vt:lpstr>SIP Trunk-UC Workshop Common SIP Applications</vt:lpstr>
      <vt:lpstr>SIP Trunk-UC Workshop Common SIP Applications</vt:lpstr>
      <vt:lpstr>SIP Trunk-UC Workshop  Common SIP Applications</vt:lpstr>
      <vt:lpstr>SIP Trunk-UC Workshop  Common SIP Applications</vt:lpstr>
      <vt:lpstr>SIP Trunk-UC Workshop  Common SIP Applications</vt:lpstr>
      <vt:lpstr>SIP Trunk-UC Workshop  Common SIP Applications</vt:lpstr>
      <vt:lpstr>Typical Network Deployments</vt:lpstr>
      <vt:lpstr>SIP Trunk-UC Workshop  Secured Unified Communications over the Internet</vt:lpstr>
      <vt:lpstr>SIP Trunk-UC Workshop  Secured Unified Communications over a Managed Service Provider</vt:lpstr>
      <vt:lpstr>SIP Trunk-UC Workshop   Secured Unified Communications over a Hosted Service Provider</vt:lpstr>
      <vt:lpstr>The Role of an E-SBC</vt:lpstr>
      <vt:lpstr>SIP Trunk-UC Workshop  The Role of an E-SBC  - NAT Traversal</vt:lpstr>
      <vt:lpstr>SIP Trunk-UC Workshop  The Role of an E-SBC  - SIP Interop</vt:lpstr>
      <vt:lpstr>SIP Trunk-UC Workshop  The Role of an E-SBC  - SIP Interop</vt:lpstr>
      <vt:lpstr>Confirmed Interoperability</vt:lpstr>
      <vt:lpstr>SIP Trunk-UC Workshop  The Role of an E-SBC  - SIP Interop</vt:lpstr>
      <vt:lpstr>SIP Trunk-UC Workshop  The Role of an E-SBC  - SIP Interop</vt:lpstr>
      <vt:lpstr>SIP Trunk-UC Workshop  The Role of an E-SBC  - Call Routing</vt:lpstr>
      <vt:lpstr>SIP Trunk-UC Workshop  The Role of an E-SBC - Security</vt:lpstr>
      <vt:lpstr>SIP Trunk-UC Workshop  The Role of an E-SBC - Security</vt:lpstr>
      <vt:lpstr>SIP Trunk-UC Workshop  The Role of an E-SBC - Security</vt:lpstr>
      <vt:lpstr>SIP Trunk-UC Workshop  The Role of an E-SBC - Security</vt:lpstr>
      <vt:lpstr>SIP Trunk-UC Workshop  The Role of an E-SBC - Security</vt:lpstr>
      <vt:lpstr>SIP Trunk-UC Workshop  The Role of an E-SBC - Security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 Security - Toll Fraud Prevention</vt:lpstr>
      <vt:lpstr>SIP Trunk-UC Workshop Security</vt:lpstr>
      <vt:lpstr>SIP Trunk-UC Workshop  Security – Denial of Service Prevention</vt:lpstr>
      <vt:lpstr>SIP Trunk-UC Workshop  Security - DoS Prevention</vt:lpstr>
      <vt:lpstr>SIP Trunk-UC Workshop  Security - DoS Prevention</vt:lpstr>
      <vt:lpstr>SIP Trunk-UC Workshop  Security - DoS Prevention</vt:lpstr>
      <vt:lpstr>SIP Trunk-UC Workshop  Security – Denial of Service Prevention</vt:lpstr>
      <vt:lpstr>SIP Trunk-UC Workshop  Security – Denial of Service Prevention</vt:lpstr>
      <vt:lpstr>SIP Trunk-UC Workshop  Security – Denial of Service Prevention</vt:lpstr>
      <vt:lpstr>SIP Trunk-UC Workshop Security</vt:lpstr>
      <vt:lpstr>SIP Trunk-UC Workshop Security</vt:lpstr>
      <vt:lpstr>SIP Trunk-UC Workshop  The Role of an E-SBC  - QoS</vt:lpstr>
      <vt:lpstr>SIP Trunk-UC Workshop  The Role of an E-SBC  - Demarcation Point</vt:lpstr>
      <vt:lpstr>Provisioning</vt:lpstr>
      <vt:lpstr>SIP Trunk-UC Workshop  Provisioning – Startup Tool</vt:lpstr>
      <vt:lpstr>SIP Trunk-UC Workshop  Startup Tool – Network Topology</vt:lpstr>
      <vt:lpstr>SIP Trunk-UC Workshop  Startup Tool – IP-PBX Selection</vt:lpstr>
      <vt:lpstr>SIP Trunk-UC Workshop  Startup Tool – ITSP Selection</vt:lpstr>
      <vt:lpstr>SIP Trunk-UC Workshop  Provisioning – Web Admin GUI</vt:lpstr>
      <vt:lpstr>SIP Trunk-UC Workshop  SIP Interop – SIP Trunk</vt:lpstr>
      <vt:lpstr>SIP Trunk-UC Workshop  SIP Interop – SIP Trunk</vt:lpstr>
      <vt:lpstr>SIP Trunk-UC Workshop  SIP Interop – SIP Trunk</vt:lpstr>
      <vt:lpstr>SIP Trunk-UC Workshop  SIP Interop – SIP Trunk</vt:lpstr>
      <vt:lpstr>Monitoring and Support</vt:lpstr>
      <vt:lpstr>SIP Trunk-UC Workshop  Monitoring and Support  - Call Quality Statistics</vt:lpstr>
      <vt:lpstr>SIP Trunk-UC Workshop  Monitoring and Support - Logging</vt:lpstr>
      <vt:lpstr>SIP Trunk-UC Workshop  Monitoring and Support - Logging</vt:lpstr>
      <vt:lpstr>SIP Trunk-UC Workshop  Monitoring and Support – Packet Captures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Ingate Firewall &amp; SIParator Training</dc:title>
  <dc:subject>SIP Trunking</dc:subject>
  <dc:creator>Scott Beer</dc:creator>
  <cp:lastModifiedBy>Scott Beer</cp:lastModifiedBy>
  <cp:revision>312</cp:revision>
  <dcterms:modified xsi:type="dcterms:W3CDTF">2011-09-06T16:22:21Z</dcterms:modified>
</cp:coreProperties>
</file>