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handoutMasterIdLst>
    <p:handoutMasterId r:id="rId14"/>
  </p:handoutMasterIdLst>
  <p:sldIdLst>
    <p:sldId id="445" r:id="rId2"/>
    <p:sldId id="478" r:id="rId3"/>
    <p:sldId id="686" r:id="rId4"/>
    <p:sldId id="688" r:id="rId5"/>
    <p:sldId id="689" r:id="rId6"/>
    <p:sldId id="690" r:id="rId7"/>
    <p:sldId id="691" r:id="rId8"/>
    <p:sldId id="692" r:id="rId9"/>
    <p:sldId id="675" r:id="rId10"/>
    <p:sldId id="649" r:id="rId11"/>
    <p:sldId id="695" r:id="rId12"/>
  </p:sldIdLst>
  <p:sldSz cx="9144000" cy="6858000" type="screen4x3"/>
  <p:notesSz cx="6858000" cy="9296400"/>
  <p:defaultTextStyle>
    <a:defPPr>
      <a:defRPr lang="en-US"/>
    </a:defPPr>
    <a:lvl1pPr algn="l" rtl="0" eaLnBrk="0" fontAlgn="base" hangingPunct="0">
      <a:spcBef>
        <a:spcPct val="0"/>
      </a:spcBef>
      <a:spcAft>
        <a:spcPct val="0"/>
      </a:spcAft>
      <a:buChar char="•"/>
      <a:defRPr sz="1400" kern="1200">
        <a:solidFill>
          <a:schemeClr val="tx1"/>
        </a:solidFill>
        <a:latin typeface="Arial" charset="0"/>
        <a:ea typeface="+mn-ea"/>
        <a:cs typeface="+mn-cs"/>
      </a:defRPr>
    </a:lvl1pPr>
    <a:lvl2pPr marL="457200" algn="l" rtl="0" eaLnBrk="0" fontAlgn="base" hangingPunct="0">
      <a:spcBef>
        <a:spcPct val="0"/>
      </a:spcBef>
      <a:spcAft>
        <a:spcPct val="0"/>
      </a:spcAft>
      <a:buChar char="•"/>
      <a:defRPr sz="1400" kern="1200">
        <a:solidFill>
          <a:schemeClr val="tx1"/>
        </a:solidFill>
        <a:latin typeface="Arial" charset="0"/>
        <a:ea typeface="+mn-ea"/>
        <a:cs typeface="+mn-cs"/>
      </a:defRPr>
    </a:lvl2pPr>
    <a:lvl3pPr marL="914400" algn="l" rtl="0" eaLnBrk="0" fontAlgn="base" hangingPunct="0">
      <a:spcBef>
        <a:spcPct val="0"/>
      </a:spcBef>
      <a:spcAft>
        <a:spcPct val="0"/>
      </a:spcAft>
      <a:buChar char="•"/>
      <a:defRPr sz="1400" kern="1200">
        <a:solidFill>
          <a:schemeClr val="tx1"/>
        </a:solidFill>
        <a:latin typeface="Arial" charset="0"/>
        <a:ea typeface="+mn-ea"/>
        <a:cs typeface="+mn-cs"/>
      </a:defRPr>
    </a:lvl3pPr>
    <a:lvl4pPr marL="1371600" algn="l" rtl="0" eaLnBrk="0" fontAlgn="base" hangingPunct="0">
      <a:spcBef>
        <a:spcPct val="0"/>
      </a:spcBef>
      <a:spcAft>
        <a:spcPct val="0"/>
      </a:spcAft>
      <a:buChar char="•"/>
      <a:defRPr sz="1400" kern="1200">
        <a:solidFill>
          <a:schemeClr val="tx1"/>
        </a:solidFill>
        <a:latin typeface="Arial" charset="0"/>
        <a:ea typeface="+mn-ea"/>
        <a:cs typeface="+mn-cs"/>
      </a:defRPr>
    </a:lvl4pPr>
    <a:lvl5pPr marL="1828800" algn="l" rtl="0" eaLnBrk="0" fontAlgn="base" hangingPunct="0">
      <a:spcBef>
        <a:spcPct val="0"/>
      </a:spcBef>
      <a:spcAft>
        <a:spcPct val="0"/>
      </a:spcAft>
      <a:buChar char="•"/>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unsfor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99FF"/>
    <a:srgbClr val="99FF99"/>
    <a:srgbClr val="CCECFF"/>
    <a:srgbClr val="EAEAEA"/>
    <a:srgbClr val="3333FF"/>
    <a:srgbClr val="FFFFCC"/>
    <a:srgbClr val="B2B2B2"/>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8451" autoAdjust="0"/>
  </p:normalViewPr>
  <p:slideViewPr>
    <p:cSldViewPr snapToGrid="0">
      <p:cViewPr varScale="1">
        <p:scale>
          <a:sx n="74" d="100"/>
          <a:sy n="74"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75" d="100"/>
          <a:sy n="75" d="100"/>
        </p:scale>
        <p:origin x="-1404" y="-72"/>
      </p:cViewPr>
      <p:guideLst>
        <p:guide orient="horz" pos="2927"/>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hdr" sz="quarter"/>
          </p:nvPr>
        </p:nvSpPr>
        <p:spPr bwMode="auto">
          <a:xfrm>
            <a:off x="1" y="0"/>
            <a:ext cx="2971496" cy="465445"/>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defTabSz="913862" eaLnBrk="1" hangingPunct="1">
              <a:buFontTx/>
              <a:buNone/>
              <a:defRPr sz="1200"/>
            </a:lvl1pPr>
          </a:lstStyle>
          <a:p>
            <a:endParaRPr lang="en-US"/>
          </a:p>
        </p:txBody>
      </p:sp>
      <p:sp>
        <p:nvSpPr>
          <p:cNvPr id="521219" name="Rectangle 3"/>
          <p:cNvSpPr>
            <a:spLocks noGrp="1" noChangeArrowheads="1"/>
          </p:cNvSpPr>
          <p:nvPr>
            <p:ph type="dt" sz="quarter" idx="1"/>
          </p:nvPr>
        </p:nvSpPr>
        <p:spPr bwMode="auto">
          <a:xfrm>
            <a:off x="3884985" y="0"/>
            <a:ext cx="2971496" cy="465445"/>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defTabSz="913862" eaLnBrk="1" hangingPunct="1">
              <a:buFontTx/>
              <a:buNone/>
              <a:defRPr sz="1200"/>
            </a:lvl1pPr>
          </a:lstStyle>
          <a:p>
            <a:endParaRPr lang="en-US"/>
          </a:p>
        </p:txBody>
      </p:sp>
      <p:sp>
        <p:nvSpPr>
          <p:cNvPr id="521220" name="Rectangle 4"/>
          <p:cNvSpPr>
            <a:spLocks noGrp="1" noChangeArrowheads="1"/>
          </p:cNvSpPr>
          <p:nvPr>
            <p:ph type="ftr" sz="quarter" idx="2"/>
          </p:nvPr>
        </p:nvSpPr>
        <p:spPr bwMode="auto">
          <a:xfrm>
            <a:off x="1" y="8829394"/>
            <a:ext cx="2971496" cy="465445"/>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defTabSz="913862" eaLnBrk="1" hangingPunct="1">
              <a:buFontTx/>
              <a:buNone/>
              <a:defRPr sz="1200"/>
            </a:lvl1pPr>
          </a:lstStyle>
          <a:p>
            <a:endParaRPr lang="en-US"/>
          </a:p>
        </p:txBody>
      </p:sp>
      <p:sp>
        <p:nvSpPr>
          <p:cNvPr id="521221" name="Rectangle 5"/>
          <p:cNvSpPr>
            <a:spLocks noGrp="1" noChangeArrowheads="1"/>
          </p:cNvSpPr>
          <p:nvPr>
            <p:ph type="sldNum" sz="quarter" idx="3"/>
          </p:nvPr>
        </p:nvSpPr>
        <p:spPr bwMode="auto">
          <a:xfrm>
            <a:off x="3884985" y="8829394"/>
            <a:ext cx="2971496" cy="465445"/>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defTabSz="913862" eaLnBrk="1" hangingPunct="1">
              <a:buFontTx/>
              <a:buNone/>
              <a:defRPr sz="1200"/>
            </a:lvl1pPr>
          </a:lstStyle>
          <a:p>
            <a:fld id="{B90F44AB-2B12-442D-BE8B-56DB60A8249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71496" cy="465445"/>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defTabSz="913862" eaLnBrk="1" hangingPunct="1">
              <a:buFontTx/>
              <a:buNone/>
              <a:defRPr sz="1200"/>
            </a:lvl1pPr>
          </a:lstStyle>
          <a:p>
            <a:endParaRPr lang="en-US"/>
          </a:p>
        </p:txBody>
      </p:sp>
      <p:sp>
        <p:nvSpPr>
          <p:cNvPr id="10243" name="Rectangle 3"/>
          <p:cNvSpPr>
            <a:spLocks noGrp="1" noChangeArrowheads="1"/>
          </p:cNvSpPr>
          <p:nvPr>
            <p:ph type="dt" idx="1"/>
          </p:nvPr>
        </p:nvSpPr>
        <p:spPr bwMode="auto">
          <a:xfrm>
            <a:off x="3884985" y="0"/>
            <a:ext cx="2971496" cy="465445"/>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defTabSz="913862" eaLnBrk="1" hangingPunct="1">
              <a:buFontTx/>
              <a:buNone/>
              <a:defRPr sz="1200"/>
            </a:lvl1pPr>
          </a:lstStyle>
          <a:p>
            <a:endParaRPr lang="en-US"/>
          </a:p>
        </p:txBody>
      </p:sp>
      <p:sp>
        <p:nvSpPr>
          <p:cNvPr id="10244" name="Rectangle 4"/>
          <p:cNvSpPr>
            <a:spLocks noGrp="1" noRot="1" noChangeAspect="1" noChangeArrowheads="1" noTextEdit="1"/>
          </p:cNvSpPr>
          <p:nvPr>
            <p:ph type="sldImg" idx="2"/>
          </p:nvPr>
        </p:nvSpPr>
        <p:spPr bwMode="auto">
          <a:xfrm>
            <a:off x="1108075" y="698500"/>
            <a:ext cx="4643438" cy="348456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497" y="4417039"/>
            <a:ext cx="5487008" cy="4181194"/>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1" y="8829394"/>
            <a:ext cx="2971496" cy="465445"/>
          </a:xfrm>
          <a:prstGeom prst="rect">
            <a:avLst/>
          </a:prstGeom>
          <a:noFill/>
          <a:ln w="9525">
            <a:noFill/>
            <a:miter lim="800000"/>
            <a:headEnd/>
            <a:tailEnd/>
          </a:ln>
          <a:effectLst/>
        </p:spPr>
        <p:txBody>
          <a:bodyPr vert="horz" wrap="square" lIns="91393" tIns="45697" rIns="91393" bIns="45697" numCol="1" anchor="b" anchorCtr="0" compatLnSpc="1">
            <a:prstTxWarp prst="textNoShape">
              <a:avLst/>
            </a:prstTxWarp>
          </a:bodyPr>
          <a:lstStyle>
            <a:lvl1pPr defTabSz="913862" eaLnBrk="1" hangingPunct="1">
              <a:buFontTx/>
              <a:buNone/>
              <a:defRPr sz="1200"/>
            </a:lvl1pPr>
          </a:lstStyle>
          <a:p>
            <a:endParaRPr lang="en-US"/>
          </a:p>
        </p:txBody>
      </p:sp>
      <p:sp>
        <p:nvSpPr>
          <p:cNvPr id="10247" name="Rectangle 7"/>
          <p:cNvSpPr>
            <a:spLocks noGrp="1" noChangeArrowheads="1"/>
          </p:cNvSpPr>
          <p:nvPr>
            <p:ph type="sldNum" sz="quarter" idx="5"/>
          </p:nvPr>
        </p:nvSpPr>
        <p:spPr bwMode="auto">
          <a:xfrm>
            <a:off x="3884985" y="8829394"/>
            <a:ext cx="2971496" cy="465445"/>
          </a:xfrm>
          <a:prstGeom prst="rect">
            <a:avLst/>
          </a:prstGeom>
          <a:noFill/>
          <a:ln w="9525">
            <a:noFill/>
            <a:miter lim="800000"/>
            <a:headEnd/>
            <a:tailEnd/>
          </a:ln>
          <a:effectLst/>
        </p:spPr>
        <p:txBody>
          <a:bodyPr vert="horz" wrap="square" lIns="91393" tIns="45697" rIns="91393" bIns="45697" numCol="1" anchor="b" anchorCtr="0" compatLnSpc="1">
            <a:prstTxWarp prst="textNoShape">
              <a:avLst/>
            </a:prstTxWarp>
          </a:bodyPr>
          <a:lstStyle>
            <a:lvl1pPr algn="r" defTabSz="913862" eaLnBrk="1" hangingPunct="1">
              <a:buFontTx/>
              <a:buNone/>
              <a:defRPr sz="1200"/>
            </a:lvl1pPr>
          </a:lstStyle>
          <a:p>
            <a:fld id="{CCDDF7F5-12F3-4EB2-B0C1-B695F890EEF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E7089-7A15-43BE-92AA-CE2724E21AE7}" type="slidenum">
              <a:rPr lang="en-US"/>
              <a:pPr/>
              <a:t>1</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t>Today we’re going to run through some highlights and processes for SIPconnect. Up to this point, although we have sold SIP through the direct channel, the heaviest focus has been through indirect. Now that this offering has matured, the product team is ready to start pushing SIP through direct on a more consistent basis.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49CBF-FE4C-44EF-8BE9-7BEDDCEA76CB}" type="slidenum">
              <a:rPr lang="en-US"/>
              <a:pPr/>
              <a:t>2</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345029" y="4417039"/>
            <a:ext cx="6167944" cy="4181194"/>
          </a:xfrm>
        </p:spPr>
        <p:txBody>
          <a:bodyPr/>
          <a:lstStyle/>
          <a:p>
            <a:pPr marL="226922" indent="-226922">
              <a:spcBef>
                <a:spcPct val="0"/>
              </a:spcBef>
              <a:buFontTx/>
              <a:buChar char="•"/>
            </a:pPr>
            <a:endParaRPr 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5903" y="8827583"/>
            <a:ext cx="2970609" cy="467280"/>
          </a:xfrm>
          <a:prstGeom prst="rect">
            <a:avLst/>
          </a:prstGeom>
          <a:noFill/>
          <a:ln w="9525">
            <a:noFill/>
            <a:miter lim="800000"/>
            <a:headEnd/>
            <a:tailEnd/>
          </a:ln>
        </p:spPr>
        <p:txBody>
          <a:bodyPr lIns="94438" tIns="47224" rIns="94438" bIns="47224" anchor="b"/>
          <a:lstStyle/>
          <a:p>
            <a:pPr algn="r" defTabSz="938246">
              <a:buNone/>
            </a:pPr>
            <a:fld id="{714199D7-D286-44E7-AEC0-B6041B21275B}" type="slidenum">
              <a:rPr lang="en-US" sz="1300"/>
              <a:pPr algn="r" defTabSz="938246">
                <a:buNone/>
              </a:pPr>
              <a:t>3</a:t>
            </a:fld>
            <a:endParaRPr lang="en-US" sz="1300" dirty="0"/>
          </a:p>
        </p:txBody>
      </p:sp>
      <p:sp>
        <p:nvSpPr>
          <p:cNvPr id="24578" name="Rectangle 2"/>
          <p:cNvSpPr>
            <a:spLocks noGrp="1" noRot="1" noChangeAspect="1" noChangeArrowheads="1" noTextEdit="1"/>
          </p:cNvSpPr>
          <p:nvPr>
            <p:ph type="sldImg"/>
          </p:nvPr>
        </p:nvSpPr>
        <p:spPr>
          <a:xfrm>
            <a:off x="1109663" y="701675"/>
            <a:ext cx="4640262" cy="3481388"/>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5903" y="8827583"/>
            <a:ext cx="2970609" cy="467280"/>
          </a:xfrm>
          <a:prstGeom prst="rect">
            <a:avLst/>
          </a:prstGeom>
          <a:noFill/>
          <a:ln w="9525">
            <a:noFill/>
            <a:miter lim="800000"/>
            <a:headEnd/>
            <a:tailEnd/>
          </a:ln>
        </p:spPr>
        <p:txBody>
          <a:bodyPr lIns="94438" tIns="47224" rIns="94438" bIns="47224" anchor="b"/>
          <a:lstStyle/>
          <a:p>
            <a:pPr algn="r" defTabSz="938246">
              <a:buNone/>
            </a:pPr>
            <a:fld id="{4FA8DBC6-07E1-4E44-9740-C2B077862100}" type="slidenum">
              <a:rPr lang="en-US" sz="1300"/>
              <a:pPr algn="r" defTabSz="938246">
                <a:buNone/>
              </a:pPr>
              <a:t>4</a:t>
            </a:fld>
            <a:endParaRPr lang="en-US" sz="1300" dirty="0"/>
          </a:p>
        </p:txBody>
      </p:sp>
      <p:sp>
        <p:nvSpPr>
          <p:cNvPr id="26626" name="Rectangle 2"/>
          <p:cNvSpPr>
            <a:spLocks noGrp="1" noRot="1" noChangeAspect="1" noChangeArrowheads="1" noTextEdit="1"/>
          </p:cNvSpPr>
          <p:nvPr>
            <p:ph type="sldImg"/>
          </p:nvPr>
        </p:nvSpPr>
        <p:spPr>
          <a:xfrm>
            <a:off x="803275" y="242888"/>
            <a:ext cx="5321300" cy="3990975"/>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8246"/>
            <a:fld id="{59252E3D-0ED8-419B-895F-A938738EA100}" type="slidenum">
              <a:rPr lang="en-US" smtClean="0"/>
              <a:pPr defTabSz="938246"/>
              <a:t>5</a:t>
            </a:fld>
            <a:endParaRPr lang="en-US" dirty="0" smtClean="0"/>
          </a:p>
        </p:txBody>
      </p:sp>
      <p:sp>
        <p:nvSpPr>
          <p:cNvPr id="28674" name="Rectangle 2"/>
          <p:cNvSpPr>
            <a:spLocks noGrp="1" noRot="1" noChangeAspect="1" noChangeArrowheads="1" noTextEdit="1"/>
          </p:cNvSpPr>
          <p:nvPr>
            <p:ph type="sldImg"/>
          </p:nvPr>
        </p:nvSpPr>
        <p:spPr>
          <a:xfrm>
            <a:off x="1109663" y="701675"/>
            <a:ext cx="4643437" cy="3482975"/>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38246"/>
            <a:fld id="{8DC5A9B2-2B98-4921-B628-A5A06223D906}" type="slidenum">
              <a:rPr lang="en-US" smtClean="0"/>
              <a:pPr defTabSz="938246"/>
              <a:t>6</a:t>
            </a:fld>
            <a:endParaRPr lang="en-US" dirty="0" smtClean="0"/>
          </a:p>
        </p:txBody>
      </p:sp>
      <p:sp>
        <p:nvSpPr>
          <p:cNvPr id="30722" name="Rectangle 2"/>
          <p:cNvSpPr>
            <a:spLocks noGrp="1" noRot="1" noChangeAspect="1" noChangeArrowheads="1" noTextEdit="1"/>
          </p:cNvSpPr>
          <p:nvPr>
            <p:ph type="sldImg"/>
          </p:nvPr>
        </p:nvSpPr>
        <p:spPr>
          <a:xfrm>
            <a:off x="1128713" y="701675"/>
            <a:ext cx="4640262" cy="3481388"/>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38246"/>
            <a:fld id="{62A1E549-6278-4826-88A6-61662C764E34}" type="slidenum">
              <a:rPr lang="en-US" smtClean="0"/>
              <a:pPr defTabSz="938246"/>
              <a:t>7</a:t>
            </a:fld>
            <a:endParaRPr lang="en-US" dirty="0" smtClean="0"/>
          </a:p>
        </p:txBody>
      </p:sp>
      <p:sp>
        <p:nvSpPr>
          <p:cNvPr id="33794" name="Rectangle 2"/>
          <p:cNvSpPr>
            <a:spLocks noGrp="1" noRot="1" noChangeAspect="1" noChangeArrowheads="1" noTextEdit="1"/>
          </p:cNvSpPr>
          <p:nvPr>
            <p:ph type="sldImg"/>
          </p:nvPr>
        </p:nvSpPr>
        <p:spPr>
          <a:xfrm>
            <a:off x="1127125" y="701675"/>
            <a:ext cx="4641850" cy="3481388"/>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DB0D6-23A8-4BD2-888F-3A64997797B3}" type="slidenum">
              <a:rPr lang="en-US"/>
              <a:pPr/>
              <a:t>10</a:t>
            </a:fld>
            <a:endParaRPr 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a:xfrm>
            <a:off x="687016" y="4417039"/>
            <a:ext cx="5483968" cy="4181194"/>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576263" y="914400"/>
            <a:ext cx="7991475" cy="5153025"/>
          </a:xfrm>
          <a:prstGeom prst="rect">
            <a:avLst/>
          </a:prstGeom>
          <a:solidFill>
            <a:schemeClr val="bg1"/>
          </a:solidFill>
          <a:ln w="38100" algn="ctr">
            <a:solidFill>
              <a:srgbClr val="61B0FF"/>
            </a:solidFill>
            <a:miter lim="800000"/>
            <a:headEnd/>
            <a:tailEnd/>
          </a:ln>
          <a:effectLst/>
        </p:spPr>
        <p:txBody>
          <a:bodyPr wrap="none" lIns="73025" tIns="36512" rIns="73025" bIns="36512" anchor="ctr"/>
          <a:lstStyle/>
          <a:p>
            <a:endParaRPr lang="en-US"/>
          </a:p>
        </p:txBody>
      </p:sp>
      <p:sp>
        <p:nvSpPr>
          <p:cNvPr id="454659" name="Rectangle 3"/>
          <p:cNvSpPr>
            <a:spLocks noChangeArrowheads="1"/>
          </p:cNvSpPr>
          <p:nvPr/>
        </p:nvSpPr>
        <p:spPr bwMode="auto">
          <a:xfrm>
            <a:off x="657225" y="1006475"/>
            <a:ext cx="7829550" cy="4970463"/>
          </a:xfrm>
          <a:prstGeom prst="rect">
            <a:avLst/>
          </a:prstGeom>
          <a:solidFill>
            <a:schemeClr val="bg1"/>
          </a:solidFill>
          <a:ln w="12700" algn="ctr">
            <a:solidFill>
              <a:srgbClr val="61B0FF"/>
            </a:solidFill>
            <a:miter lim="800000"/>
            <a:headEnd/>
            <a:tailEnd/>
          </a:ln>
          <a:effectLst/>
        </p:spPr>
        <p:txBody>
          <a:bodyPr wrap="none" lIns="73025" tIns="36512" rIns="73025" bIns="36512" anchor="ctr"/>
          <a:lstStyle/>
          <a:p>
            <a:endParaRPr lang="en-US"/>
          </a:p>
        </p:txBody>
      </p:sp>
      <p:sp>
        <p:nvSpPr>
          <p:cNvPr id="454660" name="Rectangle 4"/>
          <p:cNvSpPr>
            <a:spLocks noGrp="1" noChangeArrowheads="1"/>
          </p:cNvSpPr>
          <p:nvPr>
            <p:ph type="ctrTitle"/>
          </p:nvPr>
        </p:nvSpPr>
        <p:spPr>
          <a:xfrm>
            <a:off x="1939925" y="1919288"/>
            <a:ext cx="5264150" cy="1114425"/>
          </a:xfrm>
        </p:spPr>
        <p:txBody>
          <a:bodyPr anchor="ctr"/>
          <a:lstStyle>
            <a:lvl1pPr algn="ctr">
              <a:defRPr sz="2200" i="1"/>
            </a:lvl1pPr>
          </a:lstStyle>
          <a:p>
            <a:r>
              <a:rPr lang="en-US"/>
              <a:t>Click to Edit Master Title Style</a:t>
            </a:r>
          </a:p>
        </p:txBody>
      </p:sp>
      <p:sp>
        <p:nvSpPr>
          <p:cNvPr id="454661" name="Rectangle 5"/>
          <p:cNvSpPr>
            <a:spLocks noGrp="1" noChangeArrowheads="1"/>
          </p:cNvSpPr>
          <p:nvPr>
            <p:ph type="subTitle" idx="1"/>
          </p:nvPr>
        </p:nvSpPr>
        <p:spPr>
          <a:xfrm>
            <a:off x="2392363" y="3914775"/>
            <a:ext cx="4359275" cy="788988"/>
          </a:xfrm>
        </p:spPr>
        <p:txBody>
          <a:bodyPr lIns="82124" tIns="41061" rIns="82124" bIns="41061"/>
          <a:lstStyle>
            <a:lvl1pPr marL="0" indent="0" algn="ctr">
              <a:lnSpc>
                <a:spcPct val="90000"/>
              </a:lnSpc>
              <a:buFont typeface="Arial" charset="0"/>
              <a:buNone/>
              <a:defRPr sz="1400"/>
            </a:lvl1pPr>
          </a:lstStyle>
          <a:p>
            <a:r>
              <a:rPr lang="en-US"/>
              <a:t>Click to Edit Master Subtitle Style</a:t>
            </a:r>
          </a:p>
        </p:txBody>
      </p:sp>
      <p:pic>
        <p:nvPicPr>
          <p:cNvPr id="454666" name="Picture 10" descr="sipconnect"/>
          <p:cNvPicPr>
            <a:picLocks noChangeAspect="1" noChangeArrowheads="1"/>
          </p:cNvPicPr>
          <p:nvPr userDrawn="1"/>
        </p:nvPicPr>
        <p:blipFill>
          <a:blip r:embed="rId2" cstate="print"/>
          <a:srcRect/>
          <a:stretch>
            <a:fillRect/>
          </a:stretch>
        </p:blipFill>
        <p:spPr bwMode="auto">
          <a:xfrm>
            <a:off x="6378575" y="5503863"/>
            <a:ext cx="1898650" cy="360362"/>
          </a:xfrm>
          <a:prstGeom prst="rect">
            <a:avLst/>
          </a:prstGeom>
          <a:noFill/>
        </p:spPr>
      </p:pic>
      <p:pic>
        <p:nvPicPr>
          <p:cNvPr id="454667" name="Picture 11" descr="cbeyond_r_logo_sm[2]"/>
          <p:cNvPicPr>
            <a:picLocks noChangeAspect="1" noChangeArrowheads="1"/>
          </p:cNvPicPr>
          <p:nvPr userDrawn="1"/>
        </p:nvPicPr>
        <p:blipFill>
          <a:blip r:embed="rId3" cstate="print"/>
          <a:srcRect/>
          <a:stretch>
            <a:fillRect/>
          </a:stretch>
        </p:blipFill>
        <p:spPr bwMode="auto">
          <a:xfrm>
            <a:off x="762000" y="5524500"/>
            <a:ext cx="2193925" cy="292100"/>
          </a:xfrm>
          <a:prstGeom prst="rect">
            <a:avLst/>
          </a:prstGeom>
          <a:noFill/>
          <a:ln w="9525">
            <a:noFill/>
            <a:miter lim="800000"/>
            <a:headEnd/>
            <a:tailEnd/>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285750"/>
            <a:ext cx="2144713" cy="594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85750"/>
            <a:ext cx="6283325" cy="594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7825" y="285750"/>
            <a:ext cx="79597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0525" y="1365250"/>
            <a:ext cx="8567738" cy="4867275"/>
          </a:xfrm>
        </p:spPr>
        <p:txBody>
          <a:body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0525" y="1365250"/>
            <a:ext cx="420687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9800" y="1365250"/>
            <a:ext cx="4208463"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3634" name="Picture 2"/>
          <p:cNvPicPr>
            <a:picLocks noChangeAspect="1" noChangeArrowheads="1"/>
          </p:cNvPicPr>
          <p:nvPr/>
        </p:nvPicPr>
        <p:blipFill>
          <a:blip r:embed="rId14" cstate="print"/>
          <a:srcRect t="7738" b="19643"/>
          <a:stretch>
            <a:fillRect/>
          </a:stretch>
        </p:blipFill>
        <p:spPr bwMode="auto">
          <a:xfrm>
            <a:off x="-23813" y="1057275"/>
            <a:ext cx="9191626" cy="193675"/>
          </a:xfrm>
          <a:prstGeom prst="rect">
            <a:avLst/>
          </a:prstGeom>
          <a:noFill/>
          <a:ln w="9525" algn="ctr">
            <a:noFill/>
            <a:miter lim="800000"/>
            <a:headEnd/>
            <a:tailEnd/>
          </a:ln>
          <a:effectLst/>
        </p:spPr>
      </p:pic>
      <p:sp>
        <p:nvSpPr>
          <p:cNvPr id="453635" name="Rectangle 3"/>
          <p:cNvSpPr>
            <a:spLocks noGrp="1" noChangeArrowheads="1"/>
          </p:cNvSpPr>
          <p:nvPr>
            <p:ph type="title"/>
          </p:nvPr>
        </p:nvSpPr>
        <p:spPr bwMode="auto">
          <a:xfrm>
            <a:off x="377825" y="285750"/>
            <a:ext cx="7959725" cy="838200"/>
          </a:xfrm>
          <a:prstGeom prst="rect">
            <a:avLst/>
          </a:prstGeom>
          <a:noFill/>
          <a:ln w="9525">
            <a:noFill/>
            <a:miter lim="800000"/>
            <a:headEnd/>
            <a:tailEnd/>
          </a:ln>
          <a:effec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453636" name="Rectangle 4"/>
          <p:cNvSpPr>
            <a:spLocks noGrp="1" noChangeArrowheads="1"/>
          </p:cNvSpPr>
          <p:nvPr>
            <p:ph type="body" idx="1"/>
          </p:nvPr>
        </p:nvSpPr>
        <p:spPr bwMode="auto">
          <a:xfrm>
            <a:off x="390525" y="1365250"/>
            <a:ext cx="8567738" cy="4867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3637" name="Rectangle 5"/>
          <p:cNvSpPr>
            <a:spLocks noChangeArrowheads="1"/>
          </p:cNvSpPr>
          <p:nvPr/>
        </p:nvSpPr>
        <p:spPr bwMode="auto">
          <a:xfrm>
            <a:off x="8609013" y="6400800"/>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a:buFontTx/>
              <a:buNone/>
            </a:pPr>
            <a:fld id="{3FCB658F-F0BC-4B85-9A28-1E3768DCE199}" type="slidenum">
              <a:rPr lang="en-US" sz="900">
                <a:solidFill>
                  <a:srgbClr val="808080"/>
                </a:solidFill>
              </a:rPr>
              <a:pPr defTabSz="814388">
                <a:buFontTx/>
                <a:buNone/>
              </a:pPr>
              <a:t>‹#›</a:t>
            </a:fld>
            <a:endParaRPr lang="en-US" sz="900">
              <a:solidFill>
                <a:srgbClr val="808080"/>
              </a:solidFill>
            </a:endParaRPr>
          </a:p>
        </p:txBody>
      </p:sp>
      <p:sp>
        <p:nvSpPr>
          <p:cNvPr id="453638" name="Line 6"/>
          <p:cNvSpPr>
            <a:spLocks noChangeShapeType="1"/>
          </p:cNvSpPr>
          <p:nvPr/>
        </p:nvSpPr>
        <p:spPr bwMode="auto">
          <a:xfrm>
            <a:off x="139700" y="6324600"/>
            <a:ext cx="8915400" cy="0"/>
          </a:xfrm>
          <a:prstGeom prst="line">
            <a:avLst/>
          </a:prstGeom>
          <a:noFill/>
          <a:ln w="12700" cap="sq">
            <a:solidFill>
              <a:schemeClr val="tx1"/>
            </a:solidFill>
            <a:round/>
            <a:headEnd type="none" w="sm" len="sm"/>
            <a:tailEnd type="none" w="sm" len="sm"/>
          </a:ln>
          <a:effectLst/>
        </p:spPr>
        <p:txBody>
          <a:bodyPr/>
          <a:lstStyle/>
          <a:p>
            <a:endParaRPr lang="en-US"/>
          </a:p>
        </p:txBody>
      </p:sp>
      <p:pic>
        <p:nvPicPr>
          <p:cNvPr id="453647" name="Picture 15" descr="cbeyond_r_logo_sm[2]"/>
          <p:cNvPicPr>
            <a:picLocks noChangeAspect="1" noChangeArrowheads="1"/>
          </p:cNvPicPr>
          <p:nvPr userDrawn="1"/>
        </p:nvPicPr>
        <p:blipFill>
          <a:blip r:embed="rId15" cstate="print"/>
          <a:srcRect/>
          <a:stretch>
            <a:fillRect/>
          </a:stretch>
        </p:blipFill>
        <p:spPr bwMode="auto">
          <a:xfrm>
            <a:off x="368300" y="6426200"/>
            <a:ext cx="2000250" cy="266700"/>
          </a:xfrm>
          <a:prstGeom prst="rect">
            <a:avLst/>
          </a:prstGeom>
          <a:noFill/>
          <a:ln w="9525">
            <a:noFill/>
            <a:miter lim="800000"/>
            <a:headEnd/>
            <a:tailEnd/>
          </a:ln>
        </p:spPr>
      </p:pic>
      <p:pic>
        <p:nvPicPr>
          <p:cNvPr id="453648" name="Picture 16" descr="sipconnect"/>
          <p:cNvPicPr>
            <a:picLocks noChangeAspect="1" noChangeArrowheads="1"/>
          </p:cNvPicPr>
          <p:nvPr userDrawn="1"/>
        </p:nvPicPr>
        <p:blipFill>
          <a:blip r:embed="rId16" cstate="print"/>
          <a:srcRect/>
          <a:stretch>
            <a:fillRect/>
          </a:stretch>
        </p:blipFill>
        <p:spPr bwMode="auto">
          <a:xfrm>
            <a:off x="6759575" y="6384925"/>
            <a:ext cx="1860550" cy="352425"/>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txStyles>
    <p:titleStyle>
      <a:lvl1pPr algn="l" defTabSz="814388" rtl="0" fontAlgn="base">
        <a:lnSpc>
          <a:spcPct val="90000"/>
        </a:lnSpc>
        <a:spcBef>
          <a:spcPct val="0"/>
        </a:spcBef>
        <a:spcAft>
          <a:spcPct val="0"/>
        </a:spcAft>
        <a:defRPr sz="3000" b="1">
          <a:solidFill>
            <a:schemeClr val="tx1"/>
          </a:solidFill>
          <a:latin typeface="+mj-lt"/>
          <a:ea typeface="+mj-ea"/>
          <a:cs typeface="+mj-cs"/>
        </a:defRPr>
      </a:lvl1pPr>
      <a:lvl2pPr algn="l" defTabSz="814388" rtl="0" fontAlgn="base">
        <a:lnSpc>
          <a:spcPct val="90000"/>
        </a:lnSpc>
        <a:spcBef>
          <a:spcPct val="0"/>
        </a:spcBef>
        <a:spcAft>
          <a:spcPct val="0"/>
        </a:spcAft>
        <a:defRPr sz="3000" b="1">
          <a:solidFill>
            <a:schemeClr val="tx1"/>
          </a:solidFill>
          <a:latin typeface="Arial" charset="0"/>
        </a:defRPr>
      </a:lvl2pPr>
      <a:lvl3pPr algn="l" defTabSz="814388" rtl="0" fontAlgn="base">
        <a:lnSpc>
          <a:spcPct val="90000"/>
        </a:lnSpc>
        <a:spcBef>
          <a:spcPct val="0"/>
        </a:spcBef>
        <a:spcAft>
          <a:spcPct val="0"/>
        </a:spcAft>
        <a:defRPr sz="3000" b="1">
          <a:solidFill>
            <a:schemeClr val="tx1"/>
          </a:solidFill>
          <a:latin typeface="Arial" charset="0"/>
        </a:defRPr>
      </a:lvl3pPr>
      <a:lvl4pPr algn="l" defTabSz="814388" rtl="0" fontAlgn="base">
        <a:lnSpc>
          <a:spcPct val="90000"/>
        </a:lnSpc>
        <a:spcBef>
          <a:spcPct val="0"/>
        </a:spcBef>
        <a:spcAft>
          <a:spcPct val="0"/>
        </a:spcAft>
        <a:defRPr sz="3000" b="1">
          <a:solidFill>
            <a:schemeClr val="tx1"/>
          </a:solidFill>
          <a:latin typeface="Arial" charset="0"/>
        </a:defRPr>
      </a:lvl4pPr>
      <a:lvl5pPr algn="l" defTabSz="814388" rtl="0" fontAlgn="base">
        <a:lnSpc>
          <a:spcPct val="90000"/>
        </a:lnSpc>
        <a:spcBef>
          <a:spcPct val="0"/>
        </a:spcBef>
        <a:spcAft>
          <a:spcPct val="0"/>
        </a:spcAft>
        <a:defRPr sz="3000" b="1">
          <a:solidFill>
            <a:schemeClr val="tx1"/>
          </a:solidFill>
          <a:latin typeface="Arial" charset="0"/>
        </a:defRPr>
      </a:lvl5pPr>
      <a:lvl6pPr marL="457200" algn="l" defTabSz="814388" rtl="0" fontAlgn="base">
        <a:lnSpc>
          <a:spcPct val="90000"/>
        </a:lnSpc>
        <a:spcBef>
          <a:spcPct val="0"/>
        </a:spcBef>
        <a:spcAft>
          <a:spcPct val="0"/>
        </a:spcAft>
        <a:defRPr sz="3000" b="1">
          <a:solidFill>
            <a:schemeClr val="tx1"/>
          </a:solidFill>
          <a:latin typeface="Arial" charset="0"/>
        </a:defRPr>
      </a:lvl6pPr>
      <a:lvl7pPr marL="914400" algn="l" defTabSz="814388" rtl="0" fontAlgn="base">
        <a:lnSpc>
          <a:spcPct val="90000"/>
        </a:lnSpc>
        <a:spcBef>
          <a:spcPct val="0"/>
        </a:spcBef>
        <a:spcAft>
          <a:spcPct val="0"/>
        </a:spcAft>
        <a:defRPr sz="3000" b="1">
          <a:solidFill>
            <a:schemeClr val="tx1"/>
          </a:solidFill>
          <a:latin typeface="Arial" charset="0"/>
        </a:defRPr>
      </a:lvl7pPr>
      <a:lvl8pPr marL="1371600" algn="l" defTabSz="814388" rtl="0" fontAlgn="base">
        <a:lnSpc>
          <a:spcPct val="90000"/>
        </a:lnSpc>
        <a:spcBef>
          <a:spcPct val="0"/>
        </a:spcBef>
        <a:spcAft>
          <a:spcPct val="0"/>
        </a:spcAft>
        <a:defRPr sz="3000" b="1">
          <a:solidFill>
            <a:schemeClr val="tx1"/>
          </a:solidFill>
          <a:latin typeface="Arial" charset="0"/>
        </a:defRPr>
      </a:lvl8pPr>
      <a:lvl9pPr marL="1828800" algn="l" defTabSz="814388" rtl="0" fontAlgn="base">
        <a:lnSpc>
          <a:spcPct val="90000"/>
        </a:lnSpc>
        <a:spcBef>
          <a:spcPct val="0"/>
        </a:spcBef>
        <a:spcAft>
          <a:spcPct val="0"/>
        </a:spcAft>
        <a:defRPr sz="3000" b="1">
          <a:solidFill>
            <a:schemeClr val="tx1"/>
          </a:solidFill>
          <a:latin typeface="Arial" charset="0"/>
        </a:defRPr>
      </a:lvl9pPr>
    </p:titleStyle>
    <p:bodyStyle>
      <a:lvl1pPr marL="228600" indent="-228600" algn="l" defTabSz="814388" rtl="0" fontAlgn="base">
        <a:spcBef>
          <a:spcPct val="0"/>
        </a:spcBef>
        <a:spcAft>
          <a:spcPct val="0"/>
        </a:spcAft>
        <a:buClr>
          <a:schemeClr val="folHlink"/>
        </a:buClr>
        <a:buSzPct val="70000"/>
        <a:buFont typeface="Arial" charset="0"/>
        <a:buBlip>
          <a:blip r:embed="rId17"/>
        </a:buBlip>
        <a:defRPr sz="2000" b="1">
          <a:solidFill>
            <a:schemeClr val="tx1"/>
          </a:solidFill>
          <a:latin typeface="+mn-lt"/>
          <a:ea typeface="+mn-ea"/>
          <a:cs typeface="+mn-cs"/>
        </a:defRPr>
      </a:lvl1pPr>
      <a:lvl2pPr marL="571500" indent="-228600" algn="l" defTabSz="814388" rtl="0" fontAlgn="base">
        <a:spcBef>
          <a:spcPct val="0"/>
        </a:spcBef>
        <a:spcAft>
          <a:spcPct val="0"/>
        </a:spcAft>
        <a:buClr>
          <a:srgbClr val="61B0FF"/>
        </a:buClr>
        <a:buFont typeface="Wingdings" pitchFamily="2" charset="2"/>
        <a:buChar char="§"/>
        <a:defRPr sz="1600">
          <a:solidFill>
            <a:schemeClr val="tx1"/>
          </a:solidFill>
          <a:latin typeface="+mn-lt"/>
        </a:defRPr>
      </a:lvl2pPr>
      <a:lvl3pPr marL="914400" indent="-228600" algn="l" defTabSz="814388" rtl="0" fontAlgn="base">
        <a:spcBef>
          <a:spcPct val="0"/>
        </a:spcBef>
        <a:spcAft>
          <a:spcPct val="0"/>
        </a:spcAft>
        <a:buClr>
          <a:srgbClr val="61B0FF"/>
        </a:buClr>
        <a:buFont typeface="Arial" charset="0"/>
        <a:buChar char="−"/>
        <a:defRPr sz="1400">
          <a:solidFill>
            <a:schemeClr val="tx1"/>
          </a:solidFill>
          <a:latin typeface="+mn-lt"/>
        </a:defRPr>
      </a:lvl3pPr>
      <a:lvl4pPr marL="1257300" indent="-228600" algn="l" defTabSz="814388" rtl="0" fontAlgn="base">
        <a:spcBef>
          <a:spcPct val="0"/>
        </a:spcBef>
        <a:spcAft>
          <a:spcPct val="0"/>
        </a:spcAft>
        <a:buClr>
          <a:srgbClr val="61B0FF"/>
        </a:buClr>
        <a:buChar char="•"/>
        <a:defRPr sz="1200">
          <a:solidFill>
            <a:schemeClr val="tx1"/>
          </a:solidFill>
          <a:latin typeface="+mn-lt"/>
        </a:defRPr>
      </a:lvl4pPr>
      <a:lvl5pPr marL="1604963" indent="-233363" algn="l" defTabSz="814388" rtl="0" fontAlgn="base">
        <a:spcBef>
          <a:spcPct val="0"/>
        </a:spcBef>
        <a:spcAft>
          <a:spcPct val="0"/>
        </a:spcAft>
        <a:buClr>
          <a:srgbClr val="61B0FF"/>
        </a:buClr>
        <a:buFont typeface="Wingdings" pitchFamily="2" charset="2"/>
        <a:buChar char="Ø"/>
        <a:defRPr sz="1000">
          <a:solidFill>
            <a:schemeClr val="tx1"/>
          </a:solidFill>
          <a:latin typeface="+mn-lt"/>
        </a:defRPr>
      </a:lvl5pPr>
      <a:lvl6pPr marL="2062163" indent="-233363" algn="l" defTabSz="814388" rtl="0" fontAlgn="base">
        <a:spcBef>
          <a:spcPct val="0"/>
        </a:spcBef>
        <a:spcAft>
          <a:spcPct val="0"/>
        </a:spcAft>
        <a:buClr>
          <a:srgbClr val="61B0FF"/>
        </a:buClr>
        <a:buFont typeface="Wingdings" pitchFamily="2" charset="2"/>
        <a:buChar char="Ø"/>
        <a:defRPr sz="1000">
          <a:solidFill>
            <a:schemeClr val="tx1"/>
          </a:solidFill>
          <a:latin typeface="+mn-lt"/>
        </a:defRPr>
      </a:lvl6pPr>
      <a:lvl7pPr marL="2519363" indent="-233363" algn="l" defTabSz="814388" rtl="0" fontAlgn="base">
        <a:spcBef>
          <a:spcPct val="0"/>
        </a:spcBef>
        <a:spcAft>
          <a:spcPct val="0"/>
        </a:spcAft>
        <a:buClr>
          <a:srgbClr val="61B0FF"/>
        </a:buClr>
        <a:buFont typeface="Wingdings" pitchFamily="2" charset="2"/>
        <a:buChar char="Ø"/>
        <a:defRPr sz="1000">
          <a:solidFill>
            <a:schemeClr val="tx1"/>
          </a:solidFill>
          <a:latin typeface="+mn-lt"/>
        </a:defRPr>
      </a:lvl7pPr>
      <a:lvl8pPr marL="2976563" indent="-233363" algn="l" defTabSz="814388" rtl="0" fontAlgn="base">
        <a:spcBef>
          <a:spcPct val="0"/>
        </a:spcBef>
        <a:spcAft>
          <a:spcPct val="0"/>
        </a:spcAft>
        <a:buClr>
          <a:srgbClr val="61B0FF"/>
        </a:buClr>
        <a:buFont typeface="Wingdings" pitchFamily="2" charset="2"/>
        <a:buChar char="Ø"/>
        <a:defRPr sz="1000">
          <a:solidFill>
            <a:schemeClr val="tx1"/>
          </a:solidFill>
          <a:latin typeface="+mn-lt"/>
        </a:defRPr>
      </a:lvl8pPr>
      <a:lvl9pPr marL="3433763" indent="-233363" algn="l" defTabSz="814388" rtl="0" fontAlgn="base">
        <a:spcBef>
          <a:spcPct val="0"/>
        </a:spcBef>
        <a:spcAft>
          <a:spcPct val="0"/>
        </a:spcAft>
        <a:buClr>
          <a:srgbClr val="61B0FF"/>
        </a:buClr>
        <a:buFont typeface="Wingdings" pitchFamily="2" charset="2"/>
        <a:buChar char="Ø"/>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oleObject" Target="../embeddings/oleObject5.bin"/><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latform.cbeyond.net/"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ctrTitle"/>
          </p:nvPr>
        </p:nvSpPr>
        <p:spPr>
          <a:xfrm>
            <a:off x="657225" y="1909989"/>
            <a:ext cx="7753350" cy="1114425"/>
          </a:xfrm>
        </p:spPr>
        <p:txBody>
          <a:bodyPr/>
          <a:lstStyle/>
          <a:p>
            <a:r>
              <a:rPr lang="en-US" sz="2900" dirty="0"/>
              <a:t> </a:t>
            </a:r>
            <a:br>
              <a:rPr lang="en-US" sz="2900" dirty="0"/>
            </a:br>
            <a:r>
              <a:rPr lang="en-US" sz="2900" dirty="0" smtClean="0"/>
              <a:t>SIP Trunking,</a:t>
            </a:r>
            <a:r>
              <a:rPr lang="en-US" sz="2900" dirty="0" smtClean="0"/>
              <a:t> Service Provider Perspective</a:t>
            </a:r>
            <a:r>
              <a:rPr lang="en-US" sz="2900" dirty="0"/>
              <a:t/>
            </a:r>
            <a:br>
              <a:rPr lang="en-US" sz="2900" dirty="0"/>
            </a:br>
            <a:r>
              <a:rPr lang="en-US" sz="2400" dirty="0" smtClean="0"/>
              <a:t> Cbeyond BeyondVoice</a:t>
            </a:r>
            <a:r>
              <a:rPr lang="en-US" sz="2400" baseline="30000" dirty="0" smtClean="0"/>
              <a:t>TM</a:t>
            </a:r>
            <a:r>
              <a:rPr lang="en-US" sz="2400" dirty="0" smtClean="0"/>
              <a:t> </a:t>
            </a:r>
            <a:r>
              <a:rPr lang="en-US" sz="2400" dirty="0"/>
              <a:t>with </a:t>
            </a:r>
            <a:r>
              <a:rPr lang="en-US" sz="2400" dirty="0" smtClean="0"/>
              <a:t>SIPconnect</a:t>
            </a:r>
            <a:r>
              <a:rPr lang="en-US" sz="2400" i="0" dirty="0" smtClean="0"/>
              <a:t/>
            </a:r>
            <a:br>
              <a:rPr lang="en-US" sz="2400" i="0" dirty="0" smtClean="0"/>
            </a:br>
            <a:endParaRPr lang="en-US" sz="1800" i="0" dirty="0"/>
          </a:p>
        </p:txBody>
      </p:sp>
      <p:sp>
        <p:nvSpPr>
          <p:cNvPr id="455683" name="Rectangle 3"/>
          <p:cNvSpPr>
            <a:spLocks noChangeArrowheads="1"/>
          </p:cNvSpPr>
          <p:nvPr/>
        </p:nvSpPr>
        <p:spPr bwMode="auto">
          <a:xfrm>
            <a:off x="835025" y="1855788"/>
            <a:ext cx="7423150" cy="1114425"/>
          </a:xfrm>
          <a:prstGeom prst="rect">
            <a:avLst/>
          </a:prstGeom>
          <a:noFill/>
          <a:ln w="9525">
            <a:noFill/>
            <a:miter lim="800000"/>
            <a:headEnd/>
            <a:tailEnd/>
          </a:ln>
          <a:effectLst/>
        </p:spPr>
        <p:txBody>
          <a:bodyPr lIns="82124" tIns="41061" rIns="82124" bIns="41061" anchor="ctr"/>
          <a:lstStyle/>
          <a:p>
            <a:pPr algn="ctr" defTabSz="814388" eaLnBrk="1" hangingPunct="1">
              <a:lnSpc>
                <a:spcPct val="90000"/>
              </a:lnSpc>
              <a:buFontTx/>
              <a:buNone/>
            </a:pPr>
            <a:endParaRPr lang="en-US" sz="2000" b="1" i="1"/>
          </a:p>
        </p:txBody>
      </p:sp>
      <p:sp>
        <p:nvSpPr>
          <p:cNvPr id="455684" name="Rectangle 4"/>
          <p:cNvSpPr>
            <a:spLocks noChangeArrowheads="1"/>
          </p:cNvSpPr>
          <p:nvPr/>
        </p:nvSpPr>
        <p:spPr bwMode="auto">
          <a:xfrm>
            <a:off x="835025" y="3243263"/>
            <a:ext cx="7423150" cy="1978025"/>
          </a:xfrm>
          <a:prstGeom prst="rect">
            <a:avLst/>
          </a:prstGeom>
          <a:noFill/>
          <a:ln w="9525">
            <a:noFill/>
            <a:miter lim="800000"/>
            <a:headEnd/>
            <a:tailEnd/>
          </a:ln>
          <a:effectLst/>
        </p:spPr>
        <p:txBody>
          <a:bodyPr lIns="82124" tIns="41061" rIns="82124" bIns="41061" anchor="ctr"/>
          <a:lstStyle/>
          <a:p>
            <a:pPr algn="ctr" defTabSz="814388" eaLnBrk="1" hangingPunct="1">
              <a:lnSpc>
                <a:spcPct val="90000"/>
              </a:lnSpc>
              <a:buFontTx/>
              <a:buNone/>
            </a:pPr>
            <a:r>
              <a:rPr lang="en-US" sz="1600" b="1" dirty="0" smtClean="0"/>
              <a:t>January 20, 2010</a:t>
            </a:r>
            <a:r>
              <a:rPr lang="en-US" sz="1600" b="1" dirty="0"/>
              <a:t/>
            </a:r>
            <a:br>
              <a:rPr lang="en-US" sz="1600" b="1" dirty="0"/>
            </a:br>
            <a:r>
              <a:rPr lang="en-US" sz="1600" b="1" dirty="0"/>
              <a:t/>
            </a:r>
            <a:br>
              <a:rPr lang="en-US" sz="1600" b="1" dirty="0"/>
            </a:br>
            <a:r>
              <a:rPr lang="en-US" sz="1600" b="1" dirty="0" smtClean="0"/>
              <a:t>Jason Walker</a:t>
            </a:r>
            <a:r>
              <a:rPr lang="en-US" sz="1600" b="1" dirty="0"/>
              <a:t/>
            </a:r>
            <a:br>
              <a:rPr lang="en-US" sz="1600" b="1" dirty="0"/>
            </a:br>
            <a:r>
              <a:rPr lang="en-US" sz="1600" b="1" dirty="0" smtClean="0"/>
              <a:t>Product Manager</a:t>
            </a:r>
            <a:br>
              <a:rPr lang="en-US" sz="1600" b="1" dirty="0" smtClean="0"/>
            </a:br>
            <a:r>
              <a:rPr lang="en-US" sz="1600" b="1" dirty="0" smtClean="0"/>
              <a:t>Jason.Walker@</a:t>
            </a:r>
            <a:r>
              <a:rPr lang="en-US" sz="1600" b="1" dirty="0" smtClean="0"/>
              <a:t>cbeyond.net</a:t>
            </a:r>
            <a:r>
              <a:rPr lang="en-US" sz="1600" b="1" dirty="0"/>
              <a:t/>
            </a:r>
            <a:br>
              <a:rPr lang="en-US" sz="1600" b="1" dirty="0"/>
            </a:br>
            <a:endParaRPr lang="en-US" sz="1600"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BeyondVoice with SIPconnect</a:t>
            </a:r>
          </a:p>
        </p:txBody>
      </p:sp>
      <p:sp>
        <p:nvSpPr>
          <p:cNvPr id="977923" name="Rectangle 3"/>
          <p:cNvSpPr>
            <a:spLocks noGrp="1" noChangeArrowheads="1"/>
          </p:cNvSpPr>
          <p:nvPr>
            <p:ph type="body" idx="1"/>
          </p:nvPr>
        </p:nvSpPr>
        <p:spPr>
          <a:xfrm>
            <a:off x="238125" y="4781550"/>
            <a:ext cx="8567738" cy="1349375"/>
          </a:xfrm>
        </p:spPr>
        <p:txBody>
          <a:bodyPr/>
          <a:lstStyle/>
          <a:p>
            <a:r>
              <a:rPr lang="en-US" sz="1800" b="0" dirty="0" err="1" smtClean="0"/>
              <a:t>Beyondvoice</a:t>
            </a:r>
            <a:r>
              <a:rPr lang="en-US" sz="1800" b="0" dirty="0" smtClean="0"/>
              <a:t> </a:t>
            </a:r>
            <a:r>
              <a:rPr lang="en-US" sz="1800" b="0" dirty="0"/>
              <a:t>with SIPconnect </a:t>
            </a:r>
            <a:r>
              <a:rPr lang="en-US" sz="1800" b="0" dirty="0" smtClean="0"/>
              <a:t>provides a single Ethernet </a:t>
            </a:r>
            <a:r>
              <a:rPr lang="en-US" sz="1800" b="0" dirty="0"/>
              <a:t>connection </a:t>
            </a:r>
            <a:r>
              <a:rPr lang="en-US" sz="1800" b="0" dirty="0" smtClean="0"/>
              <a:t>for managed voice and data</a:t>
            </a:r>
            <a:endParaRPr lang="en-US" sz="1800" b="0" dirty="0"/>
          </a:p>
          <a:p>
            <a:pPr>
              <a:buFont typeface="Arial" charset="0"/>
              <a:buNone/>
            </a:pPr>
            <a:endParaRPr lang="en-US" sz="1800" b="0" dirty="0"/>
          </a:p>
          <a:p>
            <a:r>
              <a:rPr lang="en-US" sz="1800" b="0" dirty="0"/>
              <a:t>Analog ports are </a:t>
            </a:r>
            <a:r>
              <a:rPr lang="en-US" sz="1800" b="0" dirty="0" smtClean="0"/>
              <a:t>included for fax and analog devices</a:t>
            </a:r>
            <a:endParaRPr lang="en-US" sz="1800" b="0" dirty="0"/>
          </a:p>
          <a:p>
            <a:endParaRPr lang="en-US" sz="1600" b="0" dirty="0"/>
          </a:p>
        </p:txBody>
      </p:sp>
      <p:sp>
        <p:nvSpPr>
          <p:cNvPr id="977924" name="Line 4"/>
          <p:cNvSpPr>
            <a:spLocks noChangeShapeType="1"/>
          </p:cNvSpPr>
          <p:nvPr/>
        </p:nvSpPr>
        <p:spPr bwMode="auto">
          <a:xfrm rot="11645020" flipV="1">
            <a:off x="920750" y="3503613"/>
            <a:ext cx="458788" cy="223837"/>
          </a:xfrm>
          <a:prstGeom prst="line">
            <a:avLst/>
          </a:prstGeom>
          <a:noFill/>
          <a:ln w="38100">
            <a:solidFill>
              <a:srgbClr val="000000"/>
            </a:solidFill>
            <a:round/>
            <a:headEnd/>
            <a:tailEnd/>
          </a:ln>
          <a:effectLst/>
        </p:spPr>
        <p:txBody>
          <a:bodyPr lIns="0" tIns="0" rIns="0" bIns="0"/>
          <a:lstStyle/>
          <a:p>
            <a:endParaRPr lang="en-US"/>
          </a:p>
        </p:txBody>
      </p:sp>
      <p:sp>
        <p:nvSpPr>
          <p:cNvPr id="977925" name="Line 5"/>
          <p:cNvSpPr>
            <a:spLocks noChangeShapeType="1"/>
          </p:cNvSpPr>
          <p:nvPr/>
        </p:nvSpPr>
        <p:spPr bwMode="auto">
          <a:xfrm rot="-9954980">
            <a:off x="1016000" y="2676525"/>
            <a:ext cx="593725" cy="82550"/>
          </a:xfrm>
          <a:prstGeom prst="line">
            <a:avLst/>
          </a:prstGeom>
          <a:noFill/>
          <a:ln w="38100">
            <a:solidFill>
              <a:srgbClr val="000000"/>
            </a:solidFill>
            <a:round/>
            <a:headEnd/>
            <a:tailEnd/>
          </a:ln>
          <a:effectLst/>
        </p:spPr>
        <p:txBody>
          <a:bodyPr lIns="0" tIns="0" rIns="0" bIns="0"/>
          <a:lstStyle/>
          <a:p>
            <a:endParaRPr lang="en-US"/>
          </a:p>
        </p:txBody>
      </p:sp>
      <p:sp>
        <p:nvSpPr>
          <p:cNvPr id="977926" name="Line 6"/>
          <p:cNvSpPr>
            <a:spLocks noChangeShapeType="1"/>
          </p:cNvSpPr>
          <p:nvPr/>
        </p:nvSpPr>
        <p:spPr bwMode="auto">
          <a:xfrm rot="-5400000">
            <a:off x="4669631" y="3091657"/>
            <a:ext cx="898525" cy="1588"/>
          </a:xfrm>
          <a:prstGeom prst="line">
            <a:avLst/>
          </a:prstGeom>
          <a:noFill/>
          <a:ln w="38100">
            <a:solidFill>
              <a:srgbClr val="00FF00"/>
            </a:solidFill>
            <a:round/>
            <a:headEnd/>
            <a:tailEnd/>
          </a:ln>
          <a:effectLst/>
        </p:spPr>
        <p:txBody>
          <a:bodyPr lIns="0" tIns="0" rIns="0" bIns="0"/>
          <a:lstStyle/>
          <a:p>
            <a:endParaRPr lang="en-US"/>
          </a:p>
        </p:txBody>
      </p:sp>
      <p:sp>
        <p:nvSpPr>
          <p:cNvPr id="977927" name="Line 7"/>
          <p:cNvSpPr>
            <a:spLocks noChangeShapeType="1"/>
          </p:cNvSpPr>
          <p:nvPr/>
        </p:nvSpPr>
        <p:spPr bwMode="auto">
          <a:xfrm rot="-9954980">
            <a:off x="1765300" y="3048000"/>
            <a:ext cx="523875" cy="198438"/>
          </a:xfrm>
          <a:prstGeom prst="line">
            <a:avLst/>
          </a:prstGeom>
          <a:noFill/>
          <a:ln w="38100">
            <a:solidFill>
              <a:schemeClr val="accent2"/>
            </a:solidFill>
            <a:round/>
            <a:headEnd/>
            <a:tailEnd/>
          </a:ln>
          <a:effectLst/>
        </p:spPr>
        <p:txBody>
          <a:bodyPr lIns="0" tIns="0" rIns="0" bIns="0"/>
          <a:lstStyle/>
          <a:p>
            <a:endParaRPr lang="en-US"/>
          </a:p>
        </p:txBody>
      </p:sp>
      <p:sp>
        <p:nvSpPr>
          <p:cNvPr id="977928" name="Line 8"/>
          <p:cNvSpPr>
            <a:spLocks noChangeShapeType="1"/>
          </p:cNvSpPr>
          <p:nvPr/>
        </p:nvSpPr>
        <p:spPr bwMode="auto">
          <a:xfrm rot="9954980" flipV="1">
            <a:off x="1689100" y="3429000"/>
            <a:ext cx="727075" cy="90488"/>
          </a:xfrm>
          <a:prstGeom prst="line">
            <a:avLst/>
          </a:prstGeom>
          <a:noFill/>
          <a:ln w="38100">
            <a:solidFill>
              <a:schemeClr val="accent2"/>
            </a:solidFill>
            <a:round/>
            <a:headEnd/>
            <a:tailEnd/>
          </a:ln>
          <a:effectLst/>
        </p:spPr>
        <p:txBody>
          <a:bodyPr lIns="0" tIns="0" rIns="0" bIns="0"/>
          <a:lstStyle/>
          <a:p>
            <a:endParaRPr lang="en-US"/>
          </a:p>
        </p:txBody>
      </p:sp>
      <p:sp>
        <p:nvSpPr>
          <p:cNvPr id="977929" name="Line 9"/>
          <p:cNvSpPr>
            <a:spLocks noChangeShapeType="1"/>
          </p:cNvSpPr>
          <p:nvPr/>
        </p:nvSpPr>
        <p:spPr bwMode="auto">
          <a:xfrm rot="-5400000">
            <a:off x="2032000" y="2857500"/>
            <a:ext cx="685800" cy="0"/>
          </a:xfrm>
          <a:prstGeom prst="line">
            <a:avLst/>
          </a:prstGeom>
          <a:noFill/>
          <a:ln w="38100">
            <a:solidFill>
              <a:schemeClr val="accent2"/>
            </a:solidFill>
            <a:round/>
            <a:headEnd/>
            <a:tailEnd/>
          </a:ln>
          <a:effectLst/>
        </p:spPr>
        <p:txBody>
          <a:bodyPr lIns="0" tIns="0" rIns="0" bIns="0"/>
          <a:lstStyle/>
          <a:p>
            <a:endParaRPr lang="en-US"/>
          </a:p>
        </p:txBody>
      </p:sp>
      <p:sp>
        <p:nvSpPr>
          <p:cNvPr id="977930" name="Line 10"/>
          <p:cNvSpPr>
            <a:spLocks noChangeShapeType="1"/>
          </p:cNvSpPr>
          <p:nvPr/>
        </p:nvSpPr>
        <p:spPr bwMode="auto">
          <a:xfrm>
            <a:off x="2392363" y="3402013"/>
            <a:ext cx="3605212" cy="3175"/>
          </a:xfrm>
          <a:prstGeom prst="line">
            <a:avLst/>
          </a:prstGeom>
          <a:noFill/>
          <a:ln w="38100">
            <a:solidFill>
              <a:srgbClr val="00FF00"/>
            </a:solidFill>
            <a:round/>
            <a:headEnd/>
            <a:tailEnd/>
          </a:ln>
          <a:effectLst/>
        </p:spPr>
        <p:txBody>
          <a:bodyPr lIns="0" tIns="0" rIns="0" bIns="0"/>
          <a:lstStyle/>
          <a:p>
            <a:endParaRPr lang="en-US"/>
          </a:p>
        </p:txBody>
      </p:sp>
      <p:grpSp>
        <p:nvGrpSpPr>
          <p:cNvPr id="977931" name="Group 11"/>
          <p:cNvGrpSpPr>
            <a:grpSpLocks/>
          </p:cNvGrpSpPr>
          <p:nvPr/>
        </p:nvGrpSpPr>
        <p:grpSpPr bwMode="auto">
          <a:xfrm>
            <a:off x="1460500" y="2667000"/>
            <a:ext cx="458788" cy="346075"/>
            <a:chOff x="308" y="1691"/>
            <a:chExt cx="166" cy="95"/>
          </a:xfrm>
        </p:grpSpPr>
        <p:sp>
          <p:nvSpPr>
            <p:cNvPr id="977932" name="Rectangle 12"/>
            <p:cNvSpPr>
              <a:spLocks noChangeArrowheads="1"/>
            </p:cNvSpPr>
            <p:nvPr/>
          </p:nvSpPr>
          <p:spPr bwMode="auto">
            <a:xfrm>
              <a:off x="308" y="1766"/>
              <a:ext cx="112" cy="20"/>
            </a:xfrm>
            <a:prstGeom prst="rect">
              <a:avLst/>
            </a:prstGeom>
            <a:solidFill>
              <a:srgbClr val="B7B79D"/>
            </a:solidFill>
            <a:ln w="9525">
              <a:noFill/>
              <a:miter lim="800000"/>
              <a:headEnd/>
              <a:tailEnd/>
            </a:ln>
          </p:spPr>
          <p:txBody>
            <a:bodyPr/>
            <a:lstStyle/>
            <a:p>
              <a:endParaRPr lang="en-US"/>
            </a:p>
          </p:txBody>
        </p:sp>
        <p:sp>
          <p:nvSpPr>
            <p:cNvPr id="977933" name="Rectangle 13"/>
            <p:cNvSpPr>
              <a:spLocks noChangeArrowheads="1"/>
            </p:cNvSpPr>
            <p:nvPr/>
          </p:nvSpPr>
          <p:spPr bwMode="auto">
            <a:xfrm>
              <a:off x="309" y="1767"/>
              <a:ext cx="110" cy="18"/>
            </a:xfrm>
            <a:prstGeom prst="rect">
              <a:avLst/>
            </a:prstGeom>
            <a:solidFill>
              <a:srgbClr val="B7B79D"/>
            </a:solidFill>
            <a:ln w="3175">
              <a:solidFill>
                <a:srgbClr val="494936"/>
              </a:solidFill>
              <a:miter lim="800000"/>
              <a:headEnd/>
              <a:tailEnd/>
            </a:ln>
          </p:spPr>
          <p:txBody>
            <a:bodyPr/>
            <a:lstStyle/>
            <a:p>
              <a:endParaRPr lang="en-US"/>
            </a:p>
          </p:txBody>
        </p:sp>
        <p:sp>
          <p:nvSpPr>
            <p:cNvPr id="977934" name="Freeform 14"/>
            <p:cNvSpPr>
              <a:spLocks/>
            </p:cNvSpPr>
            <p:nvPr/>
          </p:nvSpPr>
          <p:spPr bwMode="auto">
            <a:xfrm>
              <a:off x="308" y="1703"/>
              <a:ext cx="166" cy="63"/>
            </a:xfrm>
            <a:custGeom>
              <a:avLst/>
              <a:gdLst/>
              <a:ahLst/>
              <a:cxnLst>
                <a:cxn ang="0">
                  <a:pos x="0" y="128"/>
                </a:cxn>
                <a:cxn ang="0">
                  <a:pos x="108" y="0"/>
                </a:cxn>
                <a:cxn ang="0">
                  <a:pos x="332" y="0"/>
                </a:cxn>
                <a:cxn ang="0">
                  <a:pos x="224" y="128"/>
                </a:cxn>
                <a:cxn ang="0">
                  <a:pos x="0" y="128"/>
                </a:cxn>
              </a:cxnLst>
              <a:rect l="0" t="0" r="r" b="b"/>
              <a:pathLst>
                <a:path w="332" h="128">
                  <a:moveTo>
                    <a:pt x="0" y="128"/>
                  </a:moveTo>
                  <a:lnTo>
                    <a:pt x="108" y="0"/>
                  </a:lnTo>
                  <a:lnTo>
                    <a:pt x="332" y="0"/>
                  </a:lnTo>
                  <a:lnTo>
                    <a:pt x="224" y="128"/>
                  </a:lnTo>
                  <a:lnTo>
                    <a:pt x="0" y="128"/>
                  </a:lnTo>
                  <a:close/>
                </a:path>
              </a:pathLst>
            </a:custGeom>
            <a:solidFill>
              <a:srgbClr val="C9C9B6"/>
            </a:solidFill>
            <a:ln w="9525">
              <a:noFill/>
              <a:round/>
              <a:headEnd/>
              <a:tailEnd/>
            </a:ln>
          </p:spPr>
          <p:txBody>
            <a:bodyPr/>
            <a:lstStyle/>
            <a:p>
              <a:endParaRPr lang="en-US"/>
            </a:p>
          </p:txBody>
        </p:sp>
        <p:sp>
          <p:nvSpPr>
            <p:cNvPr id="977935" name="Freeform 15"/>
            <p:cNvSpPr>
              <a:spLocks/>
            </p:cNvSpPr>
            <p:nvPr/>
          </p:nvSpPr>
          <p:spPr bwMode="auto">
            <a:xfrm>
              <a:off x="308" y="1703"/>
              <a:ext cx="166" cy="63"/>
            </a:xfrm>
            <a:custGeom>
              <a:avLst/>
              <a:gdLst/>
              <a:ahLst/>
              <a:cxnLst>
                <a:cxn ang="0">
                  <a:pos x="0" y="128"/>
                </a:cxn>
                <a:cxn ang="0">
                  <a:pos x="108" y="0"/>
                </a:cxn>
                <a:cxn ang="0">
                  <a:pos x="332" y="0"/>
                </a:cxn>
                <a:cxn ang="0">
                  <a:pos x="224" y="128"/>
                </a:cxn>
                <a:cxn ang="0">
                  <a:pos x="0" y="128"/>
                </a:cxn>
              </a:cxnLst>
              <a:rect l="0" t="0" r="r" b="b"/>
              <a:pathLst>
                <a:path w="332" h="128">
                  <a:moveTo>
                    <a:pt x="0" y="128"/>
                  </a:moveTo>
                  <a:lnTo>
                    <a:pt x="108" y="0"/>
                  </a:lnTo>
                  <a:lnTo>
                    <a:pt x="332" y="0"/>
                  </a:lnTo>
                  <a:lnTo>
                    <a:pt x="224" y="128"/>
                  </a:lnTo>
                  <a:lnTo>
                    <a:pt x="0" y="128"/>
                  </a:lnTo>
                  <a:close/>
                </a:path>
              </a:pathLst>
            </a:custGeom>
            <a:solidFill>
              <a:srgbClr val="C9C9B6"/>
            </a:solidFill>
            <a:ln w="3175">
              <a:solidFill>
                <a:srgbClr val="494936"/>
              </a:solidFill>
              <a:prstDash val="solid"/>
              <a:round/>
              <a:headEnd/>
              <a:tailEnd/>
            </a:ln>
          </p:spPr>
          <p:txBody>
            <a:bodyPr/>
            <a:lstStyle/>
            <a:p>
              <a:endParaRPr lang="en-US"/>
            </a:p>
          </p:txBody>
        </p:sp>
        <p:sp>
          <p:nvSpPr>
            <p:cNvPr id="977936" name="Freeform 16"/>
            <p:cNvSpPr>
              <a:spLocks/>
            </p:cNvSpPr>
            <p:nvPr/>
          </p:nvSpPr>
          <p:spPr bwMode="auto">
            <a:xfrm>
              <a:off x="420" y="1703"/>
              <a:ext cx="54" cy="83"/>
            </a:xfrm>
            <a:custGeom>
              <a:avLst/>
              <a:gdLst/>
              <a:ahLst/>
              <a:cxnLst>
                <a:cxn ang="0">
                  <a:pos x="0" y="168"/>
                </a:cxn>
                <a:cxn ang="0">
                  <a:pos x="108" y="86"/>
                </a:cxn>
                <a:cxn ang="0">
                  <a:pos x="108" y="0"/>
                </a:cxn>
                <a:cxn ang="0">
                  <a:pos x="0" y="128"/>
                </a:cxn>
                <a:cxn ang="0">
                  <a:pos x="0" y="168"/>
                </a:cxn>
              </a:cxnLst>
              <a:rect l="0" t="0" r="r" b="b"/>
              <a:pathLst>
                <a:path w="108" h="168">
                  <a:moveTo>
                    <a:pt x="0" y="168"/>
                  </a:moveTo>
                  <a:lnTo>
                    <a:pt x="108" y="86"/>
                  </a:lnTo>
                  <a:lnTo>
                    <a:pt x="108" y="0"/>
                  </a:lnTo>
                  <a:lnTo>
                    <a:pt x="0" y="128"/>
                  </a:lnTo>
                  <a:lnTo>
                    <a:pt x="0" y="168"/>
                  </a:lnTo>
                  <a:close/>
                </a:path>
              </a:pathLst>
            </a:custGeom>
            <a:solidFill>
              <a:srgbClr val="7A7A5A"/>
            </a:solidFill>
            <a:ln w="9525">
              <a:noFill/>
              <a:round/>
              <a:headEnd/>
              <a:tailEnd/>
            </a:ln>
          </p:spPr>
          <p:txBody>
            <a:bodyPr/>
            <a:lstStyle/>
            <a:p>
              <a:endParaRPr lang="en-US"/>
            </a:p>
          </p:txBody>
        </p:sp>
        <p:sp>
          <p:nvSpPr>
            <p:cNvPr id="977937" name="Freeform 17"/>
            <p:cNvSpPr>
              <a:spLocks/>
            </p:cNvSpPr>
            <p:nvPr/>
          </p:nvSpPr>
          <p:spPr bwMode="auto">
            <a:xfrm>
              <a:off x="420" y="1703"/>
              <a:ext cx="54" cy="83"/>
            </a:xfrm>
            <a:custGeom>
              <a:avLst/>
              <a:gdLst/>
              <a:ahLst/>
              <a:cxnLst>
                <a:cxn ang="0">
                  <a:pos x="0" y="168"/>
                </a:cxn>
                <a:cxn ang="0">
                  <a:pos x="108" y="86"/>
                </a:cxn>
                <a:cxn ang="0">
                  <a:pos x="108" y="0"/>
                </a:cxn>
                <a:cxn ang="0">
                  <a:pos x="0" y="128"/>
                </a:cxn>
                <a:cxn ang="0">
                  <a:pos x="0" y="168"/>
                </a:cxn>
              </a:cxnLst>
              <a:rect l="0" t="0" r="r" b="b"/>
              <a:pathLst>
                <a:path w="108" h="168">
                  <a:moveTo>
                    <a:pt x="0" y="168"/>
                  </a:moveTo>
                  <a:lnTo>
                    <a:pt x="108" y="86"/>
                  </a:lnTo>
                  <a:lnTo>
                    <a:pt x="108" y="0"/>
                  </a:lnTo>
                  <a:lnTo>
                    <a:pt x="0" y="128"/>
                  </a:lnTo>
                  <a:lnTo>
                    <a:pt x="0" y="168"/>
                  </a:lnTo>
                  <a:close/>
                </a:path>
              </a:pathLst>
            </a:custGeom>
            <a:solidFill>
              <a:srgbClr val="7A7A5A"/>
            </a:solidFill>
            <a:ln w="3175">
              <a:solidFill>
                <a:srgbClr val="494936"/>
              </a:solidFill>
              <a:prstDash val="solid"/>
              <a:round/>
              <a:headEnd/>
              <a:tailEnd/>
            </a:ln>
          </p:spPr>
          <p:txBody>
            <a:bodyPr/>
            <a:lstStyle/>
            <a:p>
              <a:endParaRPr lang="en-US"/>
            </a:p>
          </p:txBody>
        </p:sp>
        <p:sp>
          <p:nvSpPr>
            <p:cNvPr id="977938" name="Freeform 18"/>
            <p:cNvSpPr>
              <a:spLocks/>
            </p:cNvSpPr>
            <p:nvPr/>
          </p:nvSpPr>
          <p:spPr bwMode="auto">
            <a:xfrm>
              <a:off x="334" y="1691"/>
              <a:ext cx="82" cy="58"/>
            </a:xfrm>
            <a:custGeom>
              <a:avLst/>
              <a:gdLst/>
              <a:ahLst/>
              <a:cxnLst>
                <a:cxn ang="0">
                  <a:pos x="0" y="116"/>
                </a:cxn>
                <a:cxn ang="0">
                  <a:pos x="26" y="79"/>
                </a:cxn>
                <a:cxn ang="0">
                  <a:pos x="73" y="37"/>
                </a:cxn>
                <a:cxn ang="0">
                  <a:pos x="117" y="0"/>
                </a:cxn>
                <a:cxn ang="0">
                  <a:pos x="163" y="0"/>
                </a:cxn>
                <a:cxn ang="0">
                  <a:pos x="114" y="39"/>
                </a:cxn>
                <a:cxn ang="0">
                  <a:pos x="68" y="83"/>
                </a:cxn>
                <a:cxn ang="0">
                  <a:pos x="45" y="116"/>
                </a:cxn>
                <a:cxn ang="0">
                  <a:pos x="0" y="116"/>
                </a:cxn>
              </a:cxnLst>
              <a:rect l="0" t="0" r="r" b="b"/>
              <a:pathLst>
                <a:path w="163" h="116">
                  <a:moveTo>
                    <a:pt x="0" y="116"/>
                  </a:moveTo>
                  <a:lnTo>
                    <a:pt x="26" y="79"/>
                  </a:lnTo>
                  <a:lnTo>
                    <a:pt x="73" y="37"/>
                  </a:lnTo>
                  <a:lnTo>
                    <a:pt x="117" y="0"/>
                  </a:lnTo>
                  <a:lnTo>
                    <a:pt x="163" y="0"/>
                  </a:lnTo>
                  <a:lnTo>
                    <a:pt x="114" y="39"/>
                  </a:lnTo>
                  <a:lnTo>
                    <a:pt x="68" y="83"/>
                  </a:lnTo>
                  <a:lnTo>
                    <a:pt x="45" y="116"/>
                  </a:lnTo>
                  <a:lnTo>
                    <a:pt x="0" y="116"/>
                  </a:lnTo>
                  <a:close/>
                </a:path>
              </a:pathLst>
            </a:custGeom>
            <a:solidFill>
              <a:srgbClr val="C9C9B6"/>
            </a:solidFill>
            <a:ln w="9525">
              <a:noFill/>
              <a:round/>
              <a:headEnd/>
              <a:tailEnd/>
            </a:ln>
          </p:spPr>
          <p:txBody>
            <a:bodyPr/>
            <a:lstStyle/>
            <a:p>
              <a:endParaRPr lang="en-US"/>
            </a:p>
          </p:txBody>
        </p:sp>
        <p:sp>
          <p:nvSpPr>
            <p:cNvPr id="977939" name="Freeform 19"/>
            <p:cNvSpPr>
              <a:spLocks/>
            </p:cNvSpPr>
            <p:nvPr/>
          </p:nvSpPr>
          <p:spPr bwMode="auto">
            <a:xfrm>
              <a:off x="334" y="1691"/>
              <a:ext cx="82" cy="58"/>
            </a:xfrm>
            <a:custGeom>
              <a:avLst/>
              <a:gdLst/>
              <a:ahLst/>
              <a:cxnLst>
                <a:cxn ang="0">
                  <a:pos x="0" y="116"/>
                </a:cxn>
                <a:cxn ang="0">
                  <a:pos x="26" y="79"/>
                </a:cxn>
                <a:cxn ang="0">
                  <a:pos x="73" y="37"/>
                </a:cxn>
                <a:cxn ang="0">
                  <a:pos x="117" y="0"/>
                </a:cxn>
                <a:cxn ang="0">
                  <a:pos x="163" y="0"/>
                </a:cxn>
                <a:cxn ang="0">
                  <a:pos x="114" y="39"/>
                </a:cxn>
                <a:cxn ang="0">
                  <a:pos x="68" y="83"/>
                </a:cxn>
                <a:cxn ang="0">
                  <a:pos x="45" y="116"/>
                </a:cxn>
                <a:cxn ang="0">
                  <a:pos x="0" y="116"/>
                </a:cxn>
              </a:cxnLst>
              <a:rect l="0" t="0" r="r" b="b"/>
              <a:pathLst>
                <a:path w="163" h="116">
                  <a:moveTo>
                    <a:pt x="0" y="116"/>
                  </a:moveTo>
                  <a:lnTo>
                    <a:pt x="26" y="79"/>
                  </a:lnTo>
                  <a:lnTo>
                    <a:pt x="73" y="37"/>
                  </a:lnTo>
                  <a:lnTo>
                    <a:pt x="117" y="0"/>
                  </a:lnTo>
                  <a:lnTo>
                    <a:pt x="163" y="0"/>
                  </a:lnTo>
                  <a:lnTo>
                    <a:pt x="114" y="39"/>
                  </a:lnTo>
                  <a:lnTo>
                    <a:pt x="68" y="83"/>
                  </a:lnTo>
                  <a:lnTo>
                    <a:pt x="45" y="116"/>
                  </a:lnTo>
                  <a:lnTo>
                    <a:pt x="0" y="116"/>
                  </a:lnTo>
                  <a:close/>
                </a:path>
              </a:pathLst>
            </a:custGeom>
            <a:solidFill>
              <a:srgbClr val="C9C9B6"/>
            </a:solidFill>
            <a:ln w="3175">
              <a:solidFill>
                <a:srgbClr val="494936"/>
              </a:solidFill>
              <a:prstDash val="solid"/>
              <a:round/>
              <a:headEnd/>
              <a:tailEnd/>
            </a:ln>
          </p:spPr>
          <p:txBody>
            <a:bodyPr/>
            <a:lstStyle/>
            <a:p>
              <a:endParaRPr lang="en-US"/>
            </a:p>
          </p:txBody>
        </p:sp>
        <p:sp>
          <p:nvSpPr>
            <p:cNvPr id="977940" name="Freeform 20"/>
            <p:cNvSpPr>
              <a:spLocks/>
            </p:cNvSpPr>
            <p:nvPr/>
          </p:nvSpPr>
          <p:spPr bwMode="auto">
            <a:xfrm>
              <a:off x="334" y="1749"/>
              <a:ext cx="25" cy="14"/>
            </a:xfrm>
            <a:custGeom>
              <a:avLst/>
              <a:gdLst/>
              <a:ahLst/>
              <a:cxnLst>
                <a:cxn ang="0">
                  <a:pos x="0" y="0"/>
                </a:cxn>
                <a:cxn ang="0">
                  <a:pos x="0" y="27"/>
                </a:cxn>
                <a:cxn ang="0">
                  <a:pos x="49" y="27"/>
                </a:cxn>
                <a:cxn ang="0">
                  <a:pos x="45" y="0"/>
                </a:cxn>
                <a:cxn ang="0">
                  <a:pos x="0" y="0"/>
                </a:cxn>
              </a:cxnLst>
              <a:rect l="0" t="0" r="r" b="b"/>
              <a:pathLst>
                <a:path w="49" h="27">
                  <a:moveTo>
                    <a:pt x="0" y="0"/>
                  </a:moveTo>
                  <a:lnTo>
                    <a:pt x="0" y="27"/>
                  </a:lnTo>
                  <a:lnTo>
                    <a:pt x="49" y="27"/>
                  </a:lnTo>
                  <a:lnTo>
                    <a:pt x="45" y="0"/>
                  </a:lnTo>
                  <a:lnTo>
                    <a:pt x="0" y="0"/>
                  </a:lnTo>
                  <a:close/>
                </a:path>
              </a:pathLst>
            </a:custGeom>
            <a:solidFill>
              <a:srgbClr val="B7B79D"/>
            </a:solidFill>
            <a:ln w="9525">
              <a:noFill/>
              <a:round/>
              <a:headEnd/>
              <a:tailEnd/>
            </a:ln>
          </p:spPr>
          <p:txBody>
            <a:bodyPr/>
            <a:lstStyle/>
            <a:p>
              <a:endParaRPr lang="en-US"/>
            </a:p>
          </p:txBody>
        </p:sp>
        <p:sp>
          <p:nvSpPr>
            <p:cNvPr id="977941" name="Freeform 21"/>
            <p:cNvSpPr>
              <a:spLocks/>
            </p:cNvSpPr>
            <p:nvPr/>
          </p:nvSpPr>
          <p:spPr bwMode="auto">
            <a:xfrm>
              <a:off x="334" y="1749"/>
              <a:ext cx="25" cy="14"/>
            </a:xfrm>
            <a:custGeom>
              <a:avLst/>
              <a:gdLst/>
              <a:ahLst/>
              <a:cxnLst>
                <a:cxn ang="0">
                  <a:pos x="0" y="0"/>
                </a:cxn>
                <a:cxn ang="0">
                  <a:pos x="0" y="27"/>
                </a:cxn>
                <a:cxn ang="0">
                  <a:pos x="49" y="27"/>
                </a:cxn>
                <a:cxn ang="0">
                  <a:pos x="45" y="0"/>
                </a:cxn>
                <a:cxn ang="0">
                  <a:pos x="0" y="0"/>
                </a:cxn>
              </a:cxnLst>
              <a:rect l="0" t="0" r="r" b="b"/>
              <a:pathLst>
                <a:path w="49" h="27">
                  <a:moveTo>
                    <a:pt x="0" y="0"/>
                  </a:moveTo>
                  <a:lnTo>
                    <a:pt x="0" y="27"/>
                  </a:lnTo>
                  <a:lnTo>
                    <a:pt x="49" y="27"/>
                  </a:lnTo>
                  <a:lnTo>
                    <a:pt x="45" y="0"/>
                  </a:lnTo>
                  <a:lnTo>
                    <a:pt x="0" y="0"/>
                  </a:lnTo>
                  <a:close/>
                </a:path>
              </a:pathLst>
            </a:custGeom>
            <a:solidFill>
              <a:srgbClr val="B7B79D"/>
            </a:solidFill>
            <a:ln w="3175">
              <a:solidFill>
                <a:srgbClr val="494936"/>
              </a:solidFill>
              <a:prstDash val="solid"/>
              <a:round/>
              <a:headEnd/>
              <a:tailEnd/>
            </a:ln>
          </p:spPr>
          <p:txBody>
            <a:bodyPr/>
            <a:lstStyle/>
            <a:p>
              <a:endParaRPr lang="en-US"/>
            </a:p>
          </p:txBody>
        </p:sp>
        <p:sp>
          <p:nvSpPr>
            <p:cNvPr id="977942" name="Freeform 22"/>
            <p:cNvSpPr>
              <a:spLocks/>
            </p:cNvSpPr>
            <p:nvPr/>
          </p:nvSpPr>
          <p:spPr bwMode="auto">
            <a:xfrm>
              <a:off x="356" y="1691"/>
              <a:ext cx="62" cy="72"/>
            </a:xfrm>
            <a:custGeom>
              <a:avLst/>
              <a:gdLst/>
              <a:ahLst/>
              <a:cxnLst>
                <a:cxn ang="0">
                  <a:pos x="118" y="0"/>
                </a:cxn>
                <a:cxn ang="0">
                  <a:pos x="123" y="28"/>
                </a:cxn>
                <a:cxn ang="0">
                  <a:pos x="91" y="57"/>
                </a:cxn>
                <a:cxn ang="0">
                  <a:pos x="88" y="48"/>
                </a:cxn>
                <a:cxn ang="0">
                  <a:pos x="43" y="88"/>
                </a:cxn>
                <a:cxn ang="0">
                  <a:pos x="43" y="97"/>
                </a:cxn>
                <a:cxn ang="0">
                  <a:pos x="4" y="143"/>
                </a:cxn>
                <a:cxn ang="0">
                  <a:pos x="0" y="116"/>
                </a:cxn>
                <a:cxn ang="0">
                  <a:pos x="23" y="83"/>
                </a:cxn>
                <a:cxn ang="0">
                  <a:pos x="69" y="39"/>
                </a:cxn>
                <a:cxn ang="0">
                  <a:pos x="118" y="0"/>
                </a:cxn>
              </a:cxnLst>
              <a:rect l="0" t="0" r="r" b="b"/>
              <a:pathLst>
                <a:path w="123" h="143">
                  <a:moveTo>
                    <a:pt x="118" y="0"/>
                  </a:moveTo>
                  <a:lnTo>
                    <a:pt x="123" y="28"/>
                  </a:lnTo>
                  <a:lnTo>
                    <a:pt x="91" y="57"/>
                  </a:lnTo>
                  <a:lnTo>
                    <a:pt x="88" y="48"/>
                  </a:lnTo>
                  <a:lnTo>
                    <a:pt x="43" y="88"/>
                  </a:lnTo>
                  <a:lnTo>
                    <a:pt x="43" y="97"/>
                  </a:lnTo>
                  <a:lnTo>
                    <a:pt x="4" y="143"/>
                  </a:lnTo>
                  <a:lnTo>
                    <a:pt x="0" y="116"/>
                  </a:lnTo>
                  <a:lnTo>
                    <a:pt x="23" y="83"/>
                  </a:lnTo>
                  <a:lnTo>
                    <a:pt x="69" y="39"/>
                  </a:lnTo>
                  <a:lnTo>
                    <a:pt x="118" y="0"/>
                  </a:lnTo>
                  <a:close/>
                </a:path>
              </a:pathLst>
            </a:custGeom>
            <a:solidFill>
              <a:srgbClr val="7A7A5A"/>
            </a:solidFill>
            <a:ln w="9525">
              <a:noFill/>
              <a:round/>
              <a:headEnd/>
              <a:tailEnd/>
            </a:ln>
          </p:spPr>
          <p:txBody>
            <a:bodyPr/>
            <a:lstStyle/>
            <a:p>
              <a:endParaRPr lang="en-US"/>
            </a:p>
          </p:txBody>
        </p:sp>
        <p:sp>
          <p:nvSpPr>
            <p:cNvPr id="977943" name="Freeform 23"/>
            <p:cNvSpPr>
              <a:spLocks/>
            </p:cNvSpPr>
            <p:nvPr/>
          </p:nvSpPr>
          <p:spPr bwMode="auto">
            <a:xfrm>
              <a:off x="356" y="1691"/>
              <a:ext cx="62" cy="72"/>
            </a:xfrm>
            <a:custGeom>
              <a:avLst/>
              <a:gdLst/>
              <a:ahLst/>
              <a:cxnLst>
                <a:cxn ang="0">
                  <a:pos x="118" y="0"/>
                </a:cxn>
                <a:cxn ang="0">
                  <a:pos x="123" y="28"/>
                </a:cxn>
                <a:cxn ang="0">
                  <a:pos x="91" y="57"/>
                </a:cxn>
                <a:cxn ang="0">
                  <a:pos x="88" y="48"/>
                </a:cxn>
                <a:cxn ang="0">
                  <a:pos x="43" y="88"/>
                </a:cxn>
                <a:cxn ang="0">
                  <a:pos x="43" y="97"/>
                </a:cxn>
                <a:cxn ang="0">
                  <a:pos x="4" y="143"/>
                </a:cxn>
                <a:cxn ang="0">
                  <a:pos x="0" y="116"/>
                </a:cxn>
                <a:cxn ang="0">
                  <a:pos x="23" y="83"/>
                </a:cxn>
                <a:cxn ang="0">
                  <a:pos x="69" y="39"/>
                </a:cxn>
                <a:cxn ang="0">
                  <a:pos x="118" y="0"/>
                </a:cxn>
              </a:cxnLst>
              <a:rect l="0" t="0" r="r" b="b"/>
              <a:pathLst>
                <a:path w="123" h="143">
                  <a:moveTo>
                    <a:pt x="118" y="0"/>
                  </a:moveTo>
                  <a:lnTo>
                    <a:pt x="123" y="28"/>
                  </a:lnTo>
                  <a:lnTo>
                    <a:pt x="91" y="57"/>
                  </a:lnTo>
                  <a:lnTo>
                    <a:pt x="88" y="48"/>
                  </a:lnTo>
                  <a:lnTo>
                    <a:pt x="43" y="88"/>
                  </a:lnTo>
                  <a:lnTo>
                    <a:pt x="43" y="97"/>
                  </a:lnTo>
                  <a:lnTo>
                    <a:pt x="4" y="143"/>
                  </a:lnTo>
                  <a:lnTo>
                    <a:pt x="0" y="116"/>
                  </a:lnTo>
                  <a:lnTo>
                    <a:pt x="23" y="83"/>
                  </a:lnTo>
                  <a:lnTo>
                    <a:pt x="69" y="39"/>
                  </a:lnTo>
                  <a:lnTo>
                    <a:pt x="118" y="0"/>
                  </a:lnTo>
                  <a:close/>
                </a:path>
              </a:pathLst>
            </a:custGeom>
            <a:solidFill>
              <a:srgbClr val="7A7A5A"/>
            </a:solidFill>
            <a:ln w="3175">
              <a:solidFill>
                <a:srgbClr val="494936"/>
              </a:solidFill>
              <a:prstDash val="solid"/>
              <a:round/>
              <a:headEnd/>
              <a:tailEnd/>
            </a:ln>
          </p:spPr>
          <p:txBody>
            <a:bodyPr/>
            <a:lstStyle/>
            <a:p>
              <a:endParaRPr lang="en-US"/>
            </a:p>
          </p:txBody>
        </p:sp>
        <p:sp>
          <p:nvSpPr>
            <p:cNvPr id="977944" name="Freeform 24"/>
            <p:cNvSpPr>
              <a:spLocks/>
            </p:cNvSpPr>
            <p:nvPr/>
          </p:nvSpPr>
          <p:spPr bwMode="auto">
            <a:xfrm>
              <a:off x="376" y="1732"/>
              <a:ext cx="57" cy="27"/>
            </a:xfrm>
            <a:custGeom>
              <a:avLst/>
              <a:gdLst/>
              <a:ahLst/>
              <a:cxnLst>
                <a:cxn ang="0">
                  <a:pos x="0" y="54"/>
                </a:cxn>
                <a:cxn ang="0">
                  <a:pos x="48" y="0"/>
                </a:cxn>
                <a:cxn ang="0">
                  <a:pos x="114" y="0"/>
                </a:cxn>
                <a:cxn ang="0">
                  <a:pos x="68" y="54"/>
                </a:cxn>
                <a:cxn ang="0">
                  <a:pos x="0" y="54"/>
                </a:cxn>
              </a:cxnLst>
              <a:rect l="0" t="0" r="r" b="b"/>
              <a:pathLst>
                <a:path w="114" h="54">
                  <a:moveTo>
                    <a:pt x="0" y="54"/>
                  </a:moveTo>
                  <a:lnTo>
                    <a:pt x="48" y="0"/>
                  </a:lnTo>
                  <a:lnTo>
                    <a:pt x="114" y="0"/>
                  </a:lnTo>
                  <a:lnTo>
                    <a:pt x="68" y="54"/>
                  </a:lnTo>
                  <a:lnTo>
                    <a:pt x="0" y="54"/>
                  </a:lnTo>
                  <a:close/>
                </a:path>
              </a:pathLst>
            </a:custGeom>
            <a:solidFill>
              <a:srgbClr val="7A7A5A"/>
            </a:solidFill>
            <a:ln w="9525">
              <a:noFill/>
              <a:round/>
              <a:headEnd/>
              <a:tailEnd/>
            </a:ln>
          </p:spPr>
          <p:txBody>
            <a:bodyPr/>
            <a:lstStyle/>
            <a:p>
              <a:endParaRPr lang="en-US"/>
            </a:p>
          </p:txBody>
        </p:sp>
        <p:sp>
          <p:nvSpPr>
            <p:cNvPr id="977945" name="Freeform 25"/>
            <p:cNvSpPr>
              <a:spLocks/>
            </p:cNvSpPr>
            <p:nvPr/>
          </p:nvSpPr>
          <p:spPr bwMode="auto">
            <a:xfrm>
              <a:off x="377" y="1733"/>
              <a:ext cx="57" cy="27"/>
            </a:xfrm>
            <a:custGeom>
              <a:avLst/>
              <a:gdLst/>
              <a:ahLst/>
              <a:cxnLst>
                <a:cxn ang="0">
                  <a:pos x="0" y="54"/>
                </a:cxn>
                <a:cxn ang="0">
                  <a:pos x="47" y="0"/>
                </a:cxn>
                <a:cxn ang="0">
                  <a:pos x="114" y="0"/>
                </a:cxn>
                <a:cxn ang="0">
                  <a:pos x="68" y="54"/>
                </a:cxn>
                <a:cxn ang="0">
                  <a:pos x="0" y="54"/>
                </a:cxn>
              </a:cxnLst>
              <a:rect l="0" t="0" r="r" b="b"/>
              <a:pathLst>
                <a:path w="114" h="54">
                  <a:moveTo>
                    <a:pt x="0" y="54"/>
                  </a:moveTo>
                  <a:lnTo>
                    <a:pt x="47" y="0"/>
                  </a:lnTo>
                  <a:lnTo>
                    <a:pt x="114" y="0"/>
                  </a:lnTo>
                  <a:lnTo>
                    <a:pt x="68" y="54"/>
                  </a:lnTo>
                  <a:lnTo>
                    <a:pt x="0" y="54"/>
                  </a:lnTo>
                  <a:close/>
                </a:path>
              </a:pathLst>
            </a:custGeom>
            <a:solidFill>
              <a:srgbClr val="7A7A5A"/>
            </a:solidFill>
            <a:ln w="3175">
              <a:solidFill>
                <a:srgbClr val="EDEDE7"/>
              </a:solidFill>
              <a:prstDash val="solid"/>
              <a:round/>
              <a:headEnd/>
              <a:tailEnd/>
            </a:ln>
          </p:spPr>
          <p:txBody>
            <a:bodyPr/>
            <a:lstStyle/>
            <a:p>
              <a:endParaRPr lang="en-US"/>
            </a:p>
          </p:txBody>
        </p:sp>
        <p:sp>
          <p:nvSpPr>
            <p:cNvPr id="977946" name="Line 26"/>
            <p:cNvSpPr>
              <a:spLocks noChangeShapeType="1"/>
            </p:cNvSpPr>
            <p:nvPr/>
          </p:nvSpPr>
          <p:spPr bwMode="auto">
            <a:xfrm flipH="1">
              <a:off x="390" y="1732"/>
              <a:ext cx="23" cy="28"/>
            </a:xfrm>
            <a:prstGeom prst="line">
              <a:avLst/>
            </a:prstGeom>
            <a:noFill/>
            <a:ln w="3175">
              <a:solidFill>
                <a:srgbClr val="EDEDE7"/>
              </a:solidFill>
              <a:round/>
              <a:headEnd/>
              <a:tailEnd/>
            </a:ln>
          </p:spPr>
          <p:txBody>
            <a:bodyPr/>
            <a:lstStyle/>
            <a:p>
              <a:endParaRPr lang="en-US"/>
            </a:p>
          </p:txBody>
        </p:sp>
        <p:sp>
          <p:nvSpPr>
            <p:cNvPr id="977947" name="Line 27"/>
            <p:cNvSpPr>
              <a:spLocks noChangeShapeType="1"/>
            </p:cNvSpPr>
            <p:nvPr/>
          </p:nvSpPr>
          <p:spPr bwMode="auto">
            <a:xfrm flipH="1">
              <a:off x="401" y="1732"/>
              <a:ext cx="23" cy="28"/>
            </a:xfrm>
            <a:prstGeom prst="line">
              <a:avLst/>
            </a:prstGeom>
            <a:noFill/>
            <a:ln w="3175">
              <a:solidFill>
                <a:srgbClr val="EDEDE7"/>
              </a:solidFill>
              <a:round/>
              <a:headEnd/>
              <a:tailEnd/>
            </a:ln>
          </p:spPr>
          <p:txBody>
            <a:bodyPr/>
            <a:lstStyle/>
            <a:p>
              <a:endParaRPr lang="en-US"/>
            </a:p>
          </p:txBody>
        </p:sp>
        <p:sp>
          <p:nvSpPr>
            <p:cNvPr id="977948" name="Line 28"/>
            <p:cNvSpPr>
              <a:spLocks noChangeShapeType="1"/>
            </p:cNvSpPr>
            <p:nvPr/>
          </p:nvSpPr>
          <p:spPr bwMode="auto">
            <a:xfrm flipH="1">
              <a:off x="393" y="1740"/>
              <a:ext cx="35" cy="1"/>
            </a:xfrm>
            <a:prstGeom prst="line">
              <a:avLst/>
            </a:prstGeom>
            <a:noFill/>
            <a:ln w="3175">
              <a:solidFill>
                <a:srgbClr val="EDEDE7"/>
              </a:solidFill>
              <a:round/>
              <a:headEnd/>
              <a:tailEnd/>
            </a:ln>
          </p:spPr>
          <p:txBody>
            <a:bodyPr/>
            <a:lstStyle/>
            <a:p>
              <a:endParaRPr lang="en-US"/>
            </a:p>
          </p:txBody>
        </p:sp>
        <p:sp>
          <p:nvSpPr>
            <p:cNvPr id="977949" name="Line 29"/>
            <p:cNvSpPr>
              <a:spLocks noChangeShapeType="1"/>
            </p:cNvSpPr>
            <p:nvPr/>
          </p:nvSpPr>
          <p:spPr bwMode="auto">
            <a:xfrm flipH="1">
              <a:off x="389" y="1746"/>
              <a:ext cx="33" cy="1"/>
            </a:xfrm>
            <a:prstGeom prst="line">
              <a:avLst/>
            </a:prstGeom>
            <a:noFill/>
            <a:ln w="3175">
              <a:solidFill>
                <a:srgbClr val="EDEDE7"/>
              </a:solidFill>
              <a:round/>
              <a:headEnd/>
              <a:tailEnd/>
            </a:ln>
          </p:spPr>
          <p:txBody>
            <a:bodyPr/>
            <a:lstStyle/>
            <a:p>
              <a:endParaRPr lang="en-US"/>
            </a:p>
          </p:txBody>
        </p:sp>
        <p:sp>
          <p:nvSpPr>
            <p:cNvPr id="977950" name="Line 30"/>
            <p:cNvSpPr>
              <a:spLocks noChangeShapeType="1"/>
            </p:cNvSpPr>
            <p:nvPr/>
          </p:nvSpPr>
          <p:spPr bwMode="auto">
            <a:xfrm flipH="1">
              <a:off x="383" y="1753"/>
              <a:ext cx="33" cy="1"/>
            </a:xfrm>
            <a:prstGeom prst="line">
              <a:avLst/>
            </a:prstGeom>
            <a:noFill/>
            <a:ln w="3175">
              <a:solidFill>
                <a:srgbClr val="EDEDE7"/>
              </a:solidFill>
              <a:round/>
              <a:headEnd/>
              <a:tailEnd/>
            </a:ln>
          </p:spPr>
          <p:txBody>
            <a:bodyPr/>
            <a:lstStyle/>
            <a:p>
              <a:endParaRPr lang="en-US"/>
            </a:p>
          </p:txBody>
        </p:sp>
      </p:grpSp>
      <p:grpSp>
        <p:nvGrpSpPr>
          <p:cNvPr id="977951" name="Group 31"/>
          <p:cNvGrpSpPr>
            <a:grpSpLocks/>
          </p:cNvGrpSpPr>
          <p:nvPr/>
        </p:nvGrpSpPr>
        <p:grpSpPr bwMode="auto">
          <a:xfrm>
            <a:off x="1308100" y="3429000"/>
            <a:ext cx="458788" cy="346075"/>
            <a:chOff x="308" y="1691"/>
            <a:chExt cx="166" cy="95"/>
          </a:xfrm>
        </p:grpSpPr>
        <p:sp>
          <p:nvSpPr>
            <p:cNvPr id="977952" name="Rectangle 32"/>
            <p:cNvSpPr>
              <a:spLocks noChangeArrowheads="1"/>
            </p:cNvSpPr>
            <p:nvPr/>
          </p:nvSpPr>
          <p:spPr bwMode="auto">
            <a:xfrm>
              <a:off x="308" y="1766"/>
              <a:ext cx="112" cy="20"/>
            </a:xfrm>
            <a:prstGeom prst="rect">
              <a:avLst/>
            </a:prstGeom>
            <a:solidFill>
              <a:srgbClr val="B7B79D"/>
            </a:solidFill>
            <a:ln w="9525">
              <a:noFill/>
              <a:miter lim="800000"/>
              <a:headEnd/>
              <a:tailEnd/>
            </a:ln>
          </p:spPr>
          <p:txBody>
            <a:bodyPr/>
            <a:lstStyle/>
            <a:p>
              <a:endParaRPr lang="en-US"/>
            </a:p>
          </p:txBody>
        </p:sp>
        <p:sp>
          <p:nvSpPr>
            <p:cNvPr id="977953" name="Rectangle 33"/>
            <p:cNvSpPr>
              <a:spLocks noChangeArrowheads="1"/>
            </p:cNvSpPr>
            <p:nvPr/>
          </p:nvSpPr>
          <p:spPr bwMode="auto">
            <a:xfrm>
              <a:off x="309" y="1767"/>
              <a:ext cx="110" cy="18"/>
            </a:xfrm>
            <a:prstGeom prst="rect">
              <a:avLst/>
            </a:prstGeom>
            <a:solidFill>
              <a:srgbClr val="B7B79D"/>
            </a:solidFill>
            <a:ln w="3175">
              <a:solidFill>
                <a:srgbClr val="494936"/>
              </a:solidFill>
              <a:miter lim="800000"/>
              <a:headEnd/>
              <a:tailEnd/>
            </a:ln>
          </p:spPr>
          <p:txBody>
            <a:bodyPr/>
            <a:lstStyle/>
            <a:p>
              <a:endParaRPr lang="en-US"/>
            </a:p>
          </p:txBody>
        </p:sp>
        <p:sp>
          <p:nvSpPr>
            <p:cNvPr id="977954" name="Freeform 34"/>
            <p:cNvSpPr>
              <a:spLocks/>
            </p:cNvSpPr>
            <p:nvPr/>
          </p:nvSpPr>
          <p:spPr bwMode="auto">
            <a:xfrm>
              <a:off x="308" y="1703"/>
              <a:ext cx="166" cy="63"/>
            </a:xfrm>
            <a:custGeom>
              <a:avLst/>
              <a:gdLst/>
              <a:ahLst/>
              <a:cxnLst>
                <a:cxn ang="0">
                  <a:pos x="0" y="128"/>
                </a:cxn>
                <a:cxn ang="0">
                  <a:pos x="108" y="0"/>
                </a:cxn>
                <a:cxn ang="0">
                  <a:pos x="332" y="0"/>
                </a:cxn>
                <a:cxn ang="0">
                  <a:pos x="224" y="128"/>
                </a:cxn>
                <a:cxn ang="0">
                  <a:pos x="0" y="128"/>
                </a:cxn>
              </a:cxnLst>
              <a:rect l="0" t="0" r="r" b="b"/>
              <a:pathLst>
                <a:path w="332" h="128">
                  <a:moveTo>
                    <a:pt x="0" y="128"/>
                  </a:moveTo>
                  <a:lnTo>
                    <a:pt x="108" y="0"/>
                  </a:lnTo>
                  <a:lnTo>
                    <a:pt x="332" y="0"/>
                  </a:lnTo>
                  <a:lnTo>
                    <a:pt x="224" y="128"/>
                  </a:lnTo>
                  <a:lnTo>
                    <a:pt x="0" y="128"/>
                  </a:lnTo>
                  <a:close/>
                </a:path>
              </a:pathLst>
            </a:custGeom>
            <a:solidFill>
              <a:srgbClr val="C9C9B6"/>
            </a:solidFill>
            <a:ln w="9525">
              <a:noFill/>
              <a:round/>
              <a:headEnd/>
              <a:tailEnd/>
            </a:ln>
          </p:spPr>
          <p:txBody>
            <a:bodyPr/>
            <a:lstStyle/>
            <a:p>
              <a:endParaRPr lang="en-US"/>
            </a:p>
          </p:txBody>
        </p:sp>
        <p:sp>
          <p:nvSpPr>
            <p:cNvPr id="977955" name="Freeform 35"/>
            <p:cNvSpPr>
              <a:spLocks/>
            </p:cNvSpPr>
            <p:nvPr/>
          </p:nvSpPr>
          <p:spPr bwMode="auto">
            <a:xfrm>
              <a:off x="308" y="1703"/>
              <a:ext cx="166" cy="63"/>
            </a:xfrm>
            <a:custGeom>
              <a:avLst/>
              <a:gdLst/>
              <a:ahLst/>
              <a:cxnLst>
                <a:cxn ang="0">
                  <a:pos x="0" y="128"/>
                </a:cxn>
                <a:cxn ang="0">
                  <a:pos x="108" y="0"/>
                </a:cxn>
                <a:cxn ang="0">
                  <a:pos x="332" y="0"/>
                </a:cxn>
                <a:cxn ang="0">
                  <a:pos x="224" y="128"/>
                </a:cxn>
                <a:cxn ang="0">
                  <a:pos x="0" y="128"/>
                </a:cxn>
              </a:cxnLst>
              <a:rect l="0" t="0" r="r" b="b"/>
              <a:pathLst>
                <a:path w="332" h="128">
                  <a:moveTo>
                    <a:pt x="0" y="128"/>
                  </a:moveTo>
                  <a:lnTo>
                    <a:pt x="108" y="0"/>
                  </a:lnTo>
                  <a:lnTo>
                    <a:pt x="332" y="0"/>
                  </a:lnTo>
                  <a:lnTo>
                    <a:pt x="224" y="128"/>
                  </a:lnTo>
                  <a:lnTo>
                    <a:pt x="0" y="128"/>
                  </a:lnTo>
                  <a:close/>
                </a:path>
              </a:pathLst>
            </a:custGeom>
            <a:solidFill>
              <a:srgbClr val="C9C9B6"/>
            </a:solidFill>
            <a:ln w="3175">
              <a:solidFill>
                <a:srgbClr val="494936"/>
              </a:solidFill>
              <a:prstDash val="solid"/>
              <a:round/>
              <a:headEnd/>
              <a:tailEnd/>
            </a:ln>
          </p:spPr>
          <p:txBody>
            <a:bodyPr/>
            <a:lstStyle/>
            <a:p>
              <a:endParaRPr lang="en-US"/>
            </a:p>
          </p:txBody>
        </p:sp>
        <p:sp>
          <p:nvSpPr>
            <p:cNvPr id="977956" name="Freeform 36"/>
            <p:cNvSpPr>
              <a:spLocks/>
            </p:cNvSpPr>
            <p:nvPr/>
          </p:nvSpPr>
          <p:spPr bwMode="auto">
            <a:xfrm>
              <a:off x="420" y="1703"/>
              <a:ext cx="54" cy="83"/>
            </a:xfrm>
            <a:custGeom>
              <a:avLst/>
              <a:gdLst/>
              <a:ahLst/>
              <a:cxnLst>
                <a:cxn ang="0">
                  <a:pos x="0" y="168"/>
                </a:cxn>
                <a:cxn ang="0">
                  <a:pos x="108" y="86"/>
                </a:cxn>
                <a:cxn ang="0">
                  <a:pos x="108" y="0"/>
                </a:cxn>
                <a:cxn ang="0">
                  <a:pos x="0" y="128"/>
                </a:cxn>
                <a:cxn ang="0">
                  <a:pos x="0" y="168"/>
                </a:cxn>
              </a:cxnLst>
              <a:rect l="0" t="0" r="r" b="b"/>
              <a:pathLst>
                <a:path w="108" h="168">
                  <a:moveTo>
                    <a:pt x="0" y="168"/>
                  </a:moveTo>
                  <a:lnTo>
                    <a:pt x="108" y="86"/>
                  </a:lnTo>
                  <a:lnTo>
                    <a:pt x="108" y="0"/>
                  </a:lnTo>
                  <a:lnTo>
                    <a:pt x="0" y="128"/>
                  </a:lnTo>
                  <a:lnTo>
                    <a:pt x="0" y="168"/>
                  </a:lnTo>
                  <a:close/>
                </a:path>
              </a:pathLst>
            </a:custGeom>
            <a:solidFill>
              <a:srgbClr val="7A7A5A"/>
            </a:solidFill>
            <a:ln w="9525">
              <a:noFill/>
              <a:round/>
              <a:headEnd/>
              <a:tailEnd/>
            </a:ln>
          </p:spPr>
          <p:txBody>
            <a:bodyPr/>
            <a:lstStyle/>
            <a:p>
              <a:endParaRPr lang="en-US"/>
            </a:p>
          </p:txBody>
        </p:sp>
        <p:sp>
          <p:nvSpPr>
            <p:cNvPr id="977957" name="Freeform 37"/>
            <p:cNvSpPr>
              <a:spLocks/>
            </p:cNvSpPr>
            <p:nvPr/>
          </p:nvSpPr>
          <p:spPr bwMode="auto">
            <a:xfrm>
              <a:off x="420" y="1703"/>
              <a:ext cx="54" cy="83"/>
            </a:xfrm>
            <a:custGeom>
              <a:avLst/>
              <a:gdLst/>
              <a:ahLst/>
              <a:cxnLst>
                <a:cxn ang="0">
                  <a:pos x="0" y="168"/>
                </a:cxn>
                <a:cxn ang="0">
                  <a:pos x="108" y="86"/>
                </a:cxn>
                <a:cxn ang="0">
                  <a:pos x="108" y="0"/>
                </a:cxn>
                <a:cxn ang="0">
                  <a:pos x="0" y="128"/>
                </a:cxn>
                <a:cxn ang="0">
                  <a:pos x="0" y="168"/>
                </a:cxn>
              </a:cxnLst>
              <a:rect l="0" t="0" r="r" b="b"/>
              <a:pathLst>
                <a:path w="108" h="168">
                  <a:moveTo>
                    <a:pt x="0" y="168"/>
                  </a:moveTo>
                  <a:lnTo>
                    <a:pt x="108" y="86"/>
                  </a:lnTo>
                  <a:lnTo>
                    <a:pt x="108" y="0"/>
                  </a:lnTo>
                  <a:lnTo>
                    <a:pt x="0" y="128"/>
                  </a:lnTo>
                  <a:lnTo>
                    <a:pt x="0" y="168"/>
                  </a:lnTo>
                  <a:close/>
                </a:path>
              </a:pathLst>
            </a:custGeom>
            <a:solidFill>
              <a:srgbClr val="7A7A5A"/>
            </a:solidFill>
            <a:ln w="3175">
              <a:solidFill>
                <a:srgbClr val="494936"/>
              </a:solidFill>
              <a:prstDash val="solid"/>
              <a:round/>
              <a:headEnd/>
              <a:tailEnd/>
            </a:ln>
          </p:spPr>
          <p:txBody>
            <a:bodyPr/>
            <a:lstStyle/>
            <a:p>
              <a:endParaRPr lang="en-US"/>
            </a:p>
          </p:txBody>
        </p:sp>
        <p:sp>
          <p:nvSpPr>
            <p:cNvPr id="977958" name="Freeform 38"/>
            <p:cNvSpPr>
              <a:spLocks/>
            </p:cNvSpPr>
            <p:nvPr/>
          </p:nvSpPr>
          <p:spPr bwMode="auto">
            <a:xfrm>
              <a:off x="334" y="1691"/>
              <a:ext cx="82" cy="58"/>
            </a:xfrm>
            <a:custGeom>
              <a:avLst/>
              <a:gdLst/>
              <a:ahLst/>
              <a:cxnLst>
                <a:cxn ang="0">
                  <a:pos x="0" y="116"/>
                </a:cxn>
                <a:cxn ang="0">
                  <a:pos x="26" y="79"/>
                </a:cxn>
                <a:cxn ang="0">
                  <a:pos x="73" y="37"/>
                </a:cxn>
                <a:cxn ang="0">
                  <a:pos x="117" y="0"/>
                </a:cxn>
                <a:cxn ang="0">
                  <a:pos x="163" y="0"/>
                </a:cxn>
                <a:cxn ang="0">
                  <a:pos x="114" y="39"/>
                </a:cxn>
                <a:cxn ang="0">
                  <a:pos x="68" y="83"/>
                </a:cxn>
                <a:cxn ang="0">
                  <a:pos x="45" y="116"/>
                </a:cxn>
                <a:cxn ang="0">
                  <a:pos x="0" y="116"/>
                </a:cxn>
              </a:cxnLst>
              <a:rect l="0" t="0" r="r" b="b"/>
              <a:pathLst>
                <a:path w="163" h="116">
                  <a:moveTo>
                    <a:pt x="0" y="116"/>
                  </a:moveTo>
                  <a:lnTo>
                    <a:pt x="26" y="79"/>
                  </a:lnTo>
                  <a:lnTo>
                    <a:pt x="73" y="37"/>
                  </a:lnTo>
                  <a:lnTo>
                    <a:pt x="117" y="0"/>
                  </a:lnTo>
                  <a:lnTo>
                    <a:pt x="163" y="0"/>
                  </a:lnTo>
                  <a:lnTo>
                    <a:pt x="114" y="39"/>
                  </a:lnTo>
                  <a:lnTo>
                    <a:pt x="68" y="83"/>
                  </a:lnTo>
                  <a:lnTo>
                    <a:pt x="45" y="116"/>
                  </a:lnTo>
                  <a:lnTo>
                    <a:pt x="0" y="116"/>
                  </a:lnTo>
                  <a:close/>
                </a:path>
              </a:pathLst>
            </a:custGeom>
            <a:solidFill>
              <a:srgbClr val="C9C9B6"/>
            </a:solidFill>
            <a:ln w="9525">
              <a:noFill/>
              <a:round/>
              <a:headEnd/>
              <a:tailEnd/>
            </a:ln>
          </p:spPr>
          <p:txBody>
            <a:bodyPr/>
            <a:lstStyle/>
            <a:p>
              <a:endParaRPr lang="en-US"/>
            </a:p>
          </p:txBody>
        </p:sp>
        <p:sp>
          <p:nvSpPr>
            <p:cNvPr id="977959" name="Freeform 39"/>
            <p:cNvSpPr>
              <a:spLocks/>
            </p:cNvSpPr>
            <p:nvPr/>
          </p:nvSpPr>
          <p:spPr bwMode="auto">
            <a:xfrm>
              <a:off x="334" y="1691"/>
              <a:ext cx="82" cy="58"/>
            </a:xfrm>
            <a:custGeom>
              <a:avLst/>
              <a:gdLst/>
              <a:ahLst/>
              <a:cxnLst>
                <a:cxn ang="0">
                  <a:pos x="0" y="116"/>
                </a:cxn>
                <a:cxn ang="0">
                  <a:pos x="26" y="79"/>
                </a:cxn>
                <a:cxn ang="0">
                  <a:pos x="73" y="37"/>
                </a:cxn>
                <a:cxn ang="0">
                  <a:pos x="117" y="0"/>
                </a:cxn>
                <a:cxn ang="0">
                  <a:pos x="163" y="0"/>
                </a:cxn>
                <a:cxn ang="0">
                  <a:pos x="114" y="39"/>
                </a:cxn>
                <a:cxn ang="0">
                  <a:pos x="68" y="83"/>
                </a:cxn>
                <a:cxn ang="0">
                  <a:pos x="45" y="116"/>
                </a:cxn>
                <a:cxn ang="0">
                  <a:pos x="0" y="116"/>
                </a:cxn>
              </a:cxnLst>
              <a:rect l="0" t="0" r="r" b="b"/>
              <a:pathLst>
                <a:path w="163" h="116">
                  <a:moveTo>
                    <a:pt x="0" y="116"/>
                  </a:moveTo>
                  <a:lnTo>
                    <a:pt x="26" y="79"/>
                  </a:lnTo>
                  <a:lnTo>
                    <a:pt x="73" y="37"/>
                  </a:lnTo>
                  <a:lnTo>
                    <a:pt x="117" y="0"/>
                  </a:lnTo>
                  <a:lnTo>
                    <a:pt x="163" y="0"/>
                  </a:lnTo>
                  <a:lnTo>
                    <a:pt x="114" y="39"/>
                  </a:lnTo>
                  <a:lnTo>
                    <a:pt x="68" y="83"/>
                  </a:lnTo>
                  <a:lnTo>
                    <a:pt x="45" y="116"/>
                  </a:lnTo>
                  <a:lnTo>
                    <a:pt x="0" y="116"/>
                  </a:lnTo>
                  <a:close/>
                </a:path>
              </a:pathLst>
            </a:custGeom>
            <a:solidFill>
              <a:srgbClr val="C9C9B6"/>
            </a:solidFill>
            <a:ln w="3175">
              <a:solidFill>
                <a:srgbClr val="494936"/>
              </a:solidFill>
              <a:prstDash val="solid"/>
              <a:round/>
              <a:headEnd/>
              <a:tailEnd/>
            </a:ln>
          </p:spPr>
          <p:txBody>
            <a:bodyPr/>
            <a:lstStyle/>
            <a:p>
              <a:endParaRPr lang="en-US"/>
            </a:p>
          </p:txBody>
        </p:sp>
        <p:sp>
          <p:nvSpPr>
            <p:cNvPr id="977960" name="Freeform 40"/>
            <p:cNvSpPr>
              <a:spLocks/>
            </p:cNvSpPr>
            <p:nvPr/>
          </p:nvSpPr>
          <p:spPr bwMode="auto">
            <a:xfrm>
              <a:off x="334" y="1749"/>
              <a:ext cx="25" cy="14"/>
            </a:xfrm>
            <a:custGeom>
              <a:avLst/>
              <a:gdLst/>
              <a:ahLst/>
              <a:cxnLst>
                <a:cxn ang="0">
                  <a:pos x="0" y="0"/>
                </a:cxn>
                <a:cxn ang="0">
                  <a:pos x="0" y="27"/>
                </a:cxn>
                <a:cxn ang="0">
                  <a:pos x="49" y="27"/>
                </a:cxn>
                <a:cxn ang="0">
                  <a:pos x="45" y="0"/>
                </a:cxn>
                <a:cxn ang="0">
                  <a:pos x="0" y="0"/>
                </a:cxn>
              </a:cxnLst>
              <a:rect l="0" t="0" r="r" b="b"/>
              <a:pathLst>
                <a:path w="49" h="27">
                  <a:moveTo>
                    <a:pt x="0" y="0"/>
                  </a:moveTo>
                  <a:lnTo>
                    <a:pt x="0" y="27"/>
                  </a:lnTo>
                  <a:lnTo>
                    <a:pt x="49" y="27"/>
                  </a:lnTo>
                  <a:lnTo>
                    <a:pt x="45" y="0"/>
                  </a:lnTo>
                  <a:lnTo>
                    <a:pt x="0" y="0"/>
                  </a:lnTo>
                  <a:close/>
                </a:path>
              </a:pathLst>
            </a:custGeom>
            <a:solidFill>
              <a:srgbClr val="B7B79D"/>
            </a:solidFill>
            <a:ln w="9525">
              <a:noFill/>
              <a:round/>
              <a:headEnd/>
              <a:tailEnd/>
            </a:ln>
          </p:spPr>
          <p:txBody>
            <a:bodyPr/>
            <a:lstStyle/>
            <a:p>
              <a:endParaRPr lang="en-US"/>
            </a:p>
          </p:txBody>
        </p:sp>
        <p:sp>
          <p:nvSpPr>
            <p:cNvPr id="977961" name="Freeform 41"/>
            <p:cNvSpPr>
              <a:spLocks/>
            </p:cNvSpPr>
            <p:nvPr/>
          </p:nvSpPr>
          <p:spPr bwMode="auto">
            <a:xfrm>
              <a:off x="334" y="1749"/>
              <a:ext cx="25" cy="14"/>
            </a:xfrm>
            <a:custGeom>
              <a:avLst/>
              <a:gdLst/>
              <a:ahLst/>
              <a:cxnLst>
                <a:cxn ang="0">
                  <a:pos x="0" y="0"/>
                </a:cxn>
                <a:cxn ang="0">
                  <a:pos x="0" y="27"/>
                </a:cxn>
                <a:cxn ang="0">
                  <a:pos x="49" y="27"/>
                </a:cxn>
                <a:cxn ang="0">
                  <a:pos x="45" y="0"/>
                </a:cxn>
                <a:cxn ang="0">
                  <a:pos x="0" y="0"/>
                </a:cxn>
              </a:cxnLst>
              <a:rect l="0" t="0" r="r" b="b"/>
              <a:pathLst>
                <a:path w="49" h="27">
                  <a:moveTo>
                    <a:pt x="0" y="0"/>
                  </a:moveTo>
                  <a:lnTo>
                    <a:pt x="0" y="27"/>
                  </a:lnTo>
                  <a:lnTo>
                    <a:pt x="49" y="27"/>
                  </a:lnTo>
                  <a:lnTo>
                    <a:pt x="45" y="0"/>
                  </a:lnTo>
                  <a:lnTo>
                    <a:pt x="0" y="0"/>
                  </a:lnTo>
                  <a:close/>
                </a:path>
              </a:pathLst>
            </a:custGeom>
            <a:solidFill>
              <a:srgbClr val="B7B79D"/>
            </a:solidFill>
            <a:ln w="3175">
              <a:solidFill>
                <a:srgbClr val="494936"/>
              </a:solidFill>
              <a:prstDash val="solid"/>
              <a:round/>
              <a:headEnd/>
              <a:tailEnd/>
            </a:ln>
          </p:spPr>
          <p:txBody>
            <a:bodyPr/>
            <a:lstStyle/>
            <a:p>
              <a:endParaRPr lang="en-US"/>
            </a:p>
          </p:txBody>
        </p:sp>
        <p:sp>
          <p:nvSpPr>
            <p:cNvPr id="977962" name="Freeform 42"/>
            <p:cNvSpPr>
              <a:spLocks/>
            </p:cNvSpPr>
            <p:nvPr/>
          </p:nvSpPr>
          <p:spPr bwMode="auto">
            <a:xfrm>
              <a:off x="356" y="1691"/>
              <a:ext cx="62" cy="72"/>
            </a:xfrm>
            <a:custGeom>
              <a:avLst/>
              <a:gdLst/>
              <a:ahLst/>
              <a:cxnLst>
                <a:cxn ang="0">
                  <a:pos x="118" y="0"/>
                </a:cxn>
                <a:cxn ang="0">
                  <a:pos x="123" y="28"/>
                </a:cxn>
                <a:cxn ang="0">
                  <a:pos x="91" y="57"/>
                </a:cxn>
                <a:cxn ang="0">
                  <a:pos x="88" y="48"/>
                </a:cxn>
                <a:cxn ang="0">
                  <a:pos x="43" y="88"/>
                </a:cxn>
                <a:cxn ang="0">
                  <a:pos x="43" y="97"/>
                </a:cxn>
                <a:cxn ang="0">
                  <a:pos x="4" y="143"/>
                </a:cxn>
                <a:cxn ang="0">
                  <a:pos x="0" y="116"/>
                </a:cxn>
                <a:cxn ang="0">
                  <a:pos x="23" y="83"/>
                </a:cxn>
                <a:cxn ang="0">
                  <a:pos x="69" y="39"/>
                </a:cxn>
                <a:cxn ang="0">
                  <a:pos x="118" y="0"/>
                </a:cxn>
              </a:cxnLst>
              <a:rect l="0" t="0" r="r" b="b"/>
              <a:pathLst>
                <a:path w="123" h="143">
                  <a:moveTo>
                    <a:pt x="118" y="0"/>
                  </a:moveTo>
                  <a:lnTo>
                    <a:pt x="123" y="28"/>
                  </a:lnTo>
                  <a:lnTo>
                    <a:pt x="91" y="57"/>
                  </a:lnTo>
                  <a:lnTo>
                    <a:pt x="88" y="48"/>
                  </a:lnTo>
                  <a:lnTo>
                    <a:pt x="43" y="88"/>
                  </a:lnTo>
                  <a:lnTo>
                    <a:pt x="43" y="97"/>
                  </a:lnTo>
                  <a:lnTo>
                    <a:pt x="4" y="143"/>
                  </a:lnTo>
                  <a:lnTo>
                    <a:pt x="0" y="116"/>
                  </a:lnTo>
                  <a:lnTo>
                    <a:pt x="23" y="83"/>
                  </a:lnTo>
                  <a:lnTo>
                    <a:pt x="69" y="39"/>
                  </a:lnTo>
                  <a:lnTo>
                    <a:pt x="118" y="0"/>
                  </a:lnTo>
                  <a:close/>
                </a:path>
              </a:pathLst>
            </a:custGeom>
            <a:solidFill>
              <a:srgbClr val="7A7A5A"/>
            </a:solidFill>
            <a:ln w="9525">
              <a:noFill/>
              <a:round/>
              <a:headEnd/>
              <a:tailEnd/>
            </a:ln>
          </p:spPr>
          <p:txBody>
            <a:bodyPr/>
            <a:lstStyle/>
            <a:p>
              <a:endParaRPr lang="en-US"/>
            </a:p>
          </p:txBody>
        </p:sp>
        <p:sp>
          <p:nvSpPr>
            <p:cNvPr id="977963" name="Freeform 43"/>
            <p:cNvSpPr>
              <a:spLocks/>
            </p:cNvSpPr>
            <p:nvPr/>
          </p:nvSpPr>
          <p:spPr bwMode="auto">
            <a:xfrm>
              <a:off x="356" y="1691"/>
              <a:ext cx="62" cy="72"/>
            </a:xfrm>
            <a:custGeom>
              <a:avLst/>
              <a:gdLst/>
              <a:ahLst/>
              <a:cxnLst>
                <a:cxn ang="0">
                  <a:pos x="118" y="0"/>
                </a:cxn>
                <a:cxn ang="0">
                  <a:pos x="123" y="28"/>
                </a:cxn>
                <a:cxn ang="0">
                  <a:pos x="91" y="57"/>
                </a:cxn>
                <a:cxn ang="0">
                  <a:pos x="88" y="48"/>
                </a:cxn>
                <a:cxn ang="0">
                  <a:pos x="43" y="88"/>
                </a:cxn>
                <a:cxn ang="0">
                  <a:pos x="43" y="97"/>
                </a:cxn>
                <a:cxn ang="0">
                  <a:pos x="4" y="143"/>
                </a:cxn>
                <a:cxn ang="0">
                  <a:pos x="0" y="116"/>
                </a:cxn>
                <a:cxn ang="0">
                  <a:pos x="23" y="83"/>
                </a:cxn>
                <a:cxn ang="0">
                  <a:pos x="69" y="39"/>
                </a:cxn>
                <a:cxn ang="0">
                  <a:pos x="118" y="0"/>
                </a:cxn>
              </a:cxnLst>
              <a:rect l="0" t="0" r="r" b="b"/>
              <a:pathLst>
                <a:path w="123" h="143">
                  <a:moveTo>
                    <a:pt x="118" y="0"/>
                  </a:moveTo>
                  <a:lnTo>
                    <a:pt x="123" y="28"/>
                  </a:lnTo>
                  <a:lnTo>
                    <a:pt x="91" y="57"/>
                  </a:lnTo>
                  <a:lnTo>
                    <a:pt x="88" y="48"/>
                  </a:lnTo>
                  <a:lnTo>
                    <a:pt x="43" y="88"/>
                  </a:lnTo>
                  <a:lnTo>
                    <a:pt x="43" y="97"/>
                  </a:lnTo>
                  <a:lnTo>
                    <a:pt x="4" y="143"/>
                  </a:lnTo>
                  <a:lnTo>
                    <a:pt x="0" y="116"/>
                  </a:lnTo>
                  <a:lnTo>
                    <a:pt x="23" y="83"/>
                  </a:lnTo>
                  <a:lnTo>
                    <a:pt x="69" y="39"/>
                  </a:lnTo>
                  <a:lnTo>
                    <a:pt x="118" y="0"/>
                  </a:lnTo>
                  <a:close/>
                </a:path>
              </a:pathLst>
            </a:custGeom>
            <a:solidFill>
              <a:srgbClr val="7A7A5A"/>
            </a:solidFill>
            <a:ln w="3175">
              <a:solidFill>
                <a:srgbClr val="494936"/>
              </a:solidFill>
              <a:prstDash val="solid"/>
              <a:round/>
              <a:headEnd/>
              <a:tailEnd/>
            </a:ln>
          </p:spPr>
          <p:txBody>
            <a:bodyPr/>
            <a:lstStyle/>
            <a:p>
              <a:endParaRPr lang="en-US"/>
            </a:p>
          </p:txBody>
        </p:sp>
        <p:sp>
          <p:nvSpPr>
            <p:cNvPr id="977964" name="Freeform 44"/>
            <p:cNvSpPr>
              <a:spLocks/>
            </p:cNvSpPr>
            <p:nvPr/>
          </p:nvSpPr>
          <p:spPr bwMode="auto">
            <a:xfrm>
              <a:off x="376" y="1732"/>
              <a:ext cx="57" cy="27"/>
            </a:xfrm>
            <a:custGeom>
              <a:avLst/>
              <a:gdLst/>
              <a:ahLst/>
              <a:cxnLst>
                <a:cxn ang="0">
                  <a:pos x="0" y="54"/>
                </a:cxn>
                <a:cxn ang="0">
                  <a:pos x="48" y="0"/>
                </a:cxn>
                <a:cxn ang="0">
                  <a:pos x="114" y="0"/>
                </a:cxn>
                <a:cxn ang="0">
                  <a:pos x="68" y="54"/>
                </a:cxn>
                <a:cxn ang="0">
                  <a:pos x="0" y="54"/>
                </a:cxn>
              </a:cxnLst>
              <a:rect l="0" t="0" r="r" b="b"/>
              <a:pathLst>
                <a:path w="114" h="54">
                  <a:moveTo>
                    <a:pt x="0" y="54"/>
                  </a:moveTo>
                  <a:lnTo>
                    <a:pt x="48" y="0"/>
                  </a:lnTo>
                  <a:lnTo>
                    <a:pt x="114" y="0"/>
                  </a:lnTo>
                  <a:lnTo>
                    <a:pt x="68" y="54"/>
                  </a:lnTo>
                  <a:lnTo>
                    <a:pt x="0" y="54"/>
                  </a:lnTo>
                  <a:close/>
                </a:path>
              </a:pathLst>
            </a:custGeom>
            <a:solidFill>
              <a:srgbClr val="7A7A5A"/>
            </a:solidFill>
            <a:ln w="9525">
              <a:noFill/>
              <a:round/>
              <a:headEnd/>
              <a:tailEnd/>
            </a:ln>
          </p:spPr>
          <p:txBody>
            <a:bodyPr/>
            <a:lstStyle/>
            <a:p>
              <a:endParaRPr lang="en-US"/>
            </a:p>
          </p:txBody>
        </p:sp>
        <p:sp>
          <p:nvSpPr>
            <p:cNvPr id="977965" name="Freeform 45"/>
            <p:cNvSpPr>
              <a:spLocks/>
            </p:cNvSpPr>
            <p:nvPr/>
          </p:nvSpPr>
          <p:spPr bwMode="auto">
            <a:xfrm>
              <a:off x="377" y="1733"/>
              <a:ext cx="57" cy="27"/>
            </a:xfrm>
            <a:custGeom>
              <a:avLst/>
              <a:gdLst/>
              <a:ahLst/>
              <a:cxnLst>
                <a:cxn ang="0">
                  <a:pos x="0" y="54"/>
                </a:cxn>
                <a:cxn ang="0">
                  <a:pos x="47" y="0"/>
                </a:cxn>
                <a:cxn ang="0">
                  <a:pos x="114" y="0"/>
                </a:cxn>
                <a:cxn ang="0">
                  <a:pos x="68" y="54"/>
                </a:cxn>
                <a:cxn ang="0">
                  <a:pos x="0" y="54"/>
                </a:cxn>
              </a:cxnLst>
              <a:rect l="0" t="0" r="r" b="b"/>
              <a:pathLst>
                <a:path w="114" h="54">
                  <a:moveTo>
                    <a:pt x="0" y="54"/>
                  </a:moveTo>
                  <a:lnTo>
                    <a:pt x="47" y="0"/>
                  </a:lnTo>
                  <a:lnTo>
                    <a:pt x="114" y="0"/>
                  </a:lnTo>
                  <a:lnTo>
                    <a:pt x="68" y="54"/>
                  </a:lnTo>
                  <a:lnTo>
                    <a:pt x="0" y="54"/>
                  </a:lnTo>
                  <a:close/>
                </a:path>
              </a:pathLst>
            </a:custGeom>
            <a:solidFill>
              <a:srgbClr val="7A7A5A"/>
            </a:solidFill>
            <a:ln w="3175">
              <a:solidFill>
                <a:srgbClr val="EDEDE7"/>
              </a:solidFill>
              <a:prstDash val="solid"/>
              <a:round/>
              <a:headEnd/>
              <a:tailEnd/>
            </a:ln>
          </p:spPr>
          <p:txBody>
            <a:bodyPr/>
            <a:lstStyle/>
            <a:p>
              <a:endParaRPr lang="en-US"/>
            </a:p>
          </p:txBody>
        </p:sp>
        <p:sp>
          <p:nvSpPr>
            <p:cNvPr id="977966" name="Line 46"/>
            <p:cNvSpPr>
              <a:spLocks noChangeShapeType="1"/>
            </p:cNvSpPr>
            <p:nvPr/>
          </p:nvSpPr>
          <p:spPr bwMode="auto">
            <a:xfrm flipH="1">
              <a:off x="390" y="1732"/>
              <a:ext cx="23" cy="28"/>
            </a:xfrm>
            <a:prstGeom prst="line">
              <a:avLst/>
            </a:prstGeom>
            <a:noFill/>
            <a:ln w="3175">
              <a:solidFill>
                <a:srgbClr val="EDEDE7"/>
              </a:solidFill>
              <a:round/>
              <a:headEnd/>
              <a:tailEnd/>
            </a:ln>
          </p:spPr>
          <p:txBody>
            <a:bodyPr/>
            <a:lstStyle/>
            <a:p>
              <a:endParaRPr lang="en-US"/>
            </a:p>
          </p:txBody>
        </p:sp>
        <p:sp>
          <p:nvSpPr>
            <p:cNvPr id="977967" name="Line 47"/>
            <p:cNvSpPr>
              <a:spLocks noChangeShapeType="1"/>
            </p:cNvSpPr>
            <p:nvPr/>
          </p:nvSpPr>
          <p:spPr bwMode="auto">
            <a:xfrm flipH="1">
              <a:off x="401" y="1732"/>
              <a:ext cx="23" cy="28"/>
            </a:xfrm>
            <a:prstGeom prst="line">
              <a:avLst/>
            </a:prstGeom>
            <a:noFill/>
            <a:ln w="3175">
              <a:solidFill>
                <a:srgbClr val="EDEDE7"/>
              </a:solidFill>
              <a:round/>
              <a:headEnd/>
              <a:tailEnd/>
            </a:ln>
          </p:spPr>
          <p:txBody>
            <a:bodyPr/>
            <a:lstStyle/>
            <a:p>
              <a:endParaRPr lang="en-US"/>
            </a:p>
          </p:txBody>
        </p:sp>
        <p:sp>
          <p:nvSpPr>
            <p:cNvPr id="977968" name="Line 48"/>
            <p:cNvSpPr>
              <a:spLocks noChangeShapeType="1"/>
            </p:cNvSpPr>
            <p:nvPr/>
          </p:nvSpPr>
          <p:spPr bwMode="auto">
            <a:xfrm flipH="1">
              <a:off x="393" y="1740"/>
              <a:ext cx="35" cy="1"/>
            </a:xfrm>
            <a:prstGeom prst="line">
              <a:avLst/>
            </a:prstGeom>
            <a:noFill/>
            <a:ln w="3175">
              <a:solidFill>
                <a:srgbClr val="EDEDE7"/>
              </a:solidFill>
              <a:round/>
              <a:headEnd/>
              <a:tailEnd/>
            </a:ln>
          </p:spPr>
          <p:txBody>
            <a:bodyPr/>
            <a:lstStyle/>
            <a:p>
              <a:endParaRPr lang="en-US"/>
            </a:p>
          </p:txBody>
        </p:sp>
        <p:sp>
          <p:nvSpPr>
            <p:cNvPr id="977969" name="Line 49"/>
            <p:cNvSpPr>
              <a:spLocks noChangeShapeType="1"/>
            </p:cNvSpPr>
            <p:nvPr/>
          </p:nvSpPr>
          <p:spPr bwMode="auto">
            <a:xfrm flipH="1">
              <a:off x="389" y="1746"/>
              <a:ext cx="33" cy="1"/>
            </a:xfrm>
            <a:prstGeom prst="line">
              <a:avLst/>
            </a:prstGeom>
            <a:noFill/>
            <a:ln w="3175">
              <a:solidFill>
                <a:srgbClr val="EDEDE7"/>
              </a:solidFill>
              <a:round/>
              <a:headEnd/>
              <a:tailEnd/>
            </a:ln>
          </p:spPr>
          <p:txBody>
            <a:bodyPr/>
            <a:lstStyle/>
            <a:p>
              <a:endParaRPr lang="en-US"/>
            </a:p>
          </p:txBody>
        </p:sp>
        <p:sp>
          <p:nvSpPr>
            <p:cNvPr id="977970" name="Line 50"/>
            <p:cNvSpPr>
              <a:spLocks noChangeShapeType="1"/>
            </p:cNvSpPr>
            <p:nvPr/>
          </p:nvSpPr>
          <p:spPr bwMode="auto">
            <a:xfrm flipH="1">
              <a:off x="383" y="1753"/>
              <a:ext cx="33" cy="1"/>
            </a:xfrm>
            <a:prstGeom prst="line">
              <a:avLst/>
            </a:prstGeom>
            <a:noFill/>
            <a:ln w="3175">
              <a:solidFill>
                <a:srgbClr val="EDEDE7"/>
              </a:solidFill>
              <a:round/>
              <a:headEnd/>
              <a:tailEnd/>
            </a:ln>
          </p:spPr>
          <p:txBody>
            <a:bodyPr/>
            <a:lstStyle/>
            <a:p>
              <a:endParaRPr lang="en-US"/>
            </a:p>
          </p:txBody>
        </p:sp>
      </p:grpSp>
      <p:sp>
        <p:nvSpPr>
          <p:cNvPr id="977971" name="Text Box 51"/>
          <p:cNvSpPr txBox="1">
            <a:spLocks noChangeArrowheads="1"/>
          </p:cNvSpPr>
          <p:nvPr/>
        </p:nvSpPr>
        <p:spPr bwMode="auto">
          <a:xfrm>
            <a:off x="1155700" y="3962400"/>
            <a:ext cx="655638" cy="182563"/>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IP Phones</a:t>
            </a:r>
          </a:p>
        </p:txBody>
      </p:sp>
      <p:sp>
        <p:nvSpPr>
          <p:cNvPr id="977972" name="Text Box 52"/>
          <p:cNvSpPr txBox="1">
            <a:spLocks noChangeArrowheads="1"/>
          </p:cNvSpPr>
          <p:nvPr/>
        </p:nvSpPr>
        <p:spPr bwMode="auto">
          <a:xfrm>
            <a:off x="1689100" y="3200400"/>
            <a:ext cx="338138" cy="182563"/>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VoIP</a:t>
            </a:r>
          </a:p>
        </p:txBody>
      </p:sp>
      <p:sp>
        <p:nvSpPr>
          <p:cNvPr id="977973" name="Text Box 53"/>
          <p:cNvSpPr txBox="1">
            <a:spLocks noChangeArrowheads="1"/>
          </p:cNvSpPr>
          <p:nvPr/>
        </p:nvSpPr>
        <p:spPr bwMode="auto">
          <a:xfrm>
            <a:off x="3078163" y="3440113"/>
            <a:ext cx="617537" cy="182562"/>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VoIP/SIP</a:t>
            </a:r>
          </a:p>
        </p:txBody>
      </p:sp>
      <p:sp>
        <p:nvSpPr>
          <p:cNvPr id="977974" name="Line 54"/>
          <p:cNvSpPr>
            <a:spLocks noChangeShapeType="1"/>
          </p:cNvSpPr>
          <p:nvPr/>
        </p:nvSpPr>
        <p:spPr bwMode="auto">
          <a:xfrm flipV="1">
            <a:off x="6184900" y="3429000"/>
            <a:ext cx="1295400" cy="0"/>
          </a:xfrm>
          <a:prstGeom prst="line">
            <a:avLst/>
          </a:prstGeom>
          <a:noFill/>
          <a:ln w="38100">
            <a:solidFill>
              <a:srgbClr val="3333FF"/>
            </a:solidFill>
            <a:round/>
            <a:headEnd/>
            <a:tailEnd/>
          </a:ln>
          <a:effectLst/>
        </p:spPr>
        <p:txBody>
          <a:bodyPr lIns="0" tIns="0" rIns="0" bIns="0"/>
          <a:lstStyle/>
          <a:p>
            <a:endParaRPr lang="en-US"/>
          </a:p>
        </p:txBody>
      </p:sp>
      <p:sp>
        <p:nvSpPr>
          <p:cNvPr id="977975" name="Text Box 55"/>
          <p:cNvSpPr txBox="1">
            <a:spLocks noChangeArrowheads="1"/>
          </p:cNvSpPr>
          <p:nvPr/>
        </p:nvSpPr>
        <p:spPr bwMode="auto">
          <a:xfrm>
            <a:off x="2381250" y="2806700"/>
            <a:ext cx="338138" cy="182563"/>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VoIP</a:t>
            </a:r>
          </a:p>
        </p:txBody>
      </p:sp>
      <p:sp>
        <p:nvSpPr>
          <p:cNvPr id="977976" name="Text Box 56"/>
          <p:cNvSpPr txBox="1">
            <a:spLocks noChangeArrowheads="1"/>
          </p:cNvSpPr>
          <p:nvPr/>
        </p:nvSpPr>
        <p:spPr bwMode="auto">
          <a:xfrm>
            <a:off x="6565900" y="3505200"/>
            <a:ext cx="355600" cy="182563"/>
          </a:xfrm>
          <a:prstGeom prst="rect">
            <a:avLst/>
          </a:prstGeom>
          <a:solidFill>
            <a:schemeClr val="bg1"/>
          </a:solid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TDM</a:t>
            </a:r>
          </a:p>
        </p:txBody>
      </p:sp>
      <p:sp>
        <p:nvSpPr>
          <p:cNvPr id="977977" name="Text Box 57"/>
          <p:cNvSpPr txBox="1">
            <a:spLocks noChangeArrowheads="1"/>
          </p:cNvSpPr>
          <p:nvPr/>
        </p:nvSpPr>
        <p:spPr bwMode="auto">
          <a:xfrm>
            <a:off x="4973638" y="3233738"/>
            <a:ext cx="338137" cy="182562"/>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200" b="1">
                <a:latin typeface="Times New Roman" pitchFamily="18" charset="0"/>
                <a:sym typeface="Wingdings" pitchFamily="2" charset="2"/>
              </a:rPr>
              <a:t>VoIP</a:t>
            </a:r>
          </a:p>
        </p:txBody>
      </p:sp>
      <p:sp>
        <p:nvSpPr>
          <p:cNvPr id="977978" name="Text Box 58"/>
          <p:cNvSpPr txBox="1">
            <a:spLocks noChangeArrowheads="1"/>
          </p:cNvSpPr>
          <p:nvPr/>
        </p:nvSpPr>
        <p:spPr bwMode="auto">
          <a:xfrm>
            <a:off x="2932113" y="3797300"/>
            <a:ext cx="746125" cy="365125"/>
          </a:xfrm>
          <a:prstGeom prst="rect">
            <a:avLst/>
          </a:prstGeom>
          <a:solidFill>
            <a:schemeClr val="bg1"/>
          </a:solid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Ethernet Interface</a:t>
            </a:r>
          </a:p>
        </p:txBody>
      </p:sp>
      <p:sp>
        <p:nvSpPr>
          <p:cNvPr id="977979" name="Line 59"/>
          <p:cNvSpPr>
            <a:spLocks noChangeShapeType="1"/>
          </p:cNvSpPr>
          <p:nvPr/>
        </p:nvSpPr>
        <p:spPr bwMode="auto">
          <a:xfrm>
            <a:off x="3556000" y="2874963"/>
            <a:ext cx="723900" cy="401637"/>
          </a:xfrm>
          <a:prstGeom prst="line">
            <a:avLst/>
          </a:prstGeom>
          <a:noFill/>
          <a:ln w="38100">
            <a:solidFill>
              <a:srgbClr val="3333FF"/>
            </a:solidFill>
            <a:round/>
            <a:headEnd/>
            <a:tailEnd/>
          </a:ln>
          <a:effectLst/>
        </p:spPr>
        <p:txBody>
          <a:bodyPr lIns="0" tIns="0" rIns="0" bIns="0"/>
          <a:lstStyle/>
          <a:p>
            <a:endParaRPr lang="en-US"/>
          </a:p>
        </p:txBody>
      </p:sp>
      <p:sp>
        <p:nvSpPr>
          <p:cNvPr id="977980" name="Text Box 60"/>
          <p:cNvSpPr txBox="1">
            <a:spLocks noChangeArrowheads="1"/>
          </p:cNvSpPr>
          <p:nvPr/>
        </p:nvSpPr>
        <p:spPr bwMode="auto">
          <a:xfrm>
            <a:off x="3871913" y="2682875"/>
            <a:ext cx="0" cy="182563"/>
          </a:xfrm>
          <a:prstGeom prst="rect">
            <a:avLst/>
          </a:prstGeom>
          <a:solidFill>
            <a:schemeClr val="bg1"/>
          </a:solid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endParaRPr lang="en-US" sz="1200" b="1">
              <a:latin typeface="Times New Roman" pitchFamily="18" charset="0"/>
              <a:sym typeface="Wingdings" pitchFamily="2" charset="2"/>
            </a:endParaRPr>
          </a:p>
        </p:txBody>
      </p:sp>
      <p:sp>
        <p:nvSpPr>
          <p:cNvPr id="977981" name="Rectangle 61"/>
          <p:cNvSpPr>
            <a:spLocks noChangeArrowheads="1"/>
          </p:cNvSpPr>
          <p:nvPr/>
        </p:nvSpPr>
        <p:spPr bwMode="auto">
          <a:xfrm>
            <a:off x="3746500" y="2273300"/>
            <a:ext cx="762000" cy="569913"/>
          </a:xfrm>
          <a:prstGeom prst="rect">
            <a:avLst/>
          </a:prstGeom>
          <a:noFill/>
          <a:ln w="9525" algn="ctr">
            <a:noFill/>
            <a:miter lim="800000"/>
            <a:headEnd/>
            <a:tailEnd/>
          </a:ln>
          <a:effectLst/>
        </p:spPr>
        <p:txBody>
          <a:bodyPr lIns="0" tIns="0" rIns="0" bIns="0" anchor="ctr"/>
          <a:lstStyle/>
          <a:p>
            <a:pPr algn="ctr" defTabSz="814388">
              <a:buClr>
                <a:srgbClr val="3333FF"/>
              </a:buClr>
              <a:buFont typeface="Arial" charset="0"/>
              <a:buNone/>
            </a:pPr>
            <a:r>
              <a:rPr lang="en-US" sz="1200" b="1">
                <a:latin typeface="Times New Roman" pitchFamily="18" charset="0"/>
                <a:sym typeface="Wingdings" pitchFamily="2" charset="2"/>
              </a:rPr>
              <a:t>Analog Lines for FAX, Credit Card, etc.</a:t>
            </a:r>
          </a:p>
        </p:txBody>
      </p:sp>
      <p:sp>
        <p:nvSpPr>
          <p:cNvPr id="977982" name="Text Box 62"/>
          <p:cNvSpPr txBox="1">
            <a:spLocks noChangeArrowheads="1"/>
          </p:cNvSpPr>
          <p:nvPr/>
        </p:nvSpPr>
        <p:spPr bwMode="auto">
          <a:xfrm>
            <a:off x="4051300" y="3657600"/>
            <a:ext cx="658813" cy="365125"/>
          </a:xfrm>
          <a:prstGeom prst="rect">
            <a:avLst/>
          </a:prstGeom>
          <a:no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8 FXS </a:t>
            </a:r>
          </a:p>
          <a:p>
            <a:pPr algn="ctr" defTabSz="814388">
              <a:buClr>
                <a:srgbClr val="3333FF"/>
              </a:buClr>
              <a:buFont typeface="Arial" charset="0"/>
              <a:buNone/>
            </a:pPr>
            <a:r>
              <a:rPr lang="en-US" sz="1200" b="1">
                <a:latin typeface="Times New Roman" pitchFamily="18" charset="0"/>
                <a:sym typeface="Wingdings" pitchFamily="2" charset="2"/>
              </a:rPr>
              <a:t>IAD 2430</a:t>
            </a:r>
          </a:p>
        </p:txBody>
      </p:sp>
      <p:graphicFrame>
        <p:nvGraphicFramePr>
          <p:cNvPr id="977983" name="Object 63"/>
          <p:cNvGraphicFramePr>
            <a:graphicFrameLocks noChangeAspect="1"/>
          </p:cNvGraphicFramePr>
          <p:nvPr/>
        </p:nvGraphicFramePr>
        <p:xfrm>
          <a:off x="2908300" y="2535238"/>
          <a:ext cx="685800" cy="576262"/>
        </p:xfrm>
        <a:graphic>
          <a:graphicData uri="http://schemas.openxmlformats.org/presentationml/2006/ole">
            <p:oleObj spid="_x0000_s977983" name="Visio" r:id="rId4" imgW="981024" imgH="825013" progId="Visio.Drawing.11">
              <p:embed/>
            </p:oleObj>
          </a:graphicData>
        </a:graphic>
      </p:graphicFrame>
      <p:graphicFrame>
        <p:nvGraphicFramePr>
          <p:cNvPr id="977984" name="Object 64"/>
          <p:cNvGraphicFramePr>
            <a:graphicFrameLocks noChangeAspect="1"/>
          </p:cNvGraphicFramePr>
          <p:nvPr/>
        </p:nvGraphicFramePr>
        <p:xfrm>
          <a:off x="2146300" y="3200400"/>
          <a:ext cx="739775" cy="504825"/>
        </p:xfrm>
        <a:graphic>
          <a:graphicData uri="http://schemas.openxmlformats.org/presentationml/2006/ole">
            <p:oleObj spid="_x0000_s977984" name="Visio" r:id="rId5" imgW="757933" imgH="789268" progId="Visio.Drawing.11">
              <p:embed/>
            </p:oleObj>
          </a:graphicData>
        </a:graphic>
      </p:graphicFrame>
      <p:graphicFrame>
        <p:nvGraphicFramePr>
          <p:cNvPr id="977985" name="Object 65"/>
          <p:cNvGraphicFramePr>
            <a:graphicFrameLocks noChangeAspect="1"/>
          </p:cNvGraphicFramePr>
          <p:nvPr/>
        </p:nvGraphicFramePr>
        <p:xfrm>
          <a:off x="2070100" y="1905000"/>
          <a:ext cx="733425" cy="962025"/>
        </p:xfrm>
        <a:graphic>
          <a:graphicData uri="http://schemas.openxmlformats.org/presentationml/2006/ole">
            <p:oleObj spid="_x0000_s977985" name="Visio" r:id="rId6" imgW="751806" imgH="1246365" progId="Visio.Drawing.11">
              <p:embed/>
            </p:oleObj>
          </a:graphicData>
        </a:graphic>
      </p:graphicFrame>
      <p:sp>
        <p:nvSpPr>
          <p:cNvPr id="977986" name="Text Box 66"/>
          <p:cNvSpPr txBox="1">
            <a:spLocks noChangeArrowheads="1"/>
          </p:cNvSpPr>
          <p:nvPr/>
        </p:nvSpPr>
        <p:spPr bwMode="auto">
          <a:xfrm>
            <a:off x="1993900" y="1752600"/>
            <a:ext cx="746125" cy="182563"/>
          </a:xfrm>
          <a:prstGeom prst="rect">
            <a:avLst/>
          </a:prstGeom>
          <a:solidFill>
            <a:schemeClr val="bg1"/>
          </a:solid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IP PBX</a:t>
            </a:r>
          </a:p>
        </p:txBody>
      </p:sp>
      <p:graphicFrame>
        <p:nvGraphicFramePr>
          <p:cNvPr id="977987" name="Object 67"/>
          <p:cNvGraphicFramePr>
            <a:graphicFrameLocks noChangeAspect="1"/>
          </p:cNvGraphicFramePr>
          <p:nvPr/>
        </p:nvGraphicFramePr>
        <p:xfrm>
          <a:off x="4127500" y="3200400"/>
          <a:ext cx="538163" cy="412750"/>
        </p:xfrm>
        <a:graphic>
          <a:graphicData uri="http://schemas.openxmlformats.org/presentationml/2006/ole">
            <p:oleObj spid="_x0000_s977987" name="Visio" r:id="rId7" imgW="538085" imgH="413409" progId="Visio.Drawing.11">
              <p:embed/>
            </p:oleObj>
          </a:graphicData>
        </a:graphic>
      </p:graphicFrame>
      <p:graphicFrame>
        <p:nvGraphicFramePr>
          <p:cNvPr id="977988" name="Object 68"/>
          <p:cNvGraphicFramePr>
            <a:graphicFrameLocks noChangeAspect="1"/>
          </p:cNvGraphicFramePr>
          <p:nvPr/>
        </p:nvGraphicFramePr>
        <p:xfrm>
          <a:off x="4889500" y="1828800"/>
          <a:ext cx="593725" cy="809625"/>
        </p:xfrm>
        <a:graphic>
          <a:graphicData uri="http://schemas.openxmlformats.org/presentationml/2006/ole">
            <p:oleObj spid="_x0000_s977988" name="Visio" r:id="rId8" imgW="1040851" imgH="1419311" progId="Visio.Drawing.11">
              <p:embed/>
            </p:oleObj>
          </a:graphicData>
        </a:graphic>
      </p:graphicFrame>
      <p:sp>
        <p:nvSpPr>
          <p:cNvPr id="977989" name="Text Box 69"/>
          <p:cNvSpPr txBox="1">
            <a:spLocks noChangeArrowheads="1"/>
          </p:cNvSpPr>
          <p:nvPr/>
        </p:nvSpPr>
        <p:spPr bwMode="auto">
          <a:xfrm>
            <a:off x="5473700" y="2032000"/>
            <a:ext cx="746125" cy="365125"/>
          </a:xfrm>
          <a:prstGeom prst="rect">
            <a:avLst/>
          </a:prstGeom>
          <a:solidFill>
            <a:schemeClr val="bg1"/>
          </a:solid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Cbeyond SIP Proxy</a:t>
            </a:r>
          </a:p>
        </p:txBody>
      </p:sp>
      <p:graphicFrame>
        <p:nvGraphicFramePr>
          <p:cNvPr id="977990" name="Object 70"/>
          <p:cNvGraphicFramePr>
            <a:graphicFrameLocks noChangeAspect="1"/>
          </p:cNvGraphicFramePr>
          <p:nvPr/>
        </p:nvGraphicFramePr>
        <p:xfrm>
          <a:off x="5803900" y="3276600"/>
          <a:ext cx="552450" cy="412750"/>
        </p:xfrm>
        <a:graphic>
          <a:graphicData uri="http://schemas.openxmlformats.org/presentationml/2006/ole">
            <p:oleObj spid="_x0000_s977990" name="Visio" r:id="rId9" imgW="571603" imgH="697921" progId="Visio.Drawing.11">
              <p:embed/>
            </p:oleObj>
          </a:graphicData>
        </a:graphic>
      </p:graphicFrame>
      <p:sp>
        <p:nvSpPr>
          <p:cNvPr id="977991" name="Text Box 71"/>
          <p:cNvSpPr txBox="1">
            <a:spLocks noChangeArrowheads="1"/>
          </p:cNvSpPr>
          <p:nvPr/>
        </p:nvSpPr>
        <p:spPr bwMode="auto">
          <a:xfrm>
            <a:off x="5803900" y="3581400"/>
            <a:ext cx="658813" cy="365125"/>
          </a:xfrm>
          <a:prstGeom prst="rect">
            <a:avLst/>
          </a:prstGeom>
          <a:no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Trunking</a:t>
            </a:r>
          </a:p>
          <a:p>
            <a:pPr algn="ctr" defTabSz="814388">
              <a:buClr>
                <a:srgbClr val="3333FF"/>
              </a:buClr>
              <a:buFont typeface="Arial" charset="0"/>
              <a:buNone/>
            </a:pPr>
            <a:r>
              <a:rPr lang="en-US" sz="1200" b="1">
                <a:latin typeface="Times New Roman" pitchFamily="18" charset="0"/>
                <a:sym typeface="Wingdings" pitchFamily="2" charset="2"/>
              </a:rPr>
              <a:t>Gateway</a:t>
            </a:r>
          </a:p>
        </p:txBody>
      </p:sp>
      <p:sp>
        <p:nvSpPr>
          <p:cNvPr id="977992" name="Text Box 72"/>
          <p:cNvSpPr txBox="1">
            <a:spLocks noChangeArrowheads="1"/>
          </p:cNvSpPr>
          <p:nvPr/>
        </p:nvSpPr>
        <p:spPr bwMode="auto">
          <a:xfrm>
            <a:off x="1993900" y="3733800"/>
            <a:ext cx="658813" cy="365125"/>
          </a:xfrm>
          <a:prstGeom prst="rect">
            <a:avLst/>
          </a:prstGeom>
          <a:noFill/>
          <a:ln w="9525" algn="ctr">
            <a:noFill/>
            <a:miter lim="800000"/>
            <a:headEnd/>
            <a:tailEnd/>
          </a:ln>
          <a:effectLst/>
        </p:spPr>
        <p:txBody>
          <a:bodyPr lIns="0" tIns="0" rIns="0" bIns="0">
            <a:spAutoFit/>
          </a:bodyPr>
          <a:lstStyle/>
          <a:p>
            <a:pPr algn="ctr" defTabSz="814388">
              <a:buClr>
                <a:srgbClr val="3333FF"/>
              </a:buClr>
              <a:buFont typeface="Arial" charset="0"/>
              <a:buNone/>
            </a:pPr>
            <a:r>
              <a:rPr lang="en-US" sz="1200" b="1">
                <a:latin typeface="Times New Roman" pitchFamily="18" charset="0"/>
                <a:sym typeface="Wingdings" pitchFamily="2" charset="2"/>
              </a:rPr>
              <a:t>Ethernet</a:t>
            </a:r>
          </a:p>
          <a:p>
            <a:pPr algn="ctr" defTabSz="814388">
              <a:buClr>
                <a:srgbClr val="3333FF"/>
              </a:buClr>
              <a:buFont typeface="Arial" charset="0"/>
              <a:buNone/>
            </a:pPr>
            <a:r>
              <a:rPr lang="en-US" sz="1200" b="1">
                <a:latin typeface="Times New Roman" pitchFamily="18" charset="0"/>
                <a:sym typeface="Wingdings" pitchFamily="2" charset="2"/>
              </a:rPr>
              <a:t>Switch</a:t>
            </a:r>
          </a:p>
        </p:txBody>
      </p:sp>
      <p:graphicFrame>
        <p:nvGraphicFramePr>
          <p:cNvPr id="977993" name="Object 73"/>
          <p:cNvGraphicFramePr>
            <a:graphicFrameLocks noChangeAspect="1"/>
          </p:cNvGraphicFramePr>
          <p:nvPr/>
        </p:nvGraphicFramePr>
        <p:xfrm>
          <a:off x="393700" y="2286000"/>
          <a:ext cx="738188" cy="681038"/>
        </p:xfrm>
        <a:graphic>
          <a:graphicData uri="http://schemas.openxmlformats.org/presentationml/2006/ole">
            <p:oleObj spid="_x0000_s977993" name="Visio" r:id="rId10" imgW="1043013" imgH="961853" progId="Visio.Drawing.11">
              <p:embed/>
            </p:oleObj>
          </a:graphicData>
        </a:graphic>
      </p:graphicFrame>
      <p:graphicFrame>
        <p:nvGraphicFramePr>
          <p:cNvPr id="977994" name="Object 74"/>
          <p:cNvGraphicFramePr>
            <a:graphicFrameLocks noChangeAspect="1"/>
          </p:cNvGraphicFramePr>
          <p:nvPr/>
        </p:nvGraphicFramePr>
        <p:xfrm>
          <a:off x="317500" y="3429000"/>
          <a:ext cx="738188" cy="681038"/>
        </p:xfrm>
        <a:graphic>
          <a:graphicData uri="http://schemas.openxmlformats.org/presentationml/2006/ole">
            <p:oleObj spid="_x0000_s977994" name="Visio" r:id="rId11" imgW="1043013" imgH="961853" progId="Visio.Drawing.11">
              <p:embed/>
            </p:oleObj>
          </a:graphicData>
        </a:graphic>
      </p:graphicFrame>
      <p:sp>
        <p:nvSpPr>
          <p:cNvPr id="977995" name="Text Box 75"/>
          <p:cNvSpPr txBox="1">
            <a:spLocks noChangeArrowheads="1"/>
          </p:cNvSpPr>
          <p:nvPr/>
        </p:nvSpPr>
        <p:spPr bwMode="auto">
          <a:xfrm>
            <a:off x="1423988" y="1438275"/>
            <a:ext cx="1685925" cy="228600"/>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500" b="1" u="sng">
                <a:sym typeface="Wingdings" pitchFamily="2" charset="2"/>
              </a:rPr>
              <a:t>Customer Premise</a:t>
            </a:r>
          </a:p>
        </p:txBody>
      </p:sp>
      <p:sp>
        <p:nvSpPr>
          <p:cNvPr id="977996" name="Text Box 76"/>
          <p:cNvSpPr txBox="1">
            <a:spLocks noChangeArrowheads="1"/>
          </p:cNvSpPr>
          <p:nvPr/>
        </p:nvSpPr>
        <p:spPr bwMode="auto">
          <a:xfrm>
            <a:off x="4741863" y="1438275"/>
            <a:ext cx="1619250" cy="228600"/>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500" b="1" u="sng">
                <a:sym typeface="Wingdings" pitchFamily="2" charset="2"/>
              </a:rPr>
              <a:t>Cbeyond Network</a:t>
            </a:r>
          </a:p>
        </p:txBody>
      </p:sp>
      <p:sp>
        <p:nvSpPr>
          <p:cNvPr id="977997" name="Text Box 77"/>
          <p:cNvSpPr txBox="1">
            <a:spLocks noChangeArrowheads="1"/>
          </p:cNvSpPr>
          <p:nvPr/>
        </p:nvSpPr>
        <p:spPr bwMode="auto">
          <a:xfrm>
            <a:off x="7073900" y="2525713"/>
            <a:ext cx="1674813" cy="228600"/>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sz="1500" b="1" u="sng">
                <a:sym typeface="Wingdings" pitchFamily="2" charset="2"/>
              </a:rPr>
              <a:t>3</a:t>
            </a:r>
            <a:r>
              <a:rPr lang="en-US" sz="1500" b="1" u="sng" baseline="30000">
                <a:sym typeface="Wingdings" pitchFamily="2" charset="2"/>
              </a:rPr>
              <a:t>rd</a:t>
            </a:r>
            <a:r>
              <a:rPr lang="en-US" sz="1500" b="1" u="sng">
                <a:sym typeface="Wingdings" pitchFamily="2" charset="2"/>
              </a:rPr>
              <a:t> Party Networks</a:t>
            </a:r>
          </a:p>
        </p:txBody>
      </p:sp>
      <p:sp>
        <p:nvSpPr>
          <p:cNvPr id="977998" name="Text Box 78"/>
          <p:cNvSpPr txBox="1">
            <a:spLocks noChangeArrowheads="1"/>
          </p:cNvSpPr>
          <p:nvPr/>
        </p:nvSpPr>
        <p:spPr bwMode="auto">
          <a:xfrm>
            <a:off x="7102475" y="1423988"/>
            <a:ext cx="1581150" cy="850900"/>
          </a:xfrm>
          <a:prstGeom prst="rect">
            <a:avLst/>
          </a:prstGeom>
          <a:noFill/>
          <a:ln w="9525" algn="ctr">
            <a:noFill/>
            <a:miter lim="800000"/>
            <a:headEnd/>
            <a:tailEnd/>
          </a:ln>
          <a:effectLst/>
        </p:spPr>
        <p:txBody>
          <a:bodyPr wrap="none" lIns="0" tIns="0" rIns="0" bIns="0">
            <a:spAutoFit/>
          </a:bodyPr>
          <a:lstStyle/>
          <a:p>
            <a:pPr marL="228600" indent="-228600" defTabSz="814388">
              <a:buClr>
                <a:srgbClr val="3333FF"/>
              </a:buClr>
              <a:buFont typeface="Arial" charset="0"/>
              <a:buNone/>
            </a:pPr>
            <a:r>
              <a:rPr lang="en-US" b="1" u="sng">
                <a:sym typeface="Wingdings" pitchFamily="2" charset="2"/>
              </a:rPr>
              <a:t>Legend</a:t>
            </a:r>
          </a:p>
          <a:p>
            <a:pPr marL="228600" indent="-228600" defTabSz="814388">
              <a:buClr>
                <a:srgbClr val="3333FF"/>
              </a:buClr>
              <a:buFont typeface="Arial" charset="0"/>
              <a:buNone/>
            </a:pPr>
            <a:r>
              <a:rPr lang="en-US">
                <a:sym typeface="Wingdings" pitchFamily="2" charset="2"/>
              </a:rPr>
              <a:t>	Managed VoIP</a:t>
            </a:r>
          </a:p>
          <a:p>
            <a:pPr marL="228600" indent="-228600" defTabSz="814388">
              <a:buClr>
                <a:srgbClr val="3333FF"/>
              </a:buClr>
              <a:buFont typeface="Arial" charset="0"/>
              <a:buNone/>
            </a:pPr>
            <a:r>
              <a:rPr lang="en-US">
                <a:sym typeface="Wingdings" pitchFamily="2" charset="2"/>
              </a:rPr>
              <a:t>	Best Efforts VoIP</a:t>
            </a:r>
          </a:p>
          <a:p>
            <a:pPr marL="228600" indent="-228600" defTabSz="814388">
              <a:buClr>
                <a:srgbClr val="3333FF"/>
              </a:buClr>
              <a:buFont typeface="Arial" charset="0"/>
              <a:buNone/>
            </a:pPr>
            <a:r>
              <a:rPr lang="en-US">
                <a:sym typeface="Wingdings" pitchFamily="2" charset="2"/>
              </a:rPr>
              <a:t>	TDM</a:t>
            </a:r>
          </a:p>
        </p:txBody>
      </p:sp>
      <p:sp>
        <p:nvSpPr>
          <p:cNvPr id="977999" name="Line 79"/>
          <p:cNvSpPr>
            <a:spLocks noChangeShapeType="1"/>
          </p:cNvSpPr>
          <p:nvPr/>
        </p:nvSpPr>
        <p:spPr bwMode="auto">
          <a:xfrm>
            <a:off x="7037388" y="1762125"/>
            <a:ext cx="155575" cy="0"/>
          </a:xfrm>
          <a:prstGeom prst="line">
            <a:avLst/>
          </a:prstGeom>
          <a:noFill/>
          <a:ln w="38100">
            <a:solidFill>
              <a:srgbClr val="00FF00"/>
            </a:solidFill>
            <a:round/>
            <a:headEnd/>
            <a:tailEnd/>
          </a:ln>
          <a:effectLst/>
        </p:spPr>
        <p:txBody>
          <a:bodyPr lIns="0" tIns="0" rIns="0" bIns="0"/>
          <a:lstStyle/>
          <a:p>
            <a:endParaRPr lang="en-US"/>
          </a:p>
        </p:txBody>
      </p:sp>
      <p:sp>
        <p:nvSpPr>
          <p:cNvPr id="978000" name="Line 80"/>
          <p:cNvSpPr>
            <a:spLocks noChangeShapeType="1"/>
          </p:cNvSpPr>
          <p:nvPr/>
        </p:nvSpPr>
        <p:spPr bwMode="auto">
          <a:xfrm>
            <a:off x="7038975" y="1981200"/>
            <a:ext cx="155575" cy="0"/>
          </a:xfrm>
          <a:prstGeom prst="line">
            <a:avLst/>
          </a:prstGeom>
          <a:noFill/>
          <a:ln w="38100">
            <a:solidFill>
              <a:schemeClr val="accent2"/>
            </a:solidFill>
            <a:round/>
            <a:headEnd/>
            <a:tailEnd/>
          </a:ln>
          <a:effectLst/>
        </p:spPr>
        <p:txBody>
          <a:bodyPr lIns="0" tIns="0" rIns="0" bIns="0"/>
          <a:lstStyle/>
          <a:p>
            <a:endParaRPr lang="en-US"/>
          </a:p>
        </p:txBody>
      </p:sp>
      <p:sp>
        <p:nvSpPr>
          <p:cNvPr id="978001" name="Line 81"/>
          <p:cNvSpPr>
            <a:spLocks noChangeShapeType="1"/>
          </p:cNvSpPr>
          <p:nvPr/>
        </p:nvSpPr>
        <p:spPr bwMode="auto">
          <a:xfrm>
            <a:off x="7050088" y="2160588"/>
            <a:ext cx="155575" cy="0"/>
          </a:xfrm>
          <a:prstGeom prst="line">
            <a:avLst/>
          </a:prstGeom>
          <a:noFill/>
          <a:ln w="38100">
            <a:solidFill>
              <a:srgbClr val="3333FF"/>
            </a:solidFill>
            <a:round/>
            <a:headEnd/>
            <a:tailEnd/>
          </a:ln>
          <a:effectLst/>
        </p:spPr>
        <p:txBody>
          <a:bodyPr lIns="0" tIns="0" rIns="0" bIns="0"/>
          <a:lstStyle/>
          <a:p>
            <a:endParaRPr lang="en-US"/>
          </a:p>
        </p:txBody>
      </p:sp>
      <p:pic>
        <p:nvPicPr>
          <p:cNvPr id="978002" name="Picture 82"/>
          <p:cNvPicPr>
            <a:picLocks noChangeAspect="1" noChangeArrowheads="1"/>
          </p:cNvPicPr>
          <p:nvPr/>
        </p:nvPicPr>
        <p:blipFill>
          <a:blip r:embed="rId12" cstate="print"/>
          <a:srcRect/>
          <a:stretch>
            <a:fillRect/>
          </a:stretch>
        </p:blipFill>
        <p:spPr bwMode="auto">
          <a:xfrm>
            <a:off x="4914900" y="3000375"/>
            <a:ext cx="457200" cy="857250"/>
          </a:xfrm>
          <a:prstGeom prst="rect">
            <a:avLst/>
          </a:prstGeom>
          <a:noFill/>
        </p:spPr>
      </p:pic>
      <p:sp>
        <p:nvSpPr>
          <p:cNvPr id="978003" name="Text Box 83"/>
          <p:cNvSpPr txBox="1">
            <a:spLocks noChangeArrowheads="1"/>
          </p:cNvSpPr>
          <p:nvPr/>
        </p:nvSpPr>
        <p:spPr bwMode="auto">
          <a:xfrm>
            <a:off x="4905375" y="3255963"/>
            <a:ext cx="485775" cy="255587"/>
          </a:xfrm>
          <a:prstGeom prst="rect">
            <a:avLst/>
          </a:prstGeom>
          <a:noFill/>
          <a:ln w="9525" algn="ctr">
            <a:noFill/>
            <a:miter lim="800000"/>
            <a:headEnd/>
            <a:tailEnd/>
          </a:ln>
          <a:effectLst/>
        </p:spPr>
        <p:txBody>
          <a:bodyPr wrap="none" lIns="73152" tIns="36576" rIns="73152" bIns="36576">
            <a:spAutoFit/>
          </a:bodyPr>
          <a:lstStyle/>
          <a:p>
            <a:pPr>
              <a:buFontTx/>
              <a:buNone/>
            </a:pPr>
            <a:r>
              <a:rPr lang="en-US" sz="1200" b="1"/>
              <a:t>VoIP</a:t>
            </a:r>
          </a:p>
        </p:txBody>
      </p:sp>
      <p:pic>
        <p:nvPicPr>
          <p:cNvPr id="978004" name="Picture 84"/>
          <p:cNvPicPr>
            <a:picLocks noChangeAspect="1" noChangeArrowheads="1"/>
          </p:cNvPicPr>
          <p:nvPr/>
        </p:nvPicPr>
        <p:blipFill>
          <a:blip r:embed="rId13" cstate="print"/>
          <a:srcRect/>
          <a:stretch>
            <a:fillRect/>
          </a:stretch>
        </p:blipFill>
        <p:spPr bwMode="auto">
          <a:xfrm>
            <a:off x="7462838" y="3000375"/>
            <a:ext cx="1076325" cy="857250"/>
          </a:xfrm>
          <a:prstGeom prst="rect">
            <a:avLst/>
          </a:prstGeom>
          <a:noFill/>
        </p:spPr>
      </p:pic>
      <p:sp>
        <p:nvSpPr>
          <p:cNvPr id="978005" name="Text Box 85"/>
          <p:cNvSpPr txBox="1">
            <a:spLocks noChangeArrowheads="1"/>
          </p:cNvSpPr>
          <p:nvPr/>
        </p:nvSpPr>
        <p:spPr bwMode="auto">
          <a:xfrm>
            <a:off x="7712075" y="3294063"/>
            <a:ext cx="552450" cy="255587"/>
          </a:xfrm>
          <a:prstGeom prst="rect">
            <a:avLst/>
          </a:prstGeom>
          <a:noFill/>
          <a:ln w="9525" algn="ctr">
            <a:noFill/>
            <a:miter lim="800000"/>
            <a:headEnd/>
            <a:tailEnd/>
          </a:ln>
          <a:effectLst/>
        </p:spPr>
        <p:txBody>
          <a:bodyPr wrap="none" lIns="73152" tIns="36576" rIns="73152" bIns="36576">
            <a:spAutoFit/>
          </a:bodyPr>
          <a:lstStyle/>
          <a:p>
            <a:pPr>
              <a:buFontTx/>
              <a:buNone/>
            </a:pPr>
            <a:r>
              <a:rPr lang="en-US" sz="1200" b="1"/>
              <a:t>PSTN</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and Partners Address Needs	</a:t>
            </a:r>
            <a:endParaRPr lang="en-US" dirty="0"/>
          </a:p>
        </p:txBody>
      </p:sp>
      <p:sp>
        <p:nvSpPr>
          <p:cNvPr id="3" name="Content Placeholder 2"/>
          <p:cNvSpPr>
            <a:spLocks noGrp="1"/>
          </p:cNvSpPr>
          <p:nvPr>
            <p:ph idx="1"/>
          </p:nvPr>
        </p:nvSpPr>
        <p:spPr/>
        <p:txBody>
          <a:bodyPr/>
          <a:lstStyle/>
          <a:p>
            <a:r>
              <a:rPr lang="en-US" dirty="0" smtClean="0"/>
              <a:t>Service provider offer unmatched reseller channel support</a:t>
            </a:r>
          </a:p>
          <a:p>
            <a:pPr lvl="1"/>
            <a:r>
              <a:rPr lang="en-US" dirty="0" smtClean="0"/>
              <a:t>Training, resources, incentives, opportunity to grow, direct human contact</a:t>
            </a:r>
          </a:p>
          <a:p>
            <a:endParaRPr lang="en-US" dirty="0" smtClean="0"/>
          </a:p>
          <a:p>
            <a:r>
              <a:rPr lang="en-US" dirty="0" smtClean="0"/>
              <a:t>Build partnerships with premise equipment manufacturers</a:t>
            </a:r>
            <a:endParaRPr lang="en-US" dirty="0" smtClean="0"/>
          </a:p>
          <a:p>
            <a:pPr lvl="1"/>
            <a:r>
              <a:rPr lang="en-US" dirty="0" smtClean="0"/>
              <a:t>Address reseller channel together</a:t>
            </a:r>
          </a:p>
          <a:p>
            <a:pPr lvl="1"/>
            <a:r>
              <a:rPr lang="en-US" dirty="0" smtClean="0"/>
              <a:t>Join training, resources, and incentives</a:t>
            </a:r>
          </a:p>
          <a:p>
            <a:pPr lvl="1"/>
            <a:r>
              <a:rPr lang="en-US" dirty="0" smtClean="0"/>
              <a:t>Incentives to be extended to the end customer</a:t>
            </a:r>
          </a:p>
          <a:p>
            <a:pPr lvl="1">
              <a:buNone/>
            </a:pPr>
            <a:endParaRPr lang="en-US" dirty="0" smtClean="0"/>
          </a:p>
          <a:p>
            <a:r>
              <a:rPr lang="en-US" dirty="0" smtClean="0"/>
              <a:t>Benefits</a:t>
            </a:r>
            <a:endParaRPr lang="en-US" dirty="0" smtClean="0"/>
          </a:p>
          <a:p>
            <a:pPr lvl="1"/>
            <a:r>
              <a:rPr lang="en-US" dirty="0" smtClean="0"/>
              <a:t>Service Provider delivers reliable and supportable service</a:t>
            </a:r>
          </a:p>
          <a:p>
            <a:pPr lvl="1"/>
            <a:r>
              <a:rPr lang="en-US" dirty="0" smtClean="0"/>
              <a:t>Reseller Channel deliver customized premise solution for customers needs</a:t>
            </a:r>
          </a:p>
          <a:p>
            <a:pPr lvl="1"/>
            <a:r>
              <a:rPr lang="en-US" dirty="0" smtClean="0"/>
              <a:t>Confidence in both the reseller and customer base</a:t>
            </a:r>
          </a:p>
          <a:p>
            <a:pPr lvl="1"/>
            <a:endParaRPr lang="en-US" dirty="0" smtClean="0"/>
          </a:p>
          <a:p>
            <a:pPr lvl="1"/>
            <a:endParaRPr lang="en-US" dirty="0" smtClean="0"/>
          </a:p>
          <a:p>
            <a:pPr lvl="1" algn="ctr">
              <a:buNone/>
            </a:pPr>
            <a:r>
              <a:rPr lang="en-US" b="1" dirty="0" smtClean="0">
                <a:hlinkClick r:id="rId2"/>
              </a:rPr>
              <a:t>http://platform.cbeyond.net</a:t>
            </a:r>
            <a:r>
              <a:rPr lang="en-US" b="1" dirty="0" smtClean="0"/>
              <a:t> </a:t>
            </a:r>
            <a:endParaRPr lang="en-US" b="1" dirty="0"/>
          </a:p>
          <a:p>
            <a:pPr lvl="1"/>
            <a:endParaRPr lang="en-US" dirty="0" smtClean="0"/>
          </a:p>
          <a:p>
            <a:pPr lvl="1"/>
            <a:endParaRPr lang="en-US" dirty="0" smtClean="0"/>
          </a:p>
          <a:p>
            <a:pPr lvl="1"/>
            <a:endParaRPr lang="en-US" dirty="0" smtClean="0"/>
          </a:p>
          <a:p>
            <a:pPr lvl="1"/>
            <a:endParaRPr lang="en-US" dirty="0" smtClean="0"/>
          </a:p>
        </p:txBody>
      </p:sp>
      <p:pic>
        <p:nvPicPr>
          <p:cNvPr id="4" name="Picture 5"/>
          <p:cNvPicPr>
            <a:picLocks noChangeAspect="1" noChangeArrowheads="1"/>
          </p:cNvPicPr>
          <p:nvPr/>
        </p:nvPicPr>
        <p:blipFill>
          <a:blip r:embed="rId3" cstate="print"/>
          <a:srcRect/>
          <a:stretch>
            <a:fillRect/>
          </a:stretch>
        </p:blipFill>
        <p:spPr bwMode="auto">
          <a:xfrm>
            <a:off x="1485133" y="5428943"/>
            <a:ext cx="2082860" cy="712782"/>
          </a:xfrm>
          <a:prstGeom prst="rect">
            <a:avLst/>
          </a:prstGeom>
          <a:noFill/>
        </p:spPr>
      </p:pic>
      <p:pic>
        <p:nvPicPr>
          <p:cNvPr id="5" name="Picture 6"/>
          <p:cNvPicPr>
            <a:picLocks noChangeAspect="1" noChangeArrowheads="1"/>
          </p:cNvPicPr>
          <p:nvPr/>
        </p:nvPicPr>
        <p:blipFill>
          <a:blip r:embed="rId4" cstate="print"/>
          <a:srcRect/>
          <a:stretch>
            <a:fillRect/>
          </a:stretch>
        </p:blipFill>
        <p:spPr bwMode="auto">
          <a:xfrm>
            <a:off x="3710898" y="5436879"/>
            <a:ext cx="2044446" cy="710647"/>
          </a:xfrm>
          <a:prstGeom prst="rect">
            <a:avLst/>
          </a:prstGeom>
          <a:noFill/>
        </p:spPr>
      </p:pic>
      <p:pic>
        <p:nvPicPr>
          <p:cNvPr id="6" name="Picture 7"/>
          <p:cNvPicPr>
            <a:picLocks noChangeAspect="1" noChangeArrowheads="1"/>
          </p:cNvPicPr>
          <p:nvPr/>
        </p:nvPicPr>
        <p:blipFill>
          <a:blip r:embed="rId5" cstate="print"/>
          <a:srcRect/>
          <a:stretch>
            <a:fillRect/>
          </a:stretch>
        </p:blipFill>
        <p:spPr bwMode="auto">
          <a:xfrm>
            <a:off x="5917612" y="5443133"/>
            <a:ext cx="1959083" cy="680770"/>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76225" y="450850"/>
            <a:ext cx="8569325" cy="482600"/>
          </a:xfrm>
        </p:spPr>
        <p:txBody>
          <a:bodyPr/>
          <a:lstStyle/>
          <a:p>
            <a:r>
              <a:rPr lang="en-US" sz="2800"/>
              <a:t>Agenda</a:t>
            </a:r>
          </a:p>
        </p:txBody>
      </p:sp>
      <p:sp>
        <p:nvSpPr>
          <p:cNvPr id="527363" name="Rectangle 3"/>
          <p:cNvSpPr>
            <a:spLocks noGrp="1" noChangeArrowheads="1"/>
          </p:cNvSpPr>
          <p:nvPr>
            <p:ph type="body" idx="1"/>
          </p:nvPr>
        </p:nvSpPr>
        <p:spPr>
          <a:xfrm>
            <a:off x="282575" y="1154113"/>
            <a:ext cx="8420100" cy="4117975"/>
          </a:xfrm>
          <a:noFill/>
          <a:ln/>
        </p:spPr>
        <p:txBody>
          <a:bodyPr/>
          <a:lstStyle/>
          <a:p>
            <a:pPr marL="342900" indent="-342900" defTabSz="914400" eaLnBrk="0" hangingPunct="0">
              <a:lnSpc>
                <a:spcPct val="90000"/>
              </a:lnSpc>
              <a:buClrTx/>
              <a:buSzTx/>
              <a:buFontTx/>
              <a:buNone/>
            </a:pPr>
            <a:endParaRPr lang="en-US" sz="2400" dirty="0"/>
          </a:p>
          <a:p>
            <a:pPr marL="342900" indent="-342900" defTabSz="914400">
              <a:lnSpc>
                <a:spcPct val="90000"/>
              </a:lnSpc>
            </a:pPr>
            <a:r>
              <a:rPr lang="en-US" sz="2400" dirty="0"/>
              <a:t>Introducing Cbeyond - Managed VoIP Service Provider</a:t>
            </a:r>
          </a:p>
          <a:p>
            <a:pPr marL="342900" indent="-342900" defTabSz="914400">
              <a:lnSpc>
                <a:spcPct val="90000"/>
              </a:lnSpc>
            </a:pPr>
            <a:endParaRPr lang="en-US" sz="2400" dirty="0"/>
          </a:p>
          <a:p>
            <a:pPr marL="342900" indent="-342900" defTabSz="914400" eaLnBrk="0" hangingPunct="0">
              <a:lnSpc>
                <a:spcPct val="90000"/>
              </a:lnSpc>
            </a:pPr>
            <a:r>
              <a:rPr lang="en-US" sz="2400" dirty="0" smtClean="0"/>
              <a:t>Customer IP Telephony Needs</a:t>
            </a:r>
            <a:endParaRPr lang="en-US" sz="2400" dirty="0"/>
          </a:p>
          <a:p>
            <a:pPr marL="342900" indent="-342900" defTabSz="914400" eaLnBrk="0" hangingPunct="0">
              <a:lnSpc>
                <a:spcPct val="90000"/>
              </a:lnSpc>
            </a:pPr>
            <a:endParaRPr lang="en-US" sz="2400" dirty="0"/>
          </a:p>
          <a:p>
            <a:pPr marL="342900" indent="-342900" defTabSz="914400" eaLnBrk="0" hangingPunct="0">
              <a:lnSpc>
                <a:spcPct val="90000"/>
              </a:lnSpc>
            </a:pPr>
            <a:r>
              <a:rPr lang="en-US" sz="2400" dirty="0" smtClean="0"/>
              <a:t>Partnerships: Addressing the Needs</a:t>
            </a:r>
            <a:endParaRPr lang="en-US" sz="2400" dirty="0"/>
          </a:p>
          <a:p>
            <a:pPr marL="342900" indent="-342900" defTabSz="914400">
              <a:lnSpc>
                <a:spcPct val="90000"/>
              </a:lnSpc>
              <a:buFont typeface="Arial" charset="0"/>
              <a:buNone/>
            </a:pPr>
            <a:endParaRPr lang="en-US" sz="2400" dirty="0"/>
          </a:p>
          <a:p>
            <a:pPr marL="342900" indent="-342900" defTabSz="914400">
              <a:lnSpc>
                <a:spcPct val="90000"/>
              </a:lnSpc>
            </a:pPr>
            <a:endParaRPr lang="en-US" sz="2400" dirty="0"/>
          </a:p>
        </p:txBody>
      </p:sp>
      <p:sp>
        <p:nvSpPr>
          <p:cNvPr id="527364" name="Rectangle 4"/>
          <p:cNvSpPr>
            <a:spLocks noChangeArrowheads="1"/>
          </p:cNvSpPr>
          <p:nvPr/>
        </p:nvSpPr>
        <p:spPr bwMode="auto">
          <a:xfrm>
            <a:off x="4033838" y="1768475"/>
            <a:ext cx="914400" cy="914400"/>
          </a:xfrm>
          <a:prstGeom prst="rect">
            <a:avLst/>
          </a:prstGeom>
          <a:noFill/>
          <a:ln w="9525" algn="ctr">
            <a:noFill/>
            <a:miter lim="800000"/>
            <a:headEnd/>
            <a:tailEnd/>
          </a:ln>
          <a:effectLst/>
        </p:spPr>
        <p:txBody>
          <a:bodyPr wrap="none" lIns="73152" tIns="36576" rIns="73152" bIns="36576" anchor="ctr"/>
          <a:lstStyle/>
          <a:p>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sz="2500" smtClean="0"/>
              <a:t>Cbeyond Business Overview</a:t>
            </a:r>
          </a:p>
        </p:txBody>
      </p:sp>
      <p:sp>
        <p:nvSpPr>
          <p:cNvPr id="913412" name="AutoShape 4"/>
          <p:cNvSpPr>
            <a:spLocks noChangeArrowheads="1"/>
          </p:cNvSpPr>
          <p:nvPr/>
        </p:nvSpPr>
        <p:spPr bwMode="auto">
          <a:xfrm>
            <a:off x="266700" y="4383088"/>
            <a:ext cx="2973388" cy="720725"/>
          </a:xfrm>
          <a:prstGeom prst="homePlate">
            <a:avLst>
              <a:gd name="adj" fmla="val 67779"/>
            </a:avLst>
          </a:prstGeom>
          <a:solidFill>
            <a:srgbClr val="99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73152" tIns="36576" rIns="73152" bIns="36576" anchor="ctr"/>
          <a:lstStyle/>
          <a:p>
            <a:pPr eaLnBrk="0" hangingPunct="0">
              <a:defRPr/>
            </a:pPr>
            <a:r>
              <a:rPr lang="en-US" sz="1400" b="1"/>
              <a:t>   Proven, Replicable Model</a:t>
            </a:r>
          </a:p>
        </p:txBody>
      </p:sp>
      <p:sp>
        <p:nvSpPr>
          <p:cNvPr id="23555" name="Rectangle 5"/>
          <p:cNvSpPr>
            <a:spLocks noChangeArrowheads="1"/>
          </p:cNvSpPr>
          <p:nvPr/>
        </p:nvSpPr>
        <p:spPr bwMode="auto">
          <a:xfrm>
            <a:off x="3548063" y="2557463"/>
            <a:ext cx="5472112" cy="561975"/>
          </a:xfrm>
          <a:prstGeom prst="rect">
            <a:avLst/>
          </a:prstGeom>
          <a:noFill/>
          <a:ln w="9525" algn="ctr">
            <a:noFill/>
            <a:miter lim="800000"/>
            <a:headEnd/>
            <a:tailEnd/>
          </a:ln>
        </p:spPr>
        <p:txBody>
          <a:bodyPr lIns="0" tIns="0" rIns="0" bIns="0"/>
          <a:lstStyle/>
          <a:p>
            <a:pPr marL="342900" indent="-342900" defTabSz="592138" eaLnBrk="0" hangingPunct="0">
              <a:buClr>
                <a:schemeClr val="folHlink"/>
              </a:buClr>
              <a:buFont typeface="Arial" charset="0"/>
              <a:buBlip>
                <a:blip r:embed="rId3"/>
              </a:buBlip>
            </a:pPr>
            <a:r>
              <a:rPr lang="en-US" sz="1300" b="1" dirty="0" smtClean="0"/>
              <a:t>Unmatched reseller support</a:t>
            </a:r>
            <a:endParaRPr lang="en-US" sz="1300" b="1" dirty="0"/>
          </a:p>
          <a:p>
            <a:pPr marL="342900" indent="-342900" defTabSz="592138" eaLnBrk="0" hangingPunct="0">
              <a:buClr>
                <a:schemeClr val="folHlink"/>
              </a:buClr>
              <a:buFont typeface="Arial" charset="0"/>
              <a:buBlip>
                <a:blip r:embed="rId3"/>
              </a:buBlip>
            </a:pPr>
            <a:r>
              <a:rPr lang="en-US" sz="1300" b="1" dirty="0"/>
              <a:t>~55 direct sales reps per market</a:t>
            </a:r>
          </a:p>
          <a:p>
            <a:pPr marL="342900" indent="-342900" defTabSz="592138" eaLnBrk="0" hangingPunct="0">
              <a:buClr>
                <a:schemeClr val="folHlink"/>
              </a:buClr>
              <a:buFont typeface="Arial" charset="0"/>
              <a:buBlip>
                <a:blip r:embed="rId3"/>
              </a:buBlip>
            </a:pPr>
            <a:r>
              <a:rPr lang="en-US" sz="1300" b="1" dirty="0"/>
              <a:t>Sales model resonates well with entrepreneurs</a:t>
            </a:r>
          </a:p>
          <a:p>
            <a:pPr marL="342900" indent="-342900" defTabSz="592138" eaLnBrk="0" hangingPunct="0">
              <a:buClr>
                <a:schemeClr val="folHlink"/>
              </a:buClr>
              <a:buFont typeface="Arial" charset="0"/>
              <a:buBlip>
                <a:blip r:embed="rId3"/>
              </a:buBlip>
            </a:pPr>
            <a:endParaRPr lang="en-US" sz="1300" b="1" dirty="0"/>
          </a:p>
        </p:txBody>
      </p:sp>
      <p:sp>
        <p:nvSpPr>
          <p:cNvPr id="913414" name="AutoShape 6"/>
          <p:cNvSpPr>
            <a:spLocks noChangeArrowheads="1"/>
          </p:cNvSpPr>
          <p:nvPr/>
        </p:nvSpPr>
        <p:spPr bwMode="auto">
          <a:xfrm>
            <a:off x="250825" y="2522538"/>
            <a:ext cx="3040063" cy="650875"/>
          </a:xfrm>
          <a:prstGeom prst="homePlate">
            <a:avLst>
              <a:gd name="adj" fmla="val 77099"/>
            </a:avLst>
          </a:prstGeom>
          <a:solidFill>
            <a:srgbClr val="99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73152" tIns="36576" rIns="73152" bIns="36576" anchor="ctr"/>
          <a:lstStyle/>
          <a:p>
            <a:pPr eaLnBrk="0" hangingPunct="0">
              <a:defRPr/>
            </a:pPr>
            <a:r>
              <a:rPr lang="en-US" sz="1400" b="1" dirty="0"/>
              <a:t>    </a:t>
            </a:r>
            <a:r>
              <a:rPr lang="en-US" sz="1400" b="1" dirty="0" smtClean="0"/>
              <a:t>Indirect &amp; Direct</a:t>
            </a:r>
            <a:br>
              <a:rPr lang="en-US" sz="1400" b="1" dirty="0" smtClean="0"/>
            </a:br>
            <a:r>
              <a:rPr lang="en-US" sz="1400" b="1" dirty="0" smtClean="0"/>
              <a:t>     Selling Approach</a:t>
            </a:r>
            <a:endParaRPr lang="en-US" sz="1400" b="1" dirty="0"/>
          </a:p>
        </p:txBody>
      </p:sp>
      <p:sp>
        <p:nvSpPr>
          <p:cNvPr id="913415" name="AutoShape 7"/>
          <p:cNvSpPr>
            <a:spLocks noChangeArrowheads="1"/>
          </p:cNvSpPr>
          <p:nvPr/>
        </p:nvSpPr>
        <p:spPr bwMode="auto">
          <a:xfrm>
            <a:off x="266700" y="1560513"/>
            <a:ext cx="3040063" cy="685800"/>
          </a:xfrm>
          <a:prstGeom prst="homePlate">
            <a:avLst>
              <a:gd name="adj" fmla="val 73213"/>
            </a:avLst>
          </a:prstGeom>
          <a:solidFill>
            <a:srgbClr val="99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73152" tIns="36576" rIns="73152" bIns="36576" anchor="ctr"/>
          <a:lstStyle/>
          <a:p>
            <a:pPr eaLnBrk="0" hangingPunct="0">
              <a:defRPr/>
            </a:pPr>
            <a:r>
              <a:rPr lang="en-US" sz="1400" b="1" dirty="0"/>
              <a:t>    Managed Services Provider</a:t>
            </a:r>
          </a:p>
          <a:p>
            <a:pPr eaLnBrk="0" hangingPunct="0">
              <a:defRPr/>
            </a:pPr>
            <a:r>
              <a:rPr lang="en-US" sz="1400" b="1" dirty="0"/>
              <a:t>    to Small Businesses</a:t>
            </a:r>
          </a:p>
        </p:txBody>
      </p:sp>
      <p:sp>
        <p:nvSpPr>
          <p:cNvPr id="23558" name="Rectangle 8"/>
          <p:cNvSpPr>
            <a:spLocks noChangeArrowheads="1"/>
          </p:cNvSpPr>
          <p:nvPr/>
        </p:nvSpPr>
        <p:spPr bwMode="auto">
          <a:xfrm>
            <a:off x="3556000" y="1614488"/>
            <a:ext cx="5170488" cy="877887"/>
          </a:xfrm>
          <a:prstGeom prst="rect">
            <a:avLst/>
          </a:prstGeom>
          <a:noFill/>
          <a:ln w="9525" algn="ctr">
            <a:noFill/>
            <a:miter lim="800000"/>
            <a:headEnd/>
            <a:tailEnd/>
          </a:ln>
        </p:spPr>
        <p:txBody>
          <a:bodyPr lIns="0" tIns="0" rIns="0" bIns="0"/>
          <a:lstStyle/>
          <a:p>
            <a:pPr marL="342900" indent="-342900" defTabSz="592138" eaLnBrk="0" hangingPunct="0">
              <a:buClr>
                <a:schemeClr val="folHlink"/>
              </a:buClr>
              <a:buFont typeface="Arial" charset="0"/>
              <a:buBlip>
                <a:blip r:embed="rId3"/>
              </a:buBlip>
            </a:pPr>
            <a:r>
              <a:rPr lang="en-US" sz="1300" b="1" dirty="0"/>
              <a:t>Integrated suite of applications and services delivered to</a:t>
            </a:r>
            <a:br>
              <a:rPr lang="en-US" sz="1300" b="1" dirty="0"/>
            </a:br>
            <a:r>
              <a:rPr lang="en-US" sz="1300" b="1" dirty="0"/>
              <a:t>~48,000 small business customers in 13 major U.S. cities</a:t>
            </a:r>
          </a:p>
          <a:p>
            <a:pPr marL="342900" indent="-342900" defTabSz="592138" eaLnBrk="0" hangingPunct="0">
              <a:buClr>
                <a:schemeClr val="folHlink"/>
              </a:buClr>
              <a:buFont typeface="Arial" charset="0"/>
              <a:buBlip>
                <a:blip r:embed="rId3"/>
              </a:buBlip>
            </a:pPr>
            <a:r>
              <a:rPr lang="en-US" sz="1300" b="1" dirty="0"/>
              <a:t>Small business market not adequately served by incumbents</a:t>
            </a:r>
          </a:p>
        </p:txBody>
      </p:sp>
      <p:sp>
        <p:nvSpPr>
          <p:cNvPr id="913417" name="AutoShape 9"/>
          <p:cNvSpPr>
            <a:spLocks noChangeArrowheads="1"/>
          </p:cNvSpPr>
          <p:nvPr/>
        </p:nvSpPr>
        <p:spPr bwMode="auto">
          <a:xfrm>
            <a:off x="260350" y="3449638"/>
            <a:ext cx="3040063" cy="650875"/>
          </a:xfrm>
          <a:prstGeom prst="homePlate">
            <a:avLst>
              <a:gd name="adj" fmla="val 77099"/>
            </a:avLst>
          </a:prstGeom>
          <a:solidFill>
            <a:srgbClr val="99CCFF"/>
          </a:solidFill>
          <a:ln w="9525" algn="ctr">
            <a:solidFill>
              <a:schemeClr val="tx1"/>
            </a:solidFill>
            <a:miter lim="800000"/>
            <a:headEnd/>
            <a:tailEnd/>
          </a:ln>
          <a:effectLst>
            <a:outerShdw dist="107763" dir="2700000" algn="ctr" rotWithShape="0">
              <a:schemeClr val="bg2">
                <a:alpha val="50000"/>
              </a:schemeClr>
            </a:outerShdw>
          </a:effectLst>
        </p:spPr>
        <p:txBody>
          <a:bodyPr wrap="none" lIns="73152" tIns="36576" rIns="73152" bIns="36576" anchor="ctr"/>
          <a:lstStyle/>
          <a:p>
            <a:pPr eaLnBrk="0" hangingPunct="0">
              <a:defRPr/>
            </a:pPr>
            <a:r>
              <a:rPr lang="en-US" sz="1400" b="1"/>
              <a:t>   All IP Platform</a:t>
            </a:r>
          </a:p>
        </p:txBody>
      </p:sp>
      <p:sp>
        <p:nvSpPr>
          <p:cNvPr id="23560" name="Rectangle 10"/>
          <p:cNvSpPr>
            <a:spLocks noChangeArrowheads="1"/>
          </p:cNvSpPr>
          <p:nvPr/>
        </p:nvSpPr>
        <p:spPr bwMode="auto">
          <a:xfrm>
            <a:off x="3548063" y="3489325"/>
            <a:ext cx="5595937" cy="657225"/>
          </a:xfrm>
          <a:prstGeom prst="rect">
            <a:avLst/>
          </a:prstGeom>
          <a:noFill/>
          <a:ln w="9525" algn="ctr">
            <a:noFill/>
            <a:miter lim="800000"/>
            <a:headEnd/>
            <a:tailEnd/>
          </a:ln>
        </p:spPr>
        <p:txBody>
          <a:bodyPr lIns="0" tIns="0" rIns="0" bIns="0"/>
          <a:lstStyle/>
          <a:p>
            <a:pPr marL="342900" indent="-342900" defTabSz="592138" eaLnBrk="0" hangingPunct="0">
              <a:buClr>
                <a:schemeClr val="folHlink"/>
              </a:buClr>
              <a:buFont typeface="Arial" charset="0"/>
              <a:buBlip>
                <a:blip r:embed="rId3"/>
              </a:buBlip>
            </a:pPr>
            <a:r>
              <a:rPr lang="en-US" sz="1300" b="1"/>
              <a:t>IP network affords application flexibility and advanced features</a:t>
            </a:r>
          </a:p>
          <a:p>
            <a:pPr marL="342900" indent="-342900" defTabSz="592138" eaLnBrk="0" hangingPunct="0">
              <a:buClr>
                <a:schemeClr val="folHlink"/>
              </a:buClr>
              <a:buFont typeface="Arial" charset="0"/>
              <a:buBlip>
                <a:blip r:embed="rId3"/>
              </a:buBlip>
            </a:pPr>
            <a:r>
              <a:rPr lang="en-US" sz="1300" b="1"/>
              <a:t>Lower cost structure relative to traditional networks</a:t>
            </a:r>
          </a:p>
          <a:p>
            <a:pPr marL="342900" indent="-342900" defTabSz="592138" eaLnBrk="0" hangingPunct="0">
              <a:buClr>
                <a:schemeClr val="folHlink"/>
              </a:buClr>
              <a:buFont typeface="Arial" charset="0"/>
              <a:buBlip>
                <a:blip r:embed="rId3"/>
              </a:buBlip>
            </a:pPr>
            <a:r>
              <a:rPr lang="en-US" sz="1300" b="1"/>
              <a:t>Integration of wireline, mobile and IT services</a:t>
            </a:r>
          </a:p>
        </p:txBody>
      </p:sp>
      <p:sp>
        <p:nvSpPr>
          <p:cNvPr id="23561" name="Rectangle 10"/>
          <p:cNvSpPr>
            <a:spLocks noChangeArrowheads="1"/>
          </p:cNvSpPr>
          <p:nvPr/>
        </p:nvSpPr>
        <p:spPr bwMode="auto">
          <a:xfrm>
            <a:off x="3536950" y="4443413"/>
            <a:ext cx="5367338" cy="657225"/>
          </a:xfrm>
          <a:prstGeom prst="rect">
            <a:avLst/>
          </a:prstGeom>
          <a:noFill/>
          <a:ln w="9525" algn="ctr">
            <a:noFill/>
            <a:miter lim="800000"/>
            <a:headEnd/>
            <a:tailEnd/>
          </a:ln>
        </p:spPr>
        <p:txBody>
          <a:bodyPr lIns="0" tIns="0" rIns="0" bIns="0"/>
          <a:lstStyle/>
          <a:p>
            <a:pPr marL="342900" indent="-342900" defTabSz="592138" eaLnBrk="0" hangingPunct="0">
              <a:buClr>
                <a:schemeClr val="folHlink"/>
              </a:buClr>
              <a:buFont typeface="Arial" charset="0"/>
              <a:buBlip>
                <a:blip r:embed="rId3"/>
              </a:buBlip>
            </a:pPr>
            <a:r>
              <a:rPr lang="en-US" sz="1300" b="1"/>
              <a:t>Positive market-level operating cash flow typically within two years</a:t>
            </a:r>
          </a:p>
          <a:p>
            <a:pPr marL="342900" indent="-342900" defTabSz="592138" eaLnBrk="0" hangingPunct="0">
              <a:buClr>
                <a:schemeClr val="folHlink"/>
              </a:buClr>
              <a:buFont typeface="Arial" charset="0"/>
              <a:buBlip>
                <a:blip r:embed="rId3"/>
              </a:buBlip>
            </a:pPr>
            <a:r>
              <a:rPr lang="en-US" sz="1300" b="1"/>
              <a:t>Positive free cash flow* typically within three years</a:t>
            </a:r>
          </a:p>
          <a:p>
            <a:pPr marL="342900" indent="-342900" defTabSz="592138" eaLnBrk="0" hangingPunct="0">
              <a:buClr>
                <a:schemeClr val="folHlink"/>
              </a:buClr>
              <a:buFont typeface="Arial" charset="0"/>
              <a:buBlip>
                <a:blip r:embed="rId3"/>
              </a:buBlip>
            </a:pPr>
            <a:r>
              <a:rPr lang="en-US" sz="1300" b="1"/>
              <a:t>Predictable revenue and margin growth with each market launched</a:t>
            </a:r>
          </a:p>
        </p:txBody>
      </p:sp>
      <p:sp>
        <p:nvSpPr>
          <p:cNvPr id="23562" name="Line 11"/>
          <p:cNvSpPr>
            <a:spLocks noChangeShapeType="1"/>
          </p:cNvSpPr>
          <p:nvPr/>
        </p:nvSpPr>
        <p:spPr bwMode="auto">
          <a:xfrm>
            <a:off x="342900" y="2400300"/>
            <a:ext cx="8439150" cy="0"/>
          </a:xfrm>
          <a:prstGeom prst="line">
            <a:avLst/>
          </a:prstGeom>
          <a:noFill/>
          <a:ln w="9525">
            <a:solidFill>
              <a:schemeClr val="tx1"/>
            </a:solidFill>
            <a:prstDash val="dash"/>
            <a:round/>
            <a:headEnd/>
            <a:tailEnd/>
          </a:ln>
        </p:spPr>
        <p:txBody>
          <a:bodyPr tIns="91440"/>
          <a:lstStyle/>
          <a:p>
            <a:endParaRPr lang="en-US"/>
          </a:p>
        </p:txBody>
      </p:sp>
      <p:sp>
        <p:nvSpPr>
          <p:cNvPr id="23563" name="Line 12"/>
          <p:cNvSpPr>
            <a:spLocks noChangeShapeType="1"/>
          </p:cNvSpPr>
          <p:nvPr/>
        </p:nvSpPr>
        <p:spPr bwMode="auto">
          <a:xfrm>
            <a:off x="342900" y="3340100"/>
            <a:ext cx="8439150" cy="0"/>
          </a:xfrm>
          <a:prstGeom prst="line">
            <a:avLst/>
          </a:prstGeom>
          <a:noFill/>
          <a:ln w="9525">
            <a:solidFill>
              <a:schemeClr val="tx1"/>
            </a:solidFill>
            <a:prstDash val="dash"/>
            <a:round/>
            <a:headEnd/>
            <a:tailEnd/>
          </a:ln>
        </p:spPr>
        <p:txBody>
          <a:bodyPr tIns="91440"/>
          <a:lstStyle/>
          <a:p>
            <a:endParaRPr lang="en-US"/>
          </a:p>
        </p:txBody>
      </p:sp>
      <p:sp>
        <p:nvSpPr>
          <p:cNvPr id="23564" name="Line 13"/>
          <p:cNvSpPr>
            <a:spLocks noChangeShapeType="1"/>
          </p:cNvSpPr>
          <p:nvPr/>
        </p:nvSpPr>
        <p:spPr bwMode="auto">
          <a:xfrm>
            <a:off x="342900" y="4276725"/>
            <a:ext cx="8439150" cy="0"/>
          </a:xfrm>
          <a:prstGeom prst="line">
            <a:avLst/>
          </a:prstGeom>
          <a:noFill/>
          <a:ln w="9525">
            <a:solidFill>
              <a:schemeClr val="tx1"/>
            </a:solidFill>
            <a:prstDash val="dash"/>
            <a:round/>
            <a:headEnd/>
            <a:tailEnd/>
          </a:ln>
        </p:spPr>
        <p:txBody>
          <a:bodyPr tIns="91440"/>
          <a:lstStyle/>
          <a:p>
            <a:endParaRPr lang="en-US"/>
          </a:p>
        </p:txBody>
      </p:sp>
      <p:sp>
        <p:nvSpPr>
          <p:cNvPr id="23565" name="Rectangle 14"/>
          <p:cNvSpPr>
            <a:spLocks noChangeArrowheads="1"/>
          </p:cNvSpPr>
          <p:nvPr/>
        </p:nvSpPr>
        <p:spPr bwMode="auto">
          <a:xfrm>
            <a:off x="6372498" y="6570530"/>
            <a:ext cx="2701925" cy="292100"/>
          </a:xfrm>
          <a:prstGeom prst="rect">
            <a:avLst/>
          </a:prstGeom>
          <a:noFill/>
          <a:ln w="9525" algn="ctr">
            <a:noFill/>
            <a:miter lim="800000"/>
            <a:headEnd/>
            <a:tailEnd/>
          </a:ln>
        </p:spPr>
        <p:txBody>
          <a:bodyPr wrap="none" tIns="91440">
            <a:spAutoFit/>
          </a:bodyPr>
          <a:lstStyle/>
          <a:p>
            <a:pPr marL="292100" indent="-292100" eaLnBrk="0" hangingPunct="0">
              <a:spcBef>
                <a:spcPct val="100000"/>
              </a:spcBef>
              <a:spcAft>
                <a:spcPct val="30000"/>
              </a:spcAft>
              <a:buClr>
                <a:schemeClr val="folHlink"/>
              </a:buClr>
              <a:buSzPct val="85000"/>
              <a:buFont typeface="Arial" charset="0"/>
              <a:buNone/>
            </a:pPr>
            <a:r>
              <a:rPr lang="en-US" sz="1000" dirty="0"/>
              <a:t>*Adjusted EBITDA less Capital Expenditures</a:t>
            </a:r>
          </a:p>
        </p:txBody>
      </p:sp>
      <p:sp>
        <p:nvSpPr>
          <p:cNvPr id="970762" name="Rectangle 10"/>
          <p:cNvSpPr>
            <a:spLocks noChangeArrowheads="1"/>
          </p:cNvSpPr>
          <p:nvPr/>
        </p:nvSpPr>
        <p:spPr bwMode="auto">
          <a:xfrm>
            <a:off x="596900" y="5478463"/>
            <a:ext cx="8013700" cy="701675"/>
          </a:xfrm>
          <a:prstGeom prst="rect">
            <a:avLst/>
          </a:prstGeom>
          <a:solidFill>
            <a:srgbClr val="3333FF"/>
          </a:solidFill>
          <a:ln w="6350" algn="ctr">
            <a:solidFill>
              <a:schemeClr val="tx1"/>
            </a:solidFill>
            <a:miter lim="800000"/>
            <a:headEnd/>
            <a:tailEnd/>
          </a:ln>
          <a:effectLst>
            <a:outerShdw dist="107763" dir="2700000" algn="ctr" rotWithShape="0">
              <a:schemeClr val="bg2">
                <a:alpha val="50000"/>
              </a:schemeClr>
            </a:outerShdw>
          </a:effectLst>
        </p:spPr>
        <p:txBody>
          <a:bodyPr lIns="73152" tIns="36576" rIns="73152" bIns="36576" anchor="ctr"/>
          <a:lstStyle/>
          <a:p>
            <a:pPr algn="ctr" eaLnBrk="0" hangingPunct="0">
              <a:buClr>
                <a:schemeClr val="folHlink"/>
              </a:buClr>
              <a:buSzPct val="120000"/>
              <a:buFont typeface="Arial" charset="0"/>
              <a:buNone/>
              <a:defRPr/>
            </a:pPr>
            <a:r>
              <a:rPr lang="en-US" b="1">
                <a:solidFill>
                  <a:schemeClr val="bg1"/>
                </a:solidFill>
                <a:effectLst>
                  <a:outerShdw blurRad="38100" dist="38100" dir="2700000" algn="tl">
                    <a:srgbClr val="000000"/>
                  </a:outerShdw>
                </a:effectLst>
                <a:cs typeface="Times New Roman" pitchFamily="18" charset="0"/>
              </a:rPr>
              <a:t>Cbeyond’s mission is to deliver “big business” communications tools to small business at prices they can afford and we can deliver profitably.</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3"/>
          <p:cNvSpPr>
            <a:spLocks noChangeArrowheads="1"/>
          </p:cNvSpPr>
          <p:nvPr/>
        </p:nvSpPr>
        <p:spPr bwMode="auto">
          <a:xfrm flipV="1">
            <a:off x="2282825" y="4067175"/>
            <a:ext cx="4641850" cy="830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61 w 21600"/>
              <a:gd name="T13" fmla="*/ 3761 h 21600"/>
              <a:gd name="T14" fmla="*/ 17839 w 21600"/>
              <a:gd name="T15" fmla="*/ 17839 h 21600"/>
            </a:gdLst>
            <a:ahLst/>
            <a:cxnLst>
              <a:cxn ang="T8">
                <a:pos x="T0" y="T1"/>
              </a:cxn>
              <a:cxn ang="T9">
                <a:pos x="T2" y="T3"/>
              </a:cxn>
              <a:cxn ang="T10">
                <a:pos x="T4" y="T5"/>
              </a:cxn>
              <a:cxn ang="T11">
                <a:pos x="T6" y="T7"/>
              </a:cxn>
            </a:cxnLst>
            <a:rect l="T12" t="T13" r="T14" b="T15"/>
            <a:pathLst>
              <a:path w="21600" h="21600">
                <a:moveTo>
                  <a:pt x="0" y="0"/>
                </a:moveTo>
                <a:lnTo>
                  <a:pt x="3922" y="21600"/>
                </a:lnTo>
                <a:lnTo>
                  <a:pt x="17678" y="21600"/>
                </a:lnTo>
                <a:lnTo>
                  <a:pt x="21600" y="0"/>
                </a:lnTo>
                <a:close/>
              </a:path>
            </a:pathLst>
          </a:custGeom>
          <a:solidFill>
            <a:srgbClr val="C0C0C0"/>
          </a:solidFill>
          <a:ln w="9525" algn="ctr">
            <a:solidFill>
              <a:schemeClr val="tx1"/>
            </a:solidFill>
            <a:miter lim="800000"/>
            <a:headEnd/>
            <a:tailEnd/>
          </a:ln>
        </p:spPr>
        <p:txBody>
          <a:bodyPr rot="10800000" wrap="none" tIns="274320" bIns="0" anchor="ctr"/>
          <a:lstStyle/>
          <a:p>
            <a:pPr marL="292100" indent="-292100" algn="ctr" eaLnBrk="0" hangingPunct="0">
              <a:buClr>
                <a:schemeClr val="folHlink"/>
              </a:buClr>
              <a:buSzPct val="85000"/>
              <a:buFont typeface="Arial" charset="0"/>
              <a:buNone/>
            </a:pPr>
            <a:endParaRPr lang="en-US" sz="1200" b="1"/>
          </a:p>
          <a:p>
            <a:pPr marL="292100" indent="-292100" algn="ctr" eaLnBrk="0" hangingPunct="0">
              <a:buClr>
                <a:schemeClr val="folHlink"/>
              </a:buClr>
              <a:buSzPct val="85000"/>
              <a:buFont typeface="Arial" charset="0"/>
              <a:buNone/>
            </a:pPr>
            <a:r>
              <a:rPr lang="en-US" sz="1200" b="1"/>
              <a:t>SOHO</a:t>
            </a:r>
          </a:p>
        </p:txBody>
      </p:sp>
      <p:sp>
        <p:nvSpPr>
          <p:cNvPr id="25602" name="Text Box 4"/>
          <p:cNvSpPr txBox="1">
            <a:spLocks noChangeArrowheads="1"/>
          </p:cNvSpPr>
          <p:nvPr/>
        </p:nvSpPr>
        <p:spPr bwMode="auto">
          <a:xfrm>
            <a:off x="4154488" y="2046288"/>
            <a:ext cx="898525" cy="255587"/>
          </a:xfrm>
          <a:prstGeom prst="rect">
            <a:avLst/>
          </a:prstGeom>
          <a:noFill/>
          <a:ln w="9525" algn="ctr">
            <a:noFill/>
            <a:miter lim="800000"/>
            <a:headEnd/>
            <a:tailEnd/>
          </a:ln>
        </p:spPr>
        <p:txBody>
          <a:bodyPr wrap="none" lIns="73152" tIns="36576" rIns="73152" bIns="36576">
            <a:spAutoFit/>
          </a:bodyPr>
          <a:lstStyle/>
          <a:p>
            <a:pPr algn="ctr" eaLnBrk="0" hangingPunct="0"/>
            <a:r>
              <a:rPr lang="en-US" sz="1200" b="1"/>
              <a:t>Enterprise</a:t>
            </a:r>
          </a:p>
        </p:txBody>
      </p:sp>
      <p:sp>
        <p:nvSpPr>
          <p:cNvPr id="25603" name="Rectangle 5"/>
          <p:cNvSpPr>
            <a:spLocks noChangeArrowheads="1"/>
          </p:cNvSpPr>
          <p:nvPr/>
        </p:nvSpPr>
        <p:spPr bwMode="invGray">
          <a:xfrm>
            <a:off x="4221163" y="2543175"/>
            <a:ext cx="765175" cy="76200"/>
          </a:xfrm>
          <a:prstGeom prst="rect">
            <a:avLst/>
          </a:prstGeom>
          <a:solidFill>
            <a:schemeClr val="bg1"/>
          </a:solidFill>
          <a:ln w="9525" algn="ctr">
            <a:noFill/>
            <a:miter lim="800000"/>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5604" name="Rectangle 6"/>
          <p:cNvSpPr>
            <a:spLocks noGrp="1" noChangeArrowheads="1"/>
          </p:cNvSpPr>
          <p:nvPr>
            <p:ph type="title" idx="4294967295"/>
          </p:nvPr>
        </p:nvSpPr>
        <p:spPr>
          <a:xfrm>
            <a:off x="265113" y="273050"/>
            <a:ext cx="8556625" cy="838200"/>
          </a:xfrm>
        </p:spPr>
        <p:txBody>
          <a:bodyPr/>
          <a:lstStyle/>
          <a:p>
            <a:r>
              <a:rPr lang="en-US" sz="2500" smtClean="0"/>
              <a:t>Our Target Market – The Small Business Entrepreneur</a:t>
            </a:r>
          </a:p>
        </p:txBody>
      </p:sp>
      <p:sp>
        <p:nvSpPr>
          <p:cNvPr id="25605" name="AutoShape 7"/>
          <p:cNvSpPr>
            <a:spLocks noChangeArrowheads="1"/>
          </p:cNvSpPr>
          <p:nvPr/>
        </p:nvSpPr>
        <p:spPr bwMode="auto">
          <a:xfrm flipV="1">
            <a:off x="4373563" y="2306638"/>
            <a:ext cx="460375" cy="233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C0C0C0"/>
          </a:solidFill>
          <a:ln w="9525" algn="ctr">
            <a:solidFill>
              <a:schemeClr val="tx1"/>
            </a:solidFill>
            <a:miter lim="800000"/>
            <a:headEnd/>
            <a:tailEnd/>
          </a:ln>
        </p:spPr>
        <p:txBody>
          <a:bodyPr rot="10800000" wrap="none" lIns="73152" tIns="36576" rIns="73152" bIns="36576" anchor="ctr"/>
          <a:lstStyle/>
          <a:p>
            <a:endParaRPr lang="en-US"/>
          </a:p>
        </p:txBody>
      </p:sp>
      <p:sp>
        <p:nvSpPr>
          <p:cNvPr id="25606" name="Line 8"/>
          <p:cNvSpPr>
            <a:spLocks noChangeShapeType="1"/>
          </p:cNvSpPr>
          <p:nvPr/>
        </p:nvSpPr>
        <p:spPr bwMode="auto">
          <a:xfrm flipV="1">
            <a:off x="2481263" y="3946525"/>
            <a:ext cx="4244975" cy="4763"/>
          </a:xfrm>
          <a:prstGeom prst="line">
            <a:avLst/>
          </a:prstGeom>
          <a:noFill/>
          <a:ln w="9525">
            <a:solidFill>
              <a:schemeClr val="tx1"/>
            </a:solidFill>
            <a:prstDash val="dash"/>
            <a:round/>
            <a:headEnd/>
            <a:tailEnd/>
          </a:ln>
        </p:spPr>
        <p:txBody>
          <a:bodyPr lIns="73152" tIns="36576" rIns="73152" bIns="36576"/>
          <a:lstStyle/>
          <a:p>
            <a:endParaRPr lang="en-US"/>
          </a:p>
        </p:txBody>
      </p:sp>
      <p:sp>
        <p:nvSpPr>
          <p:cNvPr id="25607" name="Line 9"/>
          <p:cNvSpPr>
            <a:spLocks noChangeShapeType="1"/>
          </p:cNvSpPr>
          <p:nvPr/>
        </p:nvSpPr>
        <p:spPr bwMode="auto">
          <a:xfrm flipV="1">
            <a:off x="2497138" y="2609850"/>
            <a:ext cx="4210050" cy="11113"/>
          </a:xfrm>
          <a:prstGeom prst="line">
            <a:avLst/>
          </a:prstGeom>
          <a:noFill/>
          <a:ln w="9525">
            <a:solidFill>
              <a:schemeClr val="tx1"/>
            </a:solidFill>
            <a:prstDash val="dash"/>
            <a:round/>
            <a:headEnd/>
            <a:tailEnd/>
          </a:ln>
        </p:spPr>
        <p:txBody>
          <a:bodyPr lIns="73152" tIns="36576" rIns="73152" bIns="36576"/>
          <a:lstStyle/>
          <a:p>
            <a:endParaRPr lang="en-US"/>
          </a:p>
        </p:txBody>
      </p:sp>
      <p:sp>
        <p:nvSpPr>
          <p:cNvPr id="970762" name="Rectangle 10"/>
          <p:cNvSpPr>
            <a:spLocks noChangeArrowheads="1"/>
          </p:cNvSpPr>
          <p:nvPr/>
        </p:nvSpPr>
        <p:spPr bwMode="auto">
          <a:xfrm>
            <a:off x="723900" y="5402263"/>
            <a:ext cx="7759700" cy="701675"/>
          </a:xfrm>
          <a:prstGeom prst="rect">
            <a:avLst/>
          </a:prstGeom>
          <a:solidFill>
            <a:srgbClr val="3333FF"/>
          </a:solidFill>
          <a:ln w="6350" algn="ctr">
            <a:solidFill>
              <a:schemeClr val="tx1"/>
            </a:solidFill>
            <a:miter lim="800000"/>
            <a:headEnd/>
            <a:tailEnd/>
          </a:ln>
          <a:effectLst>
            <a:outerShdw dist="107763" dir="2700000" algn="ctr" rotWithShape="0">
              <a:schemeClr val="bg2">
                <a:alpha val="50000"/>
              </a:schemeClr>
            </a:outerShdw>
          </a:effectLst>
        </p:spPr>
        <p:txBody>
          <a:bodyPr lIns="73152" tIns="36576" rIns="73152" bIns="36576" anchor="ctr"/>
          <a:lstStyle/>
          <a:p>
            <a:pPr algn="ctr" eaLnBrk="0" hangingPunct="0">
              <a:buClr>
                <a:schemeClr val="folHlink"/>
              </a:buClr>
              <a:buSzPct val="120000"/>
              <a:buFont typeface="Arial" charset="0"/>
              <a:buNone/>
              <a:defRPr/>
            </a:pPr>
            <a:r>
              <a:rPr lang="en-US" b="1">
                <a:solidFill>
                  <a:schemeClr val="bg1"/>
                </a:solidFill>
                <a:effectLst>
                  <a:outerShdw blurRad="38100" dist="38100" dir="2700000" algn="tl">
                    <a:srgbClr val="000000"/>
                  </a:outerShdw>
                </a:effectLst>
                <a:cs typeface="Times New Roman" pitchFamily="18" charset="0"/>
              </a:rPr>
              <a:t>Cbeyond serves entrepreneurs who value customer service and</a:t>
            </a:r>
            <a:br>
              <a:rPr lang="en-US" b="1">
                <a:solidFill>
                  <a:schemeClr val="bg1"/>
                </a:solidFill>
                <a:effectLst>
                  <a:outerShdw blurRad="38100" dist="38100" dir="2700000" algn="tl">
                    <a:srgbClr val="000000"/>
                  </a:outerShdw>
                </a:effectLst>
                <a:cs typeface="Times New Roman" pitchFamily="18" charset="0"/>
              </a:rPr>
            </a:br>
            <a:r>
              <a:rPr lang="en-US" b="1">
                <a:solidFill>
                  <a:schemeClr val="bg1"/>
                </a:solidFill>
                <a:effectLst>
                  <a:outerShdw blurRad="38100" dist="38100" dir="2700000" algn="tl">
                    <a:srgbClr val="000000"/>
                  </a:outerShdw>
                </a:effectLst>
                <a:cs typeface="Times New Roman" pitchFamily="18" charset="0"/>
              </a:rPr>
              <a:t>productivity enhancing applications over price.</a:t>
            </a:r>
          </a:p>
        </p:txBody>
      </p:sp>
      <p:sp>
        <p:nvSpPr>
          <p:cNvPr id="25609" name="Text Box 16"/>
          <p:cNvSpPr txBox="1">
            <a:spLocks noChangeArrowheads="1"/>
          </p:cNvSpPr>
          <p:nvPr/>
        </p:nvSpPr>
        <p:spPr bwMode="auto">
          <a:xfrm>
            <a:off x="6532563" y="1477963"/>
            <a:ext cx="2428875" cy="561975"/>
          </a:xfrm>
          <a:prstGeom prst="rect">
            <a:avLst/>
          </a:prstGeom>
          <a:noFill/>
          <a:ln w="9525" algn="ctr">
            <a:noFill/>
            <a:miter lim="800000"/>
            <a:headEnd/>
            <a:tailEnd/>
          </a:ln>
        </p:spPr>
        <p:txBody>
          <a:bodyPr lIns="73152" tIns="36576" rIns="73152" bIns="36576">
            <a:spAutoFit/>
          </a:bodyPr>
          <a:lstStyle/>
          <a:p>
            <a:pPr algn="ctr" eaLnBrk="0" hangingPunct="0"/>
            <a:r>
              <a:rPr lang="en-US" b="1">
                <a:solidFill>
                  <a:srgbClr val="3333FF"/>
                </a:solidFill>
              </a:rPr>
              <a:t>Cbeyond’s Approach to Sales &amp; Marketing </a:t>
            </a:r>
          </a:p>
        </p:txBody>
      </p:sp>
      <p:sp>
        <p:nvSpPr>
          <p:cNvPr id="25610" name="AutoShape 17"/>
          <p:cNvSpPr>
            <a:spLocks/>
          </p:cNvSpPr>
          <p:nvPr/>
        </p:nvSpPr>
        <p:spPr bwMode="auto">
          <a:xfrm flipH="1">
            <a:off x="6845300" y="2667000"/>
            <a:ext cx="244475" cy="1247775"/>
          </a:xfrm>
          <a:prstGeom prst="leftBrace">
            <a:avLst>
              <a:gd name="adj1" fmla="val 42532"/>
              <a:gd name="adj2" fmla="val 50000"/>
            </a:avLst>
          </a:prstGeom>
          <a:noFill/>
          <a:ln w="9525">
            <a:solidFill>
              <a:srgbClr val="3333FF"/>
            </a:solidFill>
            <a:round/>
            <a:headEnd/>
            <a:tailEnd/>
          </a:ln>
        </p:spPr>
        <p:txBody>
          <a:bodyPr wrap="none" tIns="91440" anchor="ctr"/>
          <a:lstStyle/>
          <a:p>
            <a:pPr eaLnBrk="0" hangingPunct="0">
              <a:spcBef>
                <a:spcPct val="100000"/>
              </a:spcBef>
              <a:spcAft>
                <a:spcPct val="30000"/>
              </a:spcAft>
              <a:buClr>
                <a:schemeClr val="folHlink"/>
              </a:buClr>
              <a:buSzPct val="85000"/>
              <a:buFont typeface="Arial" charset="0"/>
              <a:buChar char="•"/>
            </a:pPr>
            <a:endParaRPr lang="en-US"/>
          </a:p>
        </p:txBody>
      </p:sp>
      <p:sp>
        <p:nvSpPr>
          <p:cNvPr id="25611" name="Text Box 18"/>
          <p:cNvSpPr txBox="1">
            <a:spLocks noChangeArrowheads="1"/>
          </p:cNvSpPr>
          <p:nvPr/>
        </p:nvSpPr>
        <p:spPr bwMode="auto">
          <a:xfrm>
            <a:off x="6778625" y="2092325"/>
            <a:ext cx="1938338" cy="438150"/>
          </a:xfrm>
          <a:prstGeom prst="rect">
            <a:avLst/>
          </a:prstGeom>
          <a:noFill/>
          <a:ln w="9525" algn="ctr">
            <a:noFill/>
            <a:miter lim="800000"/>
            <a:headEnd/>
            <a:tailEnd/>
          </a:ln>
        </p:spPr>
        <p:txBody>
          <a:bodyPr lIns="73152" tIns="36576" rIns="73152" bIns="36576">
            <a:spAutoFit/>
          </a:bodyPr>
          <a:lstStyle/>
          <a:p>
            <a:pPr algn="ctr" eaLnBrk="0" hangingPunct="0"/>
            <a:r>
              <a:rPr lang="en-US" sz="1200" b="1">
                <a:solidFill>
                  <a:srgbClr val="3333FF"/>
                </a:solidFill>
              </a:rPr>
              <a:t>Direct Sales Force: 80%</a:t>
            </a:r>
          </a:p>
          <a:p>
            <a:pPr algn="ctr" eaLnBrk="0" hangingPunct="0"/>
            <a:r>
              <a:rPr lang="en-US" sz="1200" b="1">
                <a:solidFill>
                  <a:srgbClr val="3333FF"/>
                </a:solidFill>
              </a:rPr>
              <a:t>Indirect Partners: 20%</a:t>
            </a:r>
          </a:p>
        </p:txBody>
      </p:sp>
      <p:sp>
        <p:nvSpPr>
          <p:cNvPr id="25612" name="Text Box 25"/>
          <p:cNvSpPr txBox="1">
            <a:spLocks noChangeArrowheads="1"/>
          </p:cNvSpPr>
          <p:nvPr/>
        </p:nvSpPr>
        <p:spPr bwMode="auto">
          <a:xfrm>
            <a:off x="1960563" y="4159250"/>
            <a:ext cx="1209675" cy="225425"/>
          </a:xfrm>
          <a:prstGeom prst="rect">
            <a:avLst/>
          </a:prstGeom>
          <a:noFill/>
          <a:ln w="9525" algn="ctr">
            <a:noFill/>
            <a:miter lim="800000"/>
            <a:headEnd/>
            <a:tailEnd/>
          </a:ln>
        </p:spPr>
        <p:txBody>
          <a:bodyPr lIns="73152" tIns="36576" rIns="73152" bIns="36576">
            <a:spAutoFit/>
          </a:bodyPr>
          <a:lstStyle/>
          <a:p>
            <a:pPr algn="ctr" eaLnBrk="0" hangingPunct="0"/>
            <a:r>
              <a:rPr lang="en-US" sz="1000" b="1"/>
              <a:t>&lt;5</a:t>
            </a:r>
          </a:p>
        </p:txBody>
      </p:sp>
      <p:sp>
        <p:nvSpPr>
          <p:cNvPr id="25613" name="Text Box 26"/>
          <p:cNvSpPr txBox="1">
            <a:spLocks noChangeArrowheads="1"/>
          </p:cNvSpPr>
          <p:nvPr/>
        </p:nvSpPr>
        <p:spPr bwMode="auto">
          <a:xfrm>
            <a:off x="3255963" y="2292350"/>
            <a:ext cx="1419225" cy="225425"/>
          </a:xfrm>
          <a:prstGeom prst="rect">
            <a:avLst/>
          </a:prstGeom>
          <a:noFill/>
          <a:ln w="9525" algn="ctr">
            <a:noFill/>
            <a:miter lim="800000"/>
            <a:headEnd/>
            <a:tailEnd/>
          </a:ln>
        </p:spPr>
        <p:txBody>
          <a:bodyPr lIns="73152" tIns="36576" rIns="73152" bIns="36576">
            <a:spAutoFit/>
          </a:bodyPr>
          <a:lstStyle/>
          <a:p>
            <a:pPr algn="ctr" eaLnBrk="0" hangingPunct="0"/>
            <a:r>
              <a:rPr lang="en-US" sz="1000" b="1"/>
              <a:t>250+</a:t>
            </a:r>
          </a:p>
        </p:txBody>
      </p:sp>
      <p:sp>
        <p:nvSpPr>
          <p:cNvPr id="25614" name="Rectangle 28"/>
          <p:cNvSpPr>
            <a:spLocks noChangeArrowheads="1"/>
          </p:cNvSpPr>
          <p:nvPr/>
        </p:nvSpPr>
        <p:spPr bwMode="auto">
          <a:xfrm>
            <a:off x="7143750" y="2533650"/>
            <a:ext cx="1873250" cy="1820863"/>
          </a:xfrm>
          <a:prstGeom prst="rect">
            <a:avLst/>
          </a:prstGeom>
          <a:noFill/>
          <a:ln w="9525" algn="ctr">
            <a:noFill/>
            <a:miter lim="800000"/>
            <a:headEnd/>
            <a:tailEnd/>
          </a:ln>
        </p:spPr>
        <p:txBody>
          <a:bodyPr tIns="91440">
            <a:spAutoFit/>
          </a:bodyPr>
          <a:lstStyle/>
          <a:p>
            <a:pPr marL="114300" indent="-114300" eaLnBrk="0" hangingPunct="0">
              <a:buFontTx/>
              <a:buChar char="•"/>
            </a:pPr>
            <a:r>
              <a:rPr lang="en-US" sz="1100">
                <a:solidFill>
                  <a:srgbClr val="3333FF"/>
                </a:solidFill>
              </a:rPr>
              <a:t>Regimented, consultative sales force</a:t>
            </a:r>
          </a:p>
          <a:p>
            <a:pPr marL="114300" indent="-114300" eaLnBrk="0" hangingPunct="0">
              <a:buFontTx/>
              <a:buChar char="•"/>
            </a:pPr>
            <a:r>
              <a:rPr lang="en-US" sz="1100">
                <a:solidFill>
                  <a:srgbClr val="3333FF"/>
                </a:solidFill>
              </a:rPr>
              <a:t>~55 sales reps per city</a:t>
            </a:r>
          </a:p>
          <a:p>
            <a:pPr marL="114300" indent="-114300" eaLnBrk="0" hangingPunct="0">
              <a:buFontTx/>
              <a:buChar char="•"/>
            </a:pPr>
            <a:r>
              <a:rPr lang="en-US" sz="1100">
                <a:solidFill>
                  <a:srgbClr val="3333FF"/>
                </a:solidFill>
              </a:rPr>
              <a:t>Door to door prospecting</a:t>
            </a:r>
          </a:p>
          <a:p>
            <a:pPr marL="114300" indent="-114300" eaLnBrk="0" hangingPunct="0">
              <a:buFontTx/>
              <a:buChar char="•"/>
            </a:pPr>
            <a:r>
              <a:rPr lang="en-US" sz="1100">
                <a:solidFill>
                  <a:srgbClr val="3333FF"/>
                </a:solidFill>
              </a:rPr>
              <a:t>Face to face, consultative selling</a:t>
            </a:r>
          </a:p>
          <a:p>
            <a:pPr marL="114300" indent="-114300" eaLnBrk="0" hangingPunct="0">
              <a:buFontTx/>
              <a:buChar char="•"/>
            </a:pPr>
            <a:r>
              <a:rPr lang="en-US" sz="1100">
                <a:solidFill>
                  <a:srgbClr val="3333FF"/>
                </a:solidFill>
              </a:rPr>
              <a:t>Vertical marketing</a:t>
            </a:r>
          </a:p>
          <a:p>
            <a:pPr marL="114300" indent="-114300" eaLnBrk="0" hangingPunct="0">
              <a:buFontTx/>
              <a:buChar char="•"/>
            </a:pPr>
            <a:r>
              <a:rPr lang="en-US" sz="1100">
                <a:solidFill>
                  <a:srgbClr val="3333FF"/>
                </a:solidFill>
              </a:rPr>
              <a:t>+30% of sales from referrals</a:t>
            </a:r>
          </a:p>
          <a:p>
            <a:pPr marL="114300" indent="-114300" eaLnBrk="0" hangingPunct="0">
              <a:buFontTx/>
              <a:buChar char="•"/>
            </a:pPr>
            <a:r>
              <a:rPr lang="en-US" sz="1100">
                <a:solidFill>
                  <a:srgbClr val="3333FF"/>
                </a:solidFill>
              </a:rPr>
              <a:t>Community involvement</a:t>
            </a:r>
          </a:p>
        </p:txBody>
      </p:sp>
      <p:sp>
        <p:nvSpPr>
          <p:cNvPr id="968724" name="Rectangle 20"/>
          <p:cNvSpPr>
            <a:spLocks noChangeArrowheads="1"/>
          </p:cNvSpPr>
          <p:nvPr/>
        </p:nvSpPr>
        <p:spPr bwMode="gray">
          <a:xfrm>
            <a:off x="266700" y="1785938"/>
            <a:ext cx="1885950" cy="3025775"/>
          </a:xfrm>
          <a:prstGeom prst="rect">
            <a:avLst/>
          </a:prstGeom>
          <a:solidFill>
            <a:srgbClr val="99CCFF"/>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marL="114300" indent="-114300" eaLnBrk="0" hangingPunct="0">
              <a:spcAft>
                <a:spcPct val="50000"/>
              </a:spcAft>
              <a:buClr>
                <a:schemeClr val="tx1"/>
              </a:buClr>
              <a:buSzPct val="85000"/>
              <a:buFont typeface="Wingdings" pitchFamily="2" charset="2"/>
              <a:buNone/>
              <a:defRPr/>
            </a:pPr>
            <a:r>
              <a:rPr lang="en-US" sz="1400" b="1" dirty="0"/>
              <a:t>        Cbeyond’s</a:t>
            </a:r>
            <a:br>
              <a:rPr lang="en-US" sz="1400" b="1" dirty="0"/>
            </a:br>
            <a:r>
              <a:rPr lang="en-US" sz="1400" b="1" dirty="0"/>
              <a:t>Customer Profile</a:t>
            </a:r>
          </a:p>
          <a:p>
            <a:pPr marL="114300" indent="-114300" eaLnBrk="0" hangingPunct="0">
              <a:spcAft>
                <a:spcPct val="50000"/>
              </a:spcAft>
              <a:buClr>
                <a:schemeClr val="tx1"/>
              </a:buClr>
              <a:buSzPct val="85000"/>
              <a:buFont typeface="Wingdings" pitchFamily="2" charset="2"/>
              <a:buChar char="§"/>
              <a:defRPr/>
            </a:pPr>
            <a:r>
              <a:rPr lang="en-US" sz="1200" dirty="0"/>
              <a:t>~$744 monthly ARPU</a:t>
            </a:r>
          </a:p>
          <a:p>
            <a:pPr marL="114300" indent="-114300" eaLnBrk="0" hangingPunct="0">
              <a:spcAft>
                <a:spcPct val="50000"/>
              </a:spcAft>
              <a:buClr>
                <a:schemeClr val="tx1"/>
              </a:buClr>
              <a:buSzPct val="85000"/>
              <a:buFont typeface="Wingdings" pitchFamily="2" charset="2"/>
              <a:buChar char="§"/>
              <a:defRPr/>
            </a:pPr>
            <a:r>
              <a:rPr lang="en-US" sz="1200" dirty="0"/>
              <a:t>8 voice lines</a:t>
            </a:r>
          </a:p>
          <a:p>
            <a:pPr marL="114300" indent="-114300" eaLnBrk="0" hangingPunct="0">
              <a:spcAft>
                <a:spcPct val="50000"/>
              </a:spcAft>
              <a:buClr>
                <a:schemeClr val="tx1"/>
              </a:buClr>
              <a:buSzPct val="85000"/>
              <a:buFont typeface="Wingdings" pitchFamily="2" charset="2"/>
              <a:buChar char="§"/>
              <a:defRPr/>
            </a:pPr>
            <a:r>
              <a:rPr lang="en-US" sz="1200" dirty="0"/>
              <a:t>12 employees</a:t>
            </a:r>
          </a:p>
          <a:p>
            <a:pPr marL="114300" indent="-114300" eaLnBrk="0" hangingPunct="0">
              <a:spcAft>
                <a:spcPct val="50000"/>
              </a:spcAft>
              <a:buClr>
                <a:schemeClr val="tx1"/>
              </a:buClr>
              <a:buSzPct val="85000"/>
              <a:buFont typeface="Wingdings" pitchFamily="2" charset="2"/>
              <a:buChar char="§"/>
              <a:defRPr/>
            </a:pPr>
            <a:r>
              <a:rPr lang="en-US" sz="1200" dirty="0"/>
              <a:t>7.4 applications</a:t>
            </a:r>
          </a:p>
          <a:p>
            <a:pPr marL="114300" indent="-114300" eaLnBrk="0" hangingPunct="0">
              <a:spcAft>
                <a:spcPct val="50000"/>
              </a:spcAft>
              <a:buClr>
                <a:schemeClr val="tx1"/>
              </a:buClr>
              <a:buSzPct val="85000"/>
              <a:buFont typeface="Wingdings" pitchFamily="2" charset="2"/>
              <a:buChar char="§"/>
              <a:defRPr/>
            </a:pPr>
            <a:r>
              <a:rPr lang="en-US" sz="1200" dirty="0"/>
              <a:t>3 year contract</a:t>
            </a:r>
          </a:p>
          <a:p>
            <a:pPr marL="114300" indent="-114300" eaLnBrk="0" hangingPunct="0">
              <a:spcAft>
                <a:spcPct val="50000"/>
              </a:spcAft>
              <a:buClr>
                <a:schemeClr val="tx1"/>
              </a:buClr>
              <a:buSzPct val="85000"/>
              <a:buFont typeface="Wingdings" pitchFamily="2" charset="2"/>
              <a:buChar char="§"/>
              <a:defRPr/>
            </a:pPr>
            <a:r>
              <a:rPr lang="en-US" sz="1200" dirty="0"/>
              <a:t>No telecom/IT dept.</a:t>
            </a:r>
          </a:p>
          <a:p>
            <a:pPr marL="114300" indent="-114300" eaLnBrk="0" hangingPunct="0">
              <a:spcAft>
                <a:spcPct val="50000"/>
              </a:spcAft>
              <a:buClr>
                <a:schemeClr val="tx1"/>
              </a:buClr>
              <a:buSzPct val="85000"/>
              <a:buFont typeface="Wingdings" pitchFamily="2" charset="2"/>
              <a:buChar char="§"/>
              <a:defRPr/>
            </a:pPr>
            <a:r>
              <a:rPr lang="en-US" sz="1200" dirty="0"/>
              <a:t>70% previously used</a:t>
            </a:r>
            <a:br>
              <a:rPr lang="en-US" sz="1200" dirty="0"/>
            </a:br>
            <a:r>
              <a:rPr lang="en-US" sz="1200" dirty="0"/>
              <a:t>the ILEC for voice</a:t>
            </a:r>
          </a:p>
        </p:txBody>
      </p:sp>
      <p:sp>
        <p:nvSpPr>
          <p:cNvPr id="25616" name="AutoShape 21"/>
          <p:cNvSpPr>
            <a:spLocks noChangeArrowheads="1"/>
          </p:cNvSpPr>
          <p:nvPr/>
        </p:nvSpPr>
        <p:spPr bwMode="auto">
          <a:xfrm>
            <a:off x="1752600" y="2895600"/>
            <a:ext cx="1028700" cy="771525"/>
          </a:xfrm>
          <a:prstGeom prst="rightArrow">
            <a:avLst>
              <a:gd name="adj1" fmla="val 46500"/>
              <a:gd name="adj2" fmla="val 56173"/>
            </a:avLst>
          </a:prstGeom>
          <a:solidFill>
            <a:schemeClr val="accent1"/>
          </a:solidFill>
          <a:ln w="9525" algn="ctr">
            <a:noFill/>
            <a:miter lim="800000"/>
            <a:headEnd/>
            <a:tailEnd/>
          </a:ln>
        </p:spPr>
        <p:txBody>
          <a:bodyPr wrap="none" tIns="91440" anchor="ctr"/>
          <a:lstStyle/>
          <a:p>
            <a:pPr eaLnBrk="0" hangingPunct="0">
              <a:spcBef>
                <a:spcPct val="100000"/>
              </a:spcBef>
              <a:spcAft>
                <a:spcPct val="30000"/>
              </a:spcAft>
              <a:buClr>
                <a:schemeClr val="folHlink"/>
              </a:buClr>
              <a:buSzPct val="85000"/>
              <a:buFont typeface="Arial" charset="0"/>
              <a:buChar char="•"/>
            </a:pPr>
            <a:endParaRPr lang="en-US"/>
          </a:p>
        </p:txBody>
      </p:sp>
      <p:sp>
        <p:nvSpPr>
          <p:cNvPr id="25617" name="Text Box 7"/>
          <p:cNvSpPr txBox="1">
            <a:spLocks noChangeArrowheads="1"/>
          </p:cNvSpPr>
          <p:nvPr/>
        </p:nvSpPr>
        <p:spPr bwMode="auto">
          <a:xfrm>
            <a:off x="2579688" y="3016250"/>
            <a:ext cx="1209675" cy="377825"/>
          </a:xfrm>
          <a:prstGeom prst="rect">
            <a:avLst/>
          </a:prstGeom>
          <a:noFill/>
          <a:ln w="9525" algn="ctr">
            <a:noFill/>
            <a:miter lim="800000"/>
            <a:headEnd/>
            <a:tailEnd/>
          </a:ln>
        </p:spPr>
        <p:txBody>
          <a:bodyPr lIns="73152" tIns="36576" rIns="73152" bIns="36576">
            <a:spAutoFit/>
          </a:bodyPr>
          <a:lstStyle/>
          <a:p>
            <a:pPr algn="ctr" eaLnBrk="0" hangingPunct="0"/>
            <a:r>
              <a:rPr lang="en-US" sz="1000" b="1"/>
              <a:t>5 to 249</a:t>
            </a:r>
          </a:p>
          <a:p>
            <a:pPr algn="ctr" eaLnBrk="0" hangingPunct="0"/>
            <a:r>
              <a:rPr lang="en-US" sz="1000" b="1"/>
              <a:t>employees</a:t>
            </a:r>
          </a:p>
        </p:txBody>
      </p:sp>
      <p:sp>
        <p:nvSpPr>
          <p:cNvPr id="25618" name="AutoShape 22"/>
          <p:cNvSpPr>
            <a:spLocks noChangeArrowheads="1"/>
          </p:cNvSpPr>
          <p:nvPr/>
        </p:nvSpPr>
        <p:spPr bwMode="auto">
          <a:xfrm flipV="1">
            <a:off x="3200400" y="2724150"/>
            <a:ext cx="2794000" cy="11255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930 w 21600"/>
              <a:gd name="T13" fmla="*/ 5930 h 21600"/>
              <a:gd name="T14" fmla="*/ 15670 w 21600"/>
              <a:gd name="T15" fmla="*/ 15670 h 21600"/>
            </a:gdLst>
            <a:ahLst/>
            <a:cxnLst>
              <a:cxn ang="T8">
                <a:pos x="T0" y="T1"/>
              </a:cxn>
              <a:cxn ang="T9">
                <a:pos x="T2" y="T3"/>
              </a:cxn>
              <a:cxn ang="T10">
                <a:pos x="T4" y="T5"/>
              </a:cxn>
              <a:cxn ang="T11">
                <a:pos x="T6" y="T7"/>
              </a:cxn>
            </a:cxnLst>
            <a:rect l="T12" t="T13" r="T14" b="T15"/>
            <a:pathLst>
              <a:path w="21600" h="21600">
                <a:moveTo>
                  <a:pt x="0" y="0"/>
                </a:moveTo>
                <a:lnTo>
                  <a:pt x="8259" y="21600"/>
                </a:lnTo>
                <a:lnTo>
                  <a:pt x="13341" y="21600"/>
                </a:lnTo>
                <a:lnTo>
                  <a:pt x="21600" y="0"/>
                </a:lnTo>
                <a:close/>
              </a:path>
            </a:pathLst>
          </a:custGeom>
          <a:solidFill>
            <a:srgbClr val="99CCFF"/>
          </a:solidFill>
          <a:ln w="9525" algn="ctr">
            <a:solidFill>
              <a:schemeClr val="tx1"/>
            </a:solidFill>
            <a:miter lim="800000"/>
            <a:headEnd/>
            <a:tailEnd/>
          </a:ln>
        </p:spPr>
        <p:txBody>
          <a:bodyPr rot="10800000" wrap="none" tIns="274320" bIns="0" anchor="ctr"/>
          <a:lstStyle/>
          <a:p>
            <a:pPr algn="ctr" eaLnBrk="0" hangingPunct="0">
              <a:buClr>
                <a:schemeClr val="folHlink"/>
              </a:buClr>
              <a:buSzPct val="85000"/>
              <a:buFont typeface="Arial" charset="0"/>
              <a:buNone/>
            </a:pPr>
            <a:endParaRPr lang="en-US" b="1" dirty="0"/>
          </a:p>
          <a:p>
            <a:pPr algn="ctr" eaLnBrk="0" hangingPunct="0">
              <a:buClr>
                <a:schemeClr val="folHlink"/>
              </a:buClr>
              <a:buSzPct val="85000"/>
              <a:buFont typeface="Arial" charset="0"/>
              <a:buNone/>
            </a:pPr>
            <a:r>
              <a:rPr lang="en-US" b="1" dirty="0"/>
              <a:t>SMB</a:t>
            </a:r>
            <a:br>
              <a:rPr lang="en-US" b="1" dirty="0"/>
            </a:br>
            <a:r>
              <a:rPr lang="en-US" sz="1000" dirty="0"/>
              <a:t>(Small and Medium</a:t>
            </a:r>
            <a:br>
              <a:rPr lang="en-US" sz="1000" dirty="0"/>
            </a:br>
            <a:r>
              <a:rPr lang="en-US" sz="1000" dirty="0"/>
              <a:t>Businesses)</a:t>
            </a:r>
          </a:p>
        </p:txBody>
      </p:sp>
      <p:sp>
        <p:nvSpPr>
          <p:cNvPr id="25619" name="Text Box 25"/>
          <p:cNvSpPr txBox="1">
            <a:spLocks noChangeArrowheads="1"/>
          </p:cNvSpPr>
          <p:nvPr/>
        </p:nvSpPr>
        <p:spPr bwMode="auto">
          <a:xfrm>
            <a:off x="6084888" y="4159250"/>
            <a:ext cx="1209675" cy="225425"/>
          </a:xfrm>
          <a:prstGeom prst="rect">
            <a:avLst/>
          </a:prstGeom>
          <a:noFill/>
          <a:ln w="9525" algn="ctr">
            <a:noFill/>
            <a:miter lim="800000"/>
            <a:headEnd/>
            <a:tailEnd/>
          </a:ln>
        </p:spPr>
        <p:txBody>
          <a:bodyPr lIns="73152" tIns="36576" rIns="73152" bIns="36576">
            <a:spAutoFit/>
          </a:bodyPr>
          <a:lstStyle/>
          <a:p>
            <a:pPr algn="ctr" eaLnBrk="0" hangingPunct="0"/>
            <a:r>
              <a:rPr lang="en-US" sz="1000" b="1"/>
              <a:t>3.5 M</a:t>
            </a:r>
          </a:p>
        </p:txBody>
      </p:sp>
      <p:sp>
        <p:nvSpPr>
          <p:cNvPr id="25620" name="Text Box 7"/>
          <p:cNvSpPr txBox="1">
            <a:spLocks noChangeArrowheads="1"/>
          </p:cNvSpPr>
          <p:nvPr/>
        </p:nvSpPr>
        <p:spPr bwMode="auto">
          <a:xfrm>
            <a:off x="5427663" y="3016250"/>
            <a:ext cx="1209675" cy="530225"/>
          </a:xfrm>
          <a:prstGeom prst="rect">
            <a:avLst/>
          </a:prstGeom>
          <a:noFill/>
          <a:ln w="9525" algn="ctr">
            <a:noFill/>
            <a:miter lim="800000"/>
            <a:headEnd/>
            <a:tailEnd/>
          </a:ln>
        </p:spPr>
        <p:txBody>
          <a:bodyPr lIns="73152" tIns="36576" rIns="73152" bIns="36576">
            <a:spAutoFit/>
          </a:bodyPr>
          <a:lstStyle/>
          <a:p>
            <a:pPr algn="ctr" eaLnBrk="0" hangingPunct="0"/>
            <a:r>
              <a:rPr lang="en-US" sz="1000" b="1"/>
              <a:t>1.5 million</a:t>
            </a:r>
          </a:p>
          <a:p>
            <a:pPr algn="ctr" eaLnBrk="0" hangingPunct="0"/>
            <a:r>
              <a:rPr lang="en-US" sz="1000" b="1"/>
              <a:t>(Top 25 U.S. cities)</a:t>
            </a:r>
          </a:p>
        </p:txBody>
      </p:sp>
      <p:sp>
        <p:nvSpPr>
          <p:cNvPr id="25621" name="Text Box 7"/>
          <p:cNvSpPr txBox="1">
            <a:spLocks noChangeArrowheads="1"/>
          </p:cNvSpPr>
          <p:nvPr/>
        </p:nvSpPr>
        <p:spPr bwMode="auto">
          <a:xfrm>
            <a:off x="4656138" y="2292350"/>
            <a:ext cx="1209675" cy="225425"/>
          </a:xfrm>
          <a:prstGeom prst="rect">
            <a:avLst/>
          </a:prstGeom>
          <a:noFill/>
          <a:ln w="9525" algn="ctr">
            <a:noFill/>
            <a:miter lim="800000"/>
            <a:headEnd/>
            <a:tailEnd/>
          </a:ln>
        </p:spPr>
        <p:txBody>
          <a:bodyPr lIns="73152" tIns="36576" rIns="73152" bIns="36576">
            <a:spAutoFit/>
          </a:bodyPr>
          <a:lstStyle/>
          <a:p>
            <a:pPr algn="ctr" eaLnBrk="0" hangingPunct="0"/>
            <a:r>
              <a:rPr lang="en-US" sz="1000" b="1"/>
              <a:t>~20K</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gray"/>
        <p:txBody>
          <a:bodyPr lIns="82058" tIns="41029" rIns="82058" bIns="41029"/>
          <a:lstStyle/>
          <a:p>
            <a:r>
              <a:rPr lang="en-US" sz="2500" smtClean="0"/>
              <a:t>Growing Nationwide Footprint</a:t>
            </a:r>
          </a:p>
        </p:txBody>
      </p:sp>
      <p:sp>
        <p:nvSpPr>
          <p:cNvPr id="27650" name="Text Box 3"/>
          <p:cNvSpPr txBox="1">
            <a:spLocks noChangeArrowheads="1"/>
          </p:cNvSpPr>
          <p:nvPr/>
        </p:nvSpPr>
        <p:spPr bwMode="auto">
          <a:xfrm>
            <a:off x="685800" y="4625975"/>
            <a:ext cx="1931988" cy="571500"/>
          </a:xfrm>
          <a:prstGeom prst="rect">
            <a:avLst/>
          </a:prstGeom>
          <a:noFill/>
          <a:ln w="9525">
            <a:noFill/>
            <a:miter lim="800000"/>
            <a:headEnd/>
            <a:tailEnd/>
          </a:ln>
        </p:spPr>
        <p:txBody>
          <a:bodyPr lIns="18288" tIns="9144" rIns="18288" bIns="9144">
            <a:spAutoFit/>
          </a:bodyPr>
          <a:lstStyle/>
          <a:p>
            <a:pPr marL="228600" indent="-228600" defTabSz="814388" eaLnBrk="0" hangingPunct="0">
              <a:lnSpc>
                <a:spcPct val="150000"/>
              </a:lnSpc>
              <a:buClr>
                <a:srgbClr val="FFCC00"/>
              </a:buClr>
              <a:buFont typeface="Wingdings" pitchFamily="2" charset="2"/>
              <a:buNone/>
            </a:pPr>
            <a:r>
              <a:rPr lang="en-GB" sz="800" b="1">
                <a:sym typeface="Wingdings" pitchFamily="2" charset="2"/>
              </a:rPr>
              <a:t>Established Markets</a:t>
            </a:r>
            <a:endParaRPr lang="en-US" sz="800" b="1">
              <a:sym typeface="Wingdings" pitchFamily="2" charset="2"/>
            </a:endParaRPr>
          </a:p>
          <a:p>
            <a:pPr marL="228600" indent="-228600" defTabSz="814388" eaLnBrk="0" hangingPunct="0">
              <a:lnSpc>
                <a:spcPct val="150000"/>
              </a:lnSpc>
              <a:buClr>
                <a:srgbClr val="FFCC00"/>
              </a:buClr>
              <a:buFont typeface="Wingdings" pitchFamily="2" charset="2"/>
              <a:buNone/>
            </a:pPr>
            <a:r>
              <a:rPr lang="en-US" sz="800" b="1">
                <a:sym typeface="Wingdings" pitchFamily="2" charset="2"/>
              </a:rPr>
              <a:t>To be launched within next six months</a:t>
            </a:r>
          </a:p>
          <a:p>
            <a:pPr marL="228600" indent="-228600" defTabSz="814388" eaLnBrk="0" hangingPunct="0">
              <a:lnSpc>
                <a:spcPct val="150000"/>
              </a:lnSpc>
              <a:buClr>
                <a:srgbClr val="FFCC00"/>
              </a:buClr>
              <a:buFont typeface="Wingdings" pitchFamily="2" charset="2"/>
              <a:buNone/>
            </a:pPr>
            <a:r>
              <a:rPr lang="en-US" sz="800" b="1">
                <a:sym typeface="Wingdings" pitchFamily="2" charset="2"/>
              </a:rPr>
              <a:t>Future target markets</a:t>
            </a:r>
          </a:p>
        </p:txBody>
      </p:sp>
      <p:sp>
        <p:nvSpPr>
          <p:cNvPr id="27651" name="Oval 4"/>
          <p:cNvSpPr>
            <a:spLocks noChangeArrowheads="1"/>
          </p:cNvSpPr>
          <p:nvPr/>
        </p:nvSpPr>
        <p:spPr bwMode="auto">
          <a:xfrm>
            <a:off x="511175" y="4864100"/>
            <a:ext cx="138113" cy="139700"/>
          </a:xfrm>
          <a:prstGeom prst="ellipse">
            <a:avLst/>
          </a:prstGeom>
          <a:solidFill>
            <a:srgbClr val="00FF00"/>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2" name="Oval 5"/>
          <p:cNvSpPr>
            <a:spLocks noChangeArrowheads="1"/>
          </p:cNvSpPr>
          <p:nvPr/>
        </p:nvSpPr>
        <p:spPr bwMode="auto">
          <a:xfrm>
            <a:off x="508000" y="5046663"/>
            <a:ext cx="141288" cy="139700"/>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3" name="Rectangle 6"/>
          <p:cNvSpPr>
            <a:spLocks noChangeArrowheads="1"/>
          </p:cNvSpPr>
          <p:nvPr/>
        </p:nvSpPr>
        <p:spPr bwMode="auto">
          <a:xfrm>
            <a:off x="2179638" y="2873375"/>
            <a:ext cx="114300" cy="90488"/>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4" name="Rectangle 7"/>
          <p:cNvSpPr>
            <a:spLocks noChangeArrowheads="1"/>
          </p:cNvSpPr>
          <p:nvPr/>
        </p:nvSpPr>
        <p:spPr bwMode="auto">
          <a:xfrm>
            <a:off x="2260600" y="3257550"/>
            <a:ext cx="114300" cy="73025"/>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5" name="Rectangle 8"/>
          <p:cNvSpPr>
            <a:spLocks noChangeArrowheads="1"/>
          </p:cNvSpPr>
          <p:nvPr/>
        </p:nvSpPr>
        <p:spPr bwMode="auto">
          <a:xfrm>
            <a:off x="2852738" y="3076575"/>
            <a:ext cx="114300" cy="74613"/>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6" name="Rectangle 9"/>
          <p:cNvSpPr>
            <a:spLocks noChangeArrowheads="1"/>
          </p:cNvSpPr>
          <p:nvPr/>
        </p:nvSpPr>
        <p:spPr bwMode="auto">
          <a:xfrm>
            <a:off x="3065463" y="3438525"/>
            <a:ext cx="115887" cy="74613"/>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7" name="Rectangle 10"/>
          <p:cNvSpPr>
            <a:spLocks noChangeArrowheads="1"/>
          </p:cNvSpPr>
          <p:nvPr/>
        </p:nvSpPr>
        <p:spPr bwMode="auto">
          <a:xfrm>
            <a:off x="3567113" y="3395663"/>
            <a:ext cx="115887" cy="71437"/>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8" name="Rectangle 11"/>
          <p:cNvSpPr>
            <a:spLocks noChangeArrowheads="1"/>
          </p:cNvSpPr>
          <p:nvPr/>
        </p:nvSpPr>
        <p:spPr bwMode="auto">
          <a:xfrm>
            <a:off x="4949825" y="4595813"/>
            <a:ext cx="114300" cy="73025"/>
          </a:xfrm>
          <a:prstGeom prst="rect">
            <a:avLst/>
          </a:prstGeom>
          <a:solidFill>
            <a:srgbClr val="FFFFFF"/>
          </a:solidFill>
          <a:ln w="12700">
            <a:solidFill>
              <a:schemeClr val="tx1"/>
            </a:solidFill>
            <a:miter lim="800000"/>
            <a:headEnd/>
            <a:tailEnd/>
          </a:ln>
        </p:spPr>
        <p:txBody>
          <a:bodyPr wrap="none"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659" name="Rectangle 12"/>
          <p:cNvSpPr>
            <a:spLocks noChangeArrowheads="1"/>
          </p:cNvSpPr>
          <p:nvPr/>
        </p:nvSpPr>
        <p:spPr bwMode="ltGray">
          <a:xfrm>
            <a:off x="5230813" y="2762250"/>
            <a:ext cx="115887" cy="304800"/>
          </a:xfrm>
          <a:prstGeom prst="rect">
            <a:avLst/>
          </a:prstGeom>
          <a:solidFill>
            <a:schemeClr val="bg2"/>
          </a:solidFill>
          <a:ln w="15875" cap="rnd" algn="ctr">
            <a:solidFill>
              <a:srgbClr val="FFFFFF"/>
            </a:solidFill>
            <a:miter lim="800000"/>
            <a:headEnd/>
            <a:tailEnd/>
          </a:ln>
        </p:spPr>
        <p:txBody>
          <a:bodyPr lIns="21621" tIns="21474" rIns="21621" bIns="21474" anchor="ctr" anchorCtr="1">
            <a:spAutoFit/>
          </a:bodyPr>
          <a:lstStyle/>
          <a:p>
            <a:pPr marL="292100" indent="-292100" eaLnBrk="0" hangingPunct="0">
              <a:spcBef>
                <a:spcPct val="100000"/>
              </a:spcBef>
              <a:spcAft>
                <a:spcPct val="30000"/>
              </a:spcAft>
              <a:buClr>
                <a:schemeClr val="folHlink"/>
              </a:buClr>
              <a:buSzPct val="85000"/>
              <a:buFont typeface="Arial" charset="0"/>
              <a:buBlip>
                <a:blip r:embed="rId3"/>
              </a:buBlip>
            </a:pPr>
            <a:endParaRPr lang="en-US"/>
          </a:p>
        </p:txBody>
      </p:sp>
      <p:sp>
        <p:nvSpPr>
          <p:cNvPr id="27660" name="Freeform 13"/>
          <p:cNvSpPr>
            <a:spLocks/>
          </p:cNvSpPr>
          <p:nvPr/>
        </p:nvSpPr>
        <p:spPr bwMode="ltGray">
          <a:xfrm>
            <a:off x="5473700" y="2779713"/>
            <a:ext cx="79375" cy="93662"/>
          </a:xfrm>
          <a:custGeom>
            <a:avLst/>
            <a:gdLst>
              <a:gd name="T0" fmla="*/ 2147483647 w 75"/>
              <a:gd name="T1" fmla="*/ 2147483647 h 91"/>
              <a:gd name="T2" fmla="*/ 2147483647 w 75"/>
              <a:gd name="T3" fmla="*/ 2147483647 h 91"/>
              <a:gd name="T4" fmla="*/ 2147483647 w 75"/>
              <a:gd name="T5" fmla="*/ 2147483647 h 91"/>
              <a:gd name="T6" fmla="*/ 2147483647 w 75"/>
              <a:gd name="T7" fmla="*/ 2147483647 h 91"/>
              <a:gd name="T8" fmla="*/ 2147483647 w 75"/>
              <a:gd name="T9" fmla="*/ 2147483647 h 91"/>
              <a:gd name="T10" fmla="*/ 2147483647 w 75"/>
              <a:gd name="T11" fmla="*/ 2147483647 h 91"/>
              <a:gd name="T12" fmla="*/ 2147483647 w 75"/>
              <a:gd name="T13" fmla="*/ 2147483647 h 91"/>
              <a:gd name="T14" fmla="*/ 2147483647 w 75"/>
              <a:gd name="T15" fmla="*/ 2147483647 h 91"/>
              <a:gd name="T16" fmla="*/ 2147483647 w 75"/>
              <a:gd name="T17" fmla="*/ 2147483647 h 91"/>
              <a:gd name="T18" fmla="*/ 2147483647 w 75"/>
              <a:gd name="T19" fmla="*/ 2147483647 h 91"/>
              <a:gd name="T20" fmla="*/ 2147483647 w 75"/>
              <a:gd name="T21" fmla="*/ 2147483647 h 91"/>
              <a:gd name="T22" fmla="*/ 2147483647 w 75"/>
              <a:gd name="T23" fmla="*/ 2147483647 h 91"/>
              <a:gd name="T24" fmla="*/ 2147483647 w 75"/>
              <a:gd name="T25" fmla="*/ 2147483647 h 91"/>
              <a:gd name="T26" fmla="*/ 2147483647 w 75"/>
              <a:gd name="T27" fmla="*/ 2147483647 h 91"/>
              <a:gd name="T28" fmla="*/ 2147483647 w 75"/>
              <a:gd name="T29" fmla="*/ 2147483647 h 91"/>
              <a:gd name="T30" fmla="*/ 2147483647 w 75"/>
              <a:gd name="T31" fmla="*/ 2147483647 h 91"/>
              <a:gd name="T32" fmla="*/ 2147483647 w 75"/>
              <a:gd name="T33" fmla="*/ 2147483647 h 91"/>
              <a:gd name="T34" fmla="*/ 2147483647 w 75"/>
              <a:gd name="T35" fmla="*/ 2147483647 h 91"/>
              <a:gd name="T36" fmla="*/ 2147483647 w 75"/>
              <a:gd name="T37" fmla="*/ 2147483647 h 91"/>
              <a:gd name="T38" fmla="*/ 0 w 75"/>
              <a:gd name="T39" fmla="*/ 2147483647 h 91"/>
              <a:gd name="T40" fmla="*/ 0 w 75"/>
              <a:gd name="T41" fmla="*/ 2147483647 h 91"/>
              <a:gd name="T42" fmla="*/ 2147483647 w 75"/>
              <a:gd name="T43" fmla="*/ 2147483647 h 91"/>
              <a:gd name="T44" fmla="*/ 2147483647 w 75"/>
              <a:gd name="T45" fmla="*/ 2147483647 h 91"/>
              <a:gd name="T46" fmla="*/ 2147483647 w 75"/>
              <a:gd name="T47" fmla="*/ 2147483647 h 91"/>
              <a:gd name="T48" fmla="*/ 2147483647 w 75"/>
              <a:gd name="T49" fmla="*/ 0 h 91"/>
              <a:gd name="T50" fmla="*/ 2147483647 w 75"/>
              <a:gd name="T51" fmla="*/ 2147483647 h 91"/>
              <a:gd name="T52" fmla="*/ 2147483647 w 75"/>
              <a:gd name="T53" fmla="*/ 2147483647 h 91"/>
              <a:gd name="T54" fmla="*/ 2147483647 w 75"/>
              <a:gd name="T55" fmla="*/ 2147483647 h 91"/>
              <a:gd name="T56" fmla="*/ 2147483647 w 75"/>
              <a:gd name="T57" fmla="*/ 2147483647 h 91"/>
              <a:gd name="T58" fmla="*/ 2147483647 w 75"/>
              <a:gd name="T59" fmla="*/ 2147483647 h 91"/>
              <a:gd name="T60" fmla="*/ 2147483647 w 75"/>
              <a:gd name="T61" fmla="*/ 2147483647 h 91"/>
              <a:gd name="T62" fmla="*/ 2147483647 w 75"/>
              <a:gd name="T63" fmla="*/ 2147483647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91"/>
              <a:gd name="T98" fmla="*/ 75 w 7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91">
                <a:moveTo>
                  <a:pt x="60" y="33"/>
                </a:moveTo>
                <a:lnTo>
                  <a:pt x="66" y="35"/>
                </a:lnTo>
                <a:lnTo>
                  <a:pt x="69" y="42"/>
                </a:lnTo>
                <a:lnTo>
                  <a:pt x="74" y="52"/>
                </a:lnTo>
                <a:lnTo>
                  <a:pt x="69" y="59"/>
                </a:lnTo>
                <a:lnTo>
                  <a:pt x="66" y="54"/>
                </a:lnTo>
                <a:lnTo>
                  <a:pt x="60" y="54"/>
                </a:lnTo>
                <a:lnTo>
                  <a:pt x="57" y="61"/>
                </a:lnTo>
                <a:lnTo>
                  <a:pt x="50" y="61"/>
                </a:lnTo>
                <a:lnTo>
                  <a:pt x="46" y="75"/>
                </a:lnTo>
                <a:lnTo>
                  <a:pt x="36" y="80"/>
                </a:lnTo>
                <a:lnTo>
                  <a:pt x="12" y="90"/>
                </a:lnTo>
                <a:lnTo>
                  <a:pt x="12" y="87"/>
                </a:lnTo>
                <a:lnTo>
                  <a:pt x="16" y="87"/>
                </a:lnTo>
                <a:lnTo>
                  <a:pt x="19" y="75"/>
                </a:lnTo>
                <a:lnTo>
                  <a:pt x="12" y="54"/>
                </a:lnTo>
                <a:lnTo>
                  <a:pt x="12" y="52"/>
                </a:lnTo>
                <a:lnTo>
                  <a:pt x="12" y="47"/>
                </a:lnTo>
                <a:lnTo>
                  <a:pt x="9" y="40"/>
                </a:lnTo>
                <a:lnTo>
                  <a:pt x="0" y="18"/>
                </a:lnTo>
                <a:lnTo>
                  <a:pt x="0" y="11"/>
                </a:lnTo>
                <a:lnTo>
                  <a:pt x="4" y="11"/>
                </a:lnTo>
                <a:lnTo>
                  <a:pt x="22" y="4"/>
                </a:lnTo>
                <a:lnTo>
                  <a:pt x="30" y="4"/>
                </a:lnTo>
                <a:lnTo>
                  <a:pt x="36" y="0"/>
                </a:lnTo>
                <a:lnTo>
                  <a:pt x="36" y="4"/>
                </a:lnTo>
                <a:lnTo>
                  <a:pt x="39" y="14"/>
                </a:lnTo>
                <a:lnTo>
                  <a:pt x="43" y="14"/>
                </a:lnTo>
                <a:lnTo>
                  <a:pt x="46" y="26"/>
                </a:lnTo>
                <a:lnTo>
                  <a:pt x="54" y="26"/>
                </a:lnTo>
                <a:lnTo>
                  <a:pt x="54" y="28"/>
                </a:lnTo>
                <a:lnTo>
                  <a:pt x="60" y="33"/>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61" name="Freeform 14"/>
          <p:cNvSpPr>
            <a:spLocks/>
          </p:cNvSpPr>
          <p:nvPr/>
        </p:nvSpPr>
        <p:spPr bwMode="ltGray">
          <a:xfrm>
            <a:off x="4465638" y="3478213"/>
            <a:ext cx="881062" cy="363537"/>
          </a:xfrm>
          <a:custGeom>
            <a:avLst/>
            <a:gdLst>
              <a:gd name="T0" fmla="*/ 2147483647 w 843"/>
              <a:gd name="T1" fmla="*/ 2147483647 h 349"/>
              <a:gd name="T2" fmla="*/ 2147483647 w 843"/>
              <a:gd name="T3" fmla="*/ 2147483647 h 349"/>
              <a:gd name="T4" fmla="*/ 2147483647 w 843"/>
              <a:gd name="T5" fmla="*/ 2147483647 h 349"/>
              <a:gd name="T6" fmla="*/ 2147483647 w 843"/>
              <a:gd name="T7" fmla="*/ 2147483647 h 349"/>
              <a:gd name="T8" fmla="*/ 2147483647 w 843"/>
              <a:gd name="T9" fmla="*/ 2147483647 h 349"/>
              <a:gd name="T10" fmla="*/ 2147483647 w 843"/>
              <a:gd name="T11" fmla="*/ 2147483647 h 349"/>
              <a:gd name="T12" fmla="*/ 2147483647 w 843"/>
              <a:gd name="T13" fmla="*/ 2147483647 h 349"/>
              <a:gd name="T14" fmla="*/ 2147483647 w 843"/>
              <a:gd name="T15" fmla="*/ 2147483647 h 349"/>
              <a:gd name="T16" fmla="*/ 2147483647 w 843"/>
              <a:gd name="T17" fmla="*/ 2147483647 h 349"/>
              <a:gd name="T18" fmla="*/ 2147483647 w 843"/>
              <a:gd name="T19" fmla="*/ 2147483647 h 349"/>
              <a:gd name="T20" fmla="*/ 2147483647 w 843"/>
              <a:gd name="T21" fmla="*/ 2147483647 h 349"/>
              <a:gd name="T22" fmla="*/ 2147483647 w 843"/>
              <a:gd name="T23" fmla="*/ 2147483647 h 349"/>
              <a:gd name="T24" fmla="*/ 2147483647 w 843"/>
              <a:gd name="T25" fmla="*/ 2147483647 h 349"/>
              <a:gd name="T26" fmla="*/ 2147483647 w 843"/>
              <a:gd name="T27" fmla="*/ 2147483647 h 349"/>
              <a:gd name="T28" fmla="*/ 2147483647 w 843"/>
              <a:gd name="T29" fmla="*/ 2147483647 h 349"/>
              <a:gd name="T30" fmla="*/ 2147483647 w 843"/>
              <a:gd name="T31" fmla="*/ 2147483647 h 349"/>
              <a:gd name="T32" fmla="*/ 2147483647 w 843"/>
              <a:gd name="T33" fmla="*/ 2147483647 h 349"/>
              <a:gd name="T34" fmla="*/ 2147483647 w 843"/>
              <a:gd name="T35" fmla="*/ 2147483647 h 349"/>
              <a:gd name="T36" fmla="*/ 2147483647 w 843"/>
              <a:gd name="T37" fmla="*/ 2147483647 h 349"/>
              <a:gd name="T38" fmla="*/ 2147483647 w 843"/>
              <a:gd name="T39" fmla="*/ 2147483647 h 349"/>
              <a:gd name="T40" fmla="*/ 2147483647 w 843"/>
              <a:gd name="T41" fmla="*/ 2147483647 h 349"/>
              <a:gd name="T42" fmla="*/ 2147483647 w 843"/>
              <a:gd name="T43" fmla="*/ 2147483647 h 349"/>
              <a:gd name="T44" fmla="*/ 2147483647 w 843"/>
              <a:gd name="T45" fmla="*/ 2147483647 h 349"/>
              <a:gd name="T46" fmla="*/ 2147483647 w 843"/>
              <a:gd name="T47" fmla="*/ 2147483647 h 349"/>
              <a:gd name="T48" fmla="*/ 2147483647 w 843"/>
              <a:gd name="T49" fmla="*/ 2147483647 h 349"/>
              <a:gd name="T50" fmla="*/ 2147483647 w 843"/>
              <a:gd name="T51" fmla="*/ 2147483647 h 349"/>
              <a:gd name="T52" fmla="*/ 2147483647 w 843"/>
              <a:gd name="T53" fmla="*/ 2147483647 h 349"/>
              <a:gd name="T54" fmla="*/ 2147483647 w 843"/>
              <a:gd name="T55" fmla="*/ 2147483647 h 349"/>
              <a:gd name="T56" fmla="*/ 2147483647 w 843"/>
              <a:gd name="T57" fmla="*/ 2147483647 h 349"/>
              <a:gd name="T58" fmla="*/ 2147483647 w 843"/>
              <a:gd name="T59" fmla="*/ 2147483647 h 349"/>
              <a:gd name="T60" fmla="*/ 2147483647 w 843"/>
              <a:gd name="T61" fmla="*/ 2147483647 h 349"/>
              <a:gd name="T62" fmla="*/ 2147483647 w 843"/>
              <a:gd name="T63" fmla="*/ 2147483647 h 349"/>
              <a:gd name="T64" fmla="*/ 2147483647 w 843"/>
              <a:gd name="T65" fmla="*/ 2147483647 h 349"/>
              <a:gd name="T66" fmla="*/ 2147483647 w 843"/>
              <a:gd name="T67" fmla="*/ 2147483647 h 349"/>
              <a:gd name="T68" fmla="*/ 2147483647 w 843"/>
              <a:gd name="T69" fmla="*/ 2147483647 h 349"/>
              <a:gd name="T70" fmla="*/ 2147483647 w 843"/>
              <a:gd name="T71" fmla="*/ 2147483647 h 349"/>
              <a:gd name="T72" fmla="*/ 2147483647 w 843"/>
              <a:gd name="T73" fmla="*/ 2147483647 h 349"/>
              <a:gd name="T74" fmla="*/ 2147483647 w 843"/>
              <a:gd name="T75" fmla="*/ 2147483647 h 349"/>
              <a:gd name="T76" fmla="*/ 2147483647 w 843"/>
              <a:gd name="T77" fmla="*/ 2147483647 h 349"/>
              <a:gd name="T78" fmla="*/ 2147483647 w 843"/>
              <a:gd name="T79" fmla="*/ 2147483647 h 349"/>
              <a:gd name="T80" fmla="*/ 2147483647 w 843"/>
              <a:gd name="T81" fmla="*/ 2147483647 h 349"/>
              <a:gd name="T82" fmla="*/ 2147483647 w 843"/>
              <a:gd name="T83" fmla="*/ 2147483647 h 349"/>
              <a:gd name="T84" fmla="*/ 2147483647 w 843"/>
              <a:gd name="T85" fmla="*/ 2147483647 h 349"/>
              <a:gd name="T86" fmla="*/ 2147483647 w 843"/>
              <a:gd name="T87" fmla="*/ 2147483647 h 349"/>
              <a:gd name="T88" fmla="*/ 2147483647 w 843"/>
              <a:gd name="T89" fmla="*/ 2147483647 h 349"/>
              <a:gd name="T90" fmla="*/ 2147483647 w 843"/>
              <a:gd name="T91" fmla="*/ 2147483647 h 349"/>
              <a:gd name="T92" fmla="*/ 2147483647 w 843"/>
              <a:gd name="T93" fmla="*/ 2147483647 h 349"/>
              <a:gd name="T94" fmla="*/ 2147483647 w 843"/>
              <a:gd name="T95" fmla="*/ 2147483647 h 349"/>
              <a:gd name="T96" fmla="*/ 2147483647 w 843"/>
              <a:gd name="T97" fmla="*/ 2147483647 h 349"/>
              <a:gd name="T98" fmla="*/ 2147483647 w 843"/>
              <a:gd name="T99" fmla="*/ 2147483647 h 349"/>
              <a:gd name="T100" fmla="*/ 2147483647 w 843"/>
              <a:gd name="T101" fmla="*/ 2147483647 h 349"/>
              <a:gd name="T102" fmla="*/ 2147483647 w 843"/>
              <a:gd name="T103" fmla="*/ 2147483647 h 349"/>
              <a:gd name="T104" fmla="*/ 2147483647 w 843"/>
              <a:gd name="T105" fmla="*/ 2147483647 h 349"/>
              <a:gd name="T106" fmla="*/ 2147483647 w 843"/>
              <a:gd name="T107" fmla="*/ 2147483647 h 349"/>
              <a:gd name="T108" fmla="*/ 0 w 843"/>
              <a:gd name="T109" fmla="*/ 2147483647 h 349"/>
              <a:gd name="T110" fmla="*/ 2147483647 w 843"/>
              <a:gd name="T111" fmla="*/ 2147483647 h 349"/>
              <a:gd name="T112" fmla="*/ 2147483647 w 843"/>
              <a:gd name="T113" fmla="*/ 2147483647 h 349"/>
              <a:gd name="T114" fmla="*/ 2147483647 w 843"/>
              <a:gd name="T115" fmla="*/ 2147483647 h 349"/>
              <a:gd name="T116" fmla="*/ 2147483647 w 843"/>
              <a:gd name="T117" fmla="*/ 2147483647 h 349"/>
              <a:gd name="T118" fmla="*/ 2147483647 w 843"/>
              <a:gd name="T119" fmla="*/ 2147483647 h 349"/>
              <a:gd name="T120" fmla="*/ 2147483647 w 843"/>
              <a:gd name="T121" fmla="*/ 2147483647 h 349"/>
              <a:gd name="T122" fmla="*/ 2147483647 w 843"/>
              <a:gd name="T123" fmla="*/ 2147483647 h 349"/>
              <a:gd name="T124" fmla="*/ 2147483647 w 843"/>
              <a:gd name="T125" fmla="*/ 2147483647 h 3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3"/>
              <a:gd name="T190" fmla="*/ 0 h 349"/>
              <a:gd name="T191" fmla="*/ 843 w 843"/>
              <a:gd name="T192" fmla="*/ 349 h 3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3" h="349">
                <a:moveTo>
                  <a:pt x="167" y="162"/>
                </a:moveTo>
                <a:lnTo>
                  <a:pt x="171" y="157"/>
                </a:lnTo>
                <a:lnTo>
                  <a:pt x="182" y="155"/>
                </a:lnTo>
                <a:lnTo>
                  <a:pt x="182" y="150"/>
                </a:lnTo>
                <a:lnTo>
                  <a:pt x="194" y="150"/>
                </a:lnTo>
                <a:lnTo>
                  <a:pt x="194" y="155"/>
                </a:lnTo>
                <a:lnTo>
                  <a:pt x="198" y="155"/>
                </a:lnTo>
                <a:lnTo>
                  <a:pt x="201" y="150"/>
                </a:lnTo>
                <a:lnTo>
                  <a:pt x="209" y="131"/>
                </a:lnTo>
                <a:lnTo>
                  <a:pt x="209" y="129"/>
                </a:lnTo>
                <a:lnTo>
                  <a:pt x="212" y="124"/>
                </a:lnTo>
                <a:lnTo>
                  <a:pt x="226" y="122"/>
                </a:lnTo>
                <a:lnTo>
                  <a:pt x="226" y="115"/>
                </a:lnTo>
                <a:lnTo>
                  <a:pt x="226" y="103"/>
                </a:lnTo>
                <a:lnTo>
                  <a:pt x="229" y="94"/>
                </a:lnTo>
                <a:lnTo>
                  <a:pt x="233" y="94"/>
                </a:lnTo>
                <a:lnTo>
                  <a:pt x="247" y="94"/>
                </a:lnTo>
                <a:lnTo>
                  <a:pt x="247" y="89"/>
                </a:lnTo>
                <a:lnTo>
                  <a:pt x="260" y="89"/>
                </a:lnTo>
                <a:lnTo>
                  <a:pt x="264" y="89"/>
                </a:lnTo>
                <a:lnTo>
                  <a:pt x="288" y="87"/>
                </a:lnTo>
                <a:lnTo>
                  <a:pt x="302" y="87"/>
                </a:lnTo>
                <a:lnTo>
                  <a:pt x="306" y="87"/>
                </a:lnTo>
                <a:lnTo>
                  <a:pt x="309" y="82"/>
                </a:lnTo>
                <a:lnTo>
                  <a:pt x="315" y="82"/>
                </a:lnTo>
                <a:lnTo>
                  <a:pt x="318" y="82"/>
                </a:lnTo>
                <a:lnTo>
                  <a:pt x="329" y="82"/>
                </a:lnTo>
                <a:lnTo>
                  <a:pt x="333" y="79"/>
                </a:lnTo>
                <a:lnTo>
                  <a:pt x="336" y="79"/>
                </a:lnTo>
                <a:lnTo>
                  <a:pt x="346" y="79"/>
                </a:lnTo>
                <a:lnTo>
                  <a:pt x="361" y="79"/>
                </a:lnTo>
                <a:lnTo>
                  <a:pt x="377" y="75"/>
                </a:lnTo>
                <a:lnTo>
                  <a:pt x="380" y="75"/>
                </a:lnTo>
                <a:lnTo>
                  <a:pt x="384" y="75"/>
                </a:lnTo>
                <a:lnTo>
                  <a:pt x="388" y="75"/>
                </a:lnTo>
                <a:lnTo>
                  <a:pt x="399" y="72"/>
                </a:lnTo>
                <a:lnTo>
                  <a:pt x="415" y="68"/>
                </a:lnTo>
                <a:lnTo>
                  <a:pt x="423" y="68"/>
                </a:lnTo>
                <a:lnTo>
                  <a:pt x="426" y="68"/>
                </a:lnTo>
                <a:lnTo>
                  <a:pt x="435" y="63"/>
                </a:lnTo>
                <a:lnTo>
                  <a:pt x="446" y="63"/>
                </a:lnTo>
                <a:lnTo>
                  <a:pt x="456" y="61"/>
                </a:lnTo>
                <a:lnTo>
                  <a:pt x="461" y="61"/>
                </a:lnTo>
                <a:lnTo>
                  <a:pt x="470" y="61"/>
                </a:lnTo>
                <a:lnTo>
                  <a:pt x="497" y="54"/>
                </a:lnTo>
                <a:lnTo>
                  <a:pt x="500" y="54"/>
                </a:lnTo>
                <a:lnTo>
                  <a:pt x="505" y="54"/>
                </a:lnTo>
                <a:lnTo>
                  <a:pt x="508" y="54"/>
                </a:lnTo>
                <a:lnTo>
                  <a:pt x="515" y="49"/>
                </a:lnTo>
                <a:lnTo>
                  <a:pt x="528" y="49"/>
                </a:lnTo>
                <a:lnTo>
                  <a:pt x="532" y="47"/>
                </a:lnTo>
                <a:lnTo>
                  <a:pt x="535" y="47"/>
                </a:lnTo>
                <a:lnTo>
                  <a:pt x="538" y="47"/>
                </a:lnTo>
                <a:lnTo>
                  <a:pt x="543" y="47"/>
                </a:lnTo>
                <a:lnTo>
                  <a:pt x="550" y="42"/>
                </a:lnTo>
                <a:lnTo>
                  <a:pt x="553" y="42"/>
                </a:lnTo>
                <a:lnTo>
                  <a:pt x="570" y="39"/>
                </a:lnTo>
                <a:lnTo>
                  <a:pt x="573" y="39"/>
                </a:lnTo>
                <a:lnTo>
                  <a:pt x="577" y="39"/>
                </a:lnTo>
                <a:lnTo>
                  <a:pt x="584" y="39"/>
                </a:lnTo>
                <a:lnTo>
                  <a:pt x="590" y="35"/>
                </a:lnTo>
                <a:lnTo>
                  <a:pt x="593" y="35"/>
                </a:lnTo>
                <a:lnTo>
                  <a:pt x="597" y="35"/>
                </a:lnTo>
                <a:lnTo>
                  <a:pt x="615" y="32"/>
                </a:lnTo>
                <a:lnTo>
                  <a:pt x="640" y="28"/>
                </a:lnTo>
                <a:lnTo>
                  <a:pt x="646" y="28"/>
                </a:lnTo>
                <a:lnTo>
                  <a:pt x="655" y="25"/>
                </a:lnTo>
                <a:lnTo>
                  <a:pt x="659" y="25"/>
                </a:lnTo>
                <a:lnTo>
                  <a:pt x="678" y="21"/>
                </a:lnTo>
                <a:lnTo>
                  <a:pt x="682" y="18"/>
                </a:lnTo>
                <a:lnTo>
                  <a:pt x="694" y="18"/>
                </a:lnTo>
                <a:lnTo>
                  <a:pt x="714" y="14"/>
                </a:lnTo>
                <a:lnTo>
                  <a:pt x="717" y="11"/>
                </a:lnTo>
                <a:lnTo>
                  <a:pt x="728" y="11"/>
                </a:lnTo>
                <a:lnTo>
                  <a:pt x="732" y="11"/>
                </a:lnTo>
                <a:lnTo>
                  <a:pt x="735" y="7"/>
                </a:lnTo>
                <a:lnTo>
                  <a:pt x="740" y="7"/>
                </a:lnTo>
                <a:lnTo>
                  <a:pt x="752" y="7"/>
                </a:lnTo>
                <a:lnTo>
                  <a:pt x="763" y="4"/>
                </a:lnTo>
                <a:lnTo>
                  <a:pt x="776" y="0"/>
                </a:lnTo>
                <a:lnTo>
                  <a:pt x="779" y="7"/>
                </a:lnTo>
                <a:lnTo>
                  <a:pt x="776" y="7"/>
                </a:lnTo>
                <a:lnTo>
                  <a:pt x="790" y="32"/>
                </a:lnTo>
                <a:lnTo>
                  <a:pt x="837" y="96"/>
                </a:lnTo>
                <a:lnTo>
                  <a:pt x="842" y="136"/>
                </a:lnTo>
                <a:lnTo>
                  <a:pt x="822" y="148"/>
                </a:lnTo>
                <a:lnTo>
                  <a:pt x="803" y="169"/>
                </a:lnTo>
                <a:lnTo>
                  <a:pt x="779" y="192"/>
                </a:lnTo>
                <a:lnTo>
                  <a:pt x="763" y="225"/>
                </a:lnTo>
                <a:lnTo>
                  <a:pt x="752" y="223"/>
                </a:lnTo>
                <a:lnTo>
                  <a:pt x="740" y="223"/>
                </a:lnTo>
                <a:lnTo>
                  <a:pt x="705" y="237"/>
                </a:lnTo>
                <a:lnTo>
                  <a:pt x="694" y="244"/>
                </a:lnTo>
                <a:lnTo>
                  <a:pt x="670" y="265"/>
                </a:lnTo>
                <a:lnTo>
                  <a:pt x="655" y="286"/>
                </a:lnTo>
                <a:lnTo>
                  <a:pt x="655" y="289"/>
                </a:lnTo>
                <a:lnTo>
                  <a:pt x="643" y="329"/>
                </a:lnTo>
                <a:lnTo>
                  <a:pt x="643" y="336"/>
                </a:lnTo>
                <a:lnTo>
                  <a:pt x="628" y="333"/>
                </a:lnTo>
                <a:lnTo>
                  <a:pt x="601" y="340"/>
                </a:lnTo>
                <a:lnTo>
                  <a:pt x="584" y="348"/>
                </a:lnTo>
                <a:lnTo>
                  <a:pt x="573" y="340"/>
                </a:lnTo>
                <a:lnTo>
                  <a:pt x="546" y="322"/>
                </a:lnTo>
                <a:lnTo>
                  <a:pt x="532" y="312"/>
                </a:lnTo>
                <a:lnTo>
                  <a:pt x="523" y="308"/>
                </a:lnTo>
                <a:lnTo>
                  <a:pt x="505" y="293"/>
                </a:lnTo>
                <a:lnTo>
                  <a:pt x="497" y="286"/>
                </a:lnTo>
                <a:lnTo>
                  <a:pt x="481" y="279"/>
                </a:lnTo>
                <a:lnTo>
                  <a:pt x="461" y="268"/>
                </a:lnTo>
                <a:lnTo>
                  <a:pt x="453" y="261"/>
                </a:lnTo>
                <a:lnTo>
                  <a:pt x="450" y="261"/>
                </a:lnTo>
                <a:lnTo>
                  <a:pt x="438" y="265"/>
                </a:lnTo>
                <a:lnTo>
                  <a:pt x="429" y="265"/>
                </a:lnTo>
                <a:lnTo>
                  <a:pt x="423" y="265"/>
                </a:lnTo>
                <a:lnTo>
                  <a:pt x="399" y="268"/>
                </a:lnTo>
                <a:lnTo>
                  <a:pt x="391" y="272"/>
                </a:lnTo>
                <a:lnTo>
                  <a:pt x="380" y="272"/>
                </a:lnTo>
                <a:lnTo>
                  <a:pt x="368" y="275"/>
                </a:lnTo>
                <a:lnTo>
                  <a:pt x="346" y="279"/>
                </a:lnTo>
                <a:lnTo>
                  <a:pt x="346" y="265"/>
                </a:lnTo>
                <a:lnTo>
                  <a:pt x="336" y="258"/>
                </a:lnTo>
                <a:lnTo>
                  <a:pt x="333" y="253"/>
                </a:lnTo>
                <a:lnTo>
                  <a:pt x="329" y="251"/>
                </a:lnTo>
                <a:lnTo>
                  <a:pt x="321" y="253"/>
                </a:lnTo>
                <a:lnTo>
                  <a:pt x="318" y="246"/>
                </a:lnTo>
                <a:lnTo>
                  <a:pt x="318" y="244"/>
                </a:lnTo>
                <a:lnTo>
                  <a:pt x="306" y="246"/>
                </a:lnTo>
                <a:lnTo>
                  <a:pt x="294" y="246"/>
                </a:lnTo>
                <a:lnTo>
                  <a:pt x="288" y="246"/>
                </a:lnTo>
                <a:lnTo>
                  <a:pt x="283" y="246"/>
                </a:lnTo>
                <a:lnTo>
                  <a:pt x="271" y="251"/>
                </a:lnTo>
                <a:lnTo>
                  <a:pt x="247" y="251"/>
                </a:lnTo>
                <a:lnTo>
                  <a:pt x="244" y="251"/>
                </a:lnTo>
                <a:lnTo>
                  <a:pt x="236" y="253"/>
                </a:lnTo>
                <a:lnTo>
                  <a:pt x="226" y="253"/>
                </a:lnTo>
                <a:lnTo>
                  <a:pt x="216" y="253"/>
                </a:lnTo>
                <a:lnTo>
                  <a:pt x="209" y="253"/>
                </a:lnTo>
                <a:lnTo>
                  <a:pt x="201" y="258"/>
                </a:lnTo>
                <a:lnTo>
                  <a:pt x="198" y="258"/>
                </a:lnTo>
                <a:lnTo>
                  <a:pt x="191" y="258"/>
                </a:lnTo>
                <a:lnTo>
                  <a:pt x="174" y="265"/>
                </a:lnTo>
                <a:lnTo>
                  <a:pt x="171" y="268"/>
                </a:lnTo>
                <a:lnTo>
                  <a:pt x="163" y="272"/>
                </a:lnTo>
                <a:lnTo>
                  <a:pt x="160" y="272"/>
                </a:lnTo>
                <a:lnTo>
                  <a:pt x="151" y="279"/>
                </a:lnTo>
                <a:lnTo>
                  <a:pt x="139" y="279"/>
                </a:lnTo>
                <a:lnTo>
                  <a:pt x="139" y="282"/>
                </a:lnTo>
                <a:lnTo>
                  <a:pt x="133" y="286"/>
                </a:lnTo>
                <a:lnTo>
                  <a:pt x="129" y="286"/>
                </a:lnTo>
                <a:lnTo>
                  <a:pt x="120" y="289"/>
                </a:lnTo>
                <a:lnTo>
                  <a:pt x="112" y="289"/>
                </a:lnTo>
                <a:lnTo>
                  <a:pt x="101" y="293"/>
                </a:lnTo>
                <a:lnTo>
                  <a:pt x="85" y="296"/>
                </a:lnTo>
                <a:lnTo>
                  <a:pt x="81" y="296"/>
                </a:lnTo>
                <a:lnTo>
                  <a:pt x="78" y="296"/>
                </a:lnTo>
                <a:lnTo>
                  <a:pt x="71" y="296"/>
                </a:lnTo>
                <a:lnTo>
                  <a:pt x="39" y="305"/>
                </a:lnTo>
                <a:lnTo>
                  <a:pt x="36" y="305"/>
                </a:lnTo>
                <a:lnTo>
                  <a:pt x="24" y="305"/>
                </a:lnTo>
                <a:lnTo>
                  <a:pt x="19" y="305"/>
                </a:lnTo>
                <a:lnTo>
                  <a:pt x="9" y="308"/>
                </a:lnTo>
                <a:lnTo>
                  <a:pt x="4" y="308"/>
                </a:lnTo>
                <a:lnTo>
                  <a:pt x="4" y="305"/>
                </a:lnTo>
                <a:lnTo>
                  <a:pt x="4" y="289"/>
                </a:lnTo>
                <a:lnTo>
                  <a:pt x="0" y="282"/>
                </a:lnTo>
                <a:lnTo>
                  <a:pt x="4" y="275"/>
                </a:lnTo>
                <a:lnTo>
                  <a:pt x="19" y="275"/>
                </a:lnTo>
                <a:lnTo>
                  <a:pt x="27" y="268"/>
                </a:lnTo>
                <a:lnTo>
                  <a:pt x="27" y="261"/>
                </a:lnTo>
                <a:lnTo>
                  <a:pt x="27" y="253"/>
                </a:lnTo>
                <a:lnTo>
                  <a:pt x="30" y="251"/>
                </a:lnTo>
                <a:lnTo>
                  <a:pt x="36" y="244"/>
                </a:lnTo>
                <a:lnTo>
                  <a:pt x="47" y="237"/>
                </a:lnTo>
                <a:lnTo>
                  <a:pt x="57" y="232"/>
                </a:lnTo>
                <a:lnTo>
                  <a:pt x="74" y="232"/>
                </a:lnTo>
                <a:lnTo>
                  <a:pt x="92" y="213"/>
                </a:lnTo>
                <a:lnTo>
                  <a:pt x="92" y="211"/>
                </a:lnTo>
                <a:lnTo>
                  <a:pt x="106" y="204"/>
                </a:lnTo>
                <a:lnTo>
                  <a:pt x="116" y="204"/>
                </a:lnTo>
                <a:lnTo>
                  <a:pt x="120" y="199"/>
                </a:lnTo>
                <a:lnTo>
                  <a:pt x="124" y="190"/>
                </a:lnTo>
                <a:lnTo>
                  <a:pt x="124" y="183"/>
                </a:lnTo>
                <a:lnTo>
                  <a:pt x="136" y="176"/>
                </a:lnTo>
                <a:lnTo>
                  <a:pt x="147" y="164"/>
                </a:lnTo>
                <a:lnTo>
                  <a:pt x="151" y="169"/>
                </a:lnTo>
                <a:lnTo>
                  <a:pt x="147" y="171"/>
                </a:lnTo>
                <a:lnTo>
                  <a:pt x="160" y="171"/>
                </a:lnTo>
                <a:lnTo>
                  <a:pt x="163" y="169"/>
                </a:lnTo>
                <a:lnTo>
                  <a:pt x="167" y="162"/>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62" name="Freeform 15"/>
          <p:cNvSpPr>
            <a:spLocks/>
          </p:cNvSpPr>
          <p:nvPr/>
        </p:nvSpPr>
        <p:spPr bwMode="ltGray">
          <a:xfrm>
            <a:off x="5173663" y="3117850"/>
            <a:ext cx="106362" cy="161925"/>
          </a:xfrm>
          <a:custGeom>
            <a:avLst/>
            <a:gdLst>
              <a:gd name="T0" fmla="*/ 2147483647 w 102"/>
              <a:gd name="T1" fmla="*/ 2147483647 h 155"/>
              <a:gd name="T2" fmla="*/ 2147483647 w 102"/>
              <a:gd name="T3" fmla="*/ 2147483647 h 155"/>
              <a:gd name="T4" fmla="*/ 2147483647 w 102"/>
              <a:gd name="T5" fmla="*/ 2147483647 h 155"/>
              <a:gd name="T6" fmla="*/ 2147483647 w 102"/>
              <a:gd name="T7" fmla="*/ 2147483647 h 155"/>
              <a:gd name="T8" fmla="*/ 2147483647 w 102"/>
              <a:gd name="T9" fmla="*/ 2147483647 h 155"/>
              <a:gd name="T10" fmla="*/ 2147483647 w 102"/>
              <a:gd name="T11" fmla="*/ 2147483647 h 155"/>
              <a:gd name="T12" fmla="*/ 2147483647 w 102"/>
              <a:gd name="T13" fmla="*/ 2147483647 h 155"/>
              <a:gd name="T14" fmla="*/ 2147483647 w 102"/>
              <a:gd name="T15" fmla="*/ 0 h 155"/>
              <a:gd name="T16" fmla="*/ 2147483647 w 102"/>
              <a:gd name="T17" fmla="*/ 0 h 155"/>
              <a:gd name="T18" fmla="*/ 2147483647 w 102"/>
              <a:gd name="T19" fmla="*/ 2147483647 h 155"/>
              <a:gd name="T20" fmla="*/ 0 w 102"/>
              <a:gd name="T21" fmla="*/ 2147483647 h 155"/>
              <a:gd name="T22" fmla="*/ 0 w 102"/>
              <a:gd name="T23" fmla="*/ 2147483647 h 155"/>
              <a:gd name="T24" fmla="*/ 2147483647 w 102"/>
              <a:gd name="T25" fmla="*/ 2147483647 h 155"/>
              <a:gd name="T26" fmla="*/ 2147483647 w 102"/>
              <a:gd name="T27" fmla="*/ 2147483647 h 155"/>
              <a:gd name="T28" fmla="*/ 2147483647 w 102"/>
              <a:gd name="T29" fmla="*/ 2147483647 h 155"/>
              <a:gd name="T30" fmla="*/ 2147483647 w 102"/>
              <a:gd name="T31" fmla="*/ 2147483647 h 155"/>
              <a:gd name="T32" fmla="*/ 2147483647 w 102"/>
              <a:gd name="T33" fmla="*/ 2147483647 h 155"/>
              <a:gd name="T34" fmla="*/ 2147483647 w 102"/>
              <a:gd name="T35" fmla="*/ 2147483647 h 155"/>
              <a:gd name="T36" fmla="*/ 2147483647 w 102"/>
              <a:gd name="T37" fmla="*/ 2147483647 h 155"/>
              <a:gd name="T38" fmla="*/ 2147483647 w 102"/>
              <a:gd name="T39" fmla="*/ 2147483647 h 155"/>
              <a:gd name="T40" fmla="*/ 2147483647 w 102"/>
              <a:gd name="T41" fmla="*/ 2147483647 h 155"/>
              <a:gd name="T42" fmla="*/ 2147483647 w 102"/>
              <a:gd name="T43" fmla="*/ 2147483647 h 155"/>
              <a:gd name="T44" fmla="*/ 2147483647 w 102"/>
              <a:gd name="T45" fmla="*/ 2147483647 h 155"/>
              <a:gd name="T46" fmla="*/ 2147483647 w 102"/>
              <a:gd name="T47" fmla="*/ 2147483647 h 155"/>
              <a:gd name="T48" fmla="*/ 2147483647 w 102"/>
              <a:gd name="T49" fmla="*/ 2147483647 h 155"/>
              <a:gd name="T50" fmla="*/ 2147483647 w 102"/>
              <a:gd name="T51" fmla="*/ 2147483647 h 155"/>
              <a:gd name="T52" fmla="*/ 2147483647 w 102"/>
              <a:gd name="T53" fmla="*/ 2147483647 h 155"/>
              <a:gd name="T54" fmla="*/ 2147483647 w 102"/>
              <a:gd name="T55" fmla="*/ 2147483647 h 155"/>
              <a:gd name="T56" fmla="*/ 2147483647 w 102"/>
              <a:gd name="T57" fmla="*/ 2147483647 h 155"/>
              <a:gd name="T58" fmla="*/ 2147483647 w 102"/>
              <a:gd name="T59" fmla="*/ 2147483647 h 155"/>
              <a:gd name="T60" fmla="*/ 2147483647 w 102"/>
              <a:gd name="T61" fmla="*/ 2147483647 h 155"/>
              <a:gd name="T62" fmla="*/ 2147483647 w 102"/>
              <a:gd name="T63" fmla="*/ 2147483647 h 155"/>
              <a:gd name="T64" fmla="*/ 2147483647 w 102"/>
              <a:gd name="T65" fmla="*/ 2147483647 h 155"/>
              <a:gd name="T66" fmla="*/ 2147483647 w 102"/>
              <a:gd name="T67" fmla="*/ 2147483647 h 155"/>
              <a:gd name="T68" fmla="*/ 2147483647 w 102"/>
              <a:gd name="T69" fmla="*/ 2147483647 h 155"/>
              <a:gd name="T70" fmla="*/ 2147483647 w 102"/>
              <a:gd name="T71" fmla="*/ 2147483647 h 155"/>
              <a:gd name="T72" fmla="*/ 2147483647 w 102"/>
              <a:gd name="T73" fmla="*/ 2147483647 h 155"/>
              <a:gd name="T74" fmla="*/ 2147483647 w 102"/>
              <a:gd name="T75" fmla="*/ 2147483647 h 155"/>
              <a:gd name="T76" fmla="*/ 2147483647 w 102"/>
              <a:gd name="T77" fmla="*/ 2147483647 h 1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155"/>
              <a:gd name="T119" fmla="*/ 102 w 102"/>
              <a:gd name="T120" fmla="*/ 155 h 1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155">
                <a:moveTo>
                  <a:pt x="35" y="51"/>
                </a:moveTo>
                <a:lnTo>
                  <a:pt x="27" y="39"/>
                </a:lnTo>
                <a:lnTo>
                  <a:pt x="24" y="28"/>
                </a:lnTo>
                <a:lnTo>
                  <a:pt x="27" y="28"/>
                </a:lnTo>
                <a:lnTo>
                  <a:pt x="24" y="25"/>
                </a:lnTo>
                <a:lnTo>
                  <a:pt x="27" y="14"/>
                </a:lnTo>
                <a:lnTo>
                  <a:pt x="30" y="4"/>
                </a:lnTo>
                <a:lnTo>
                  <a:pt x="24" y="0"/>
                </a:lnTo>
                <a:lnTo>
                  <a:pt x="16" y="0"/>
                </a:lnTo>
                <a:lnTo>
                  <a:pt x="3" y="14"/>
                </a:lnTo>
                <a:lnTo>
                  <a:pt x="0" y="18"/>
                </a:lnTo>
                <a:lnTo>
                  <a:pt x="0" y="25"/>
                </a:lnTo>
                <a:lnTo>
                  <a:pt x="3" y="25"/>
                </a:lnTo>
                <a:lnTo>
                  <a:pt x="10" y="58"/>
                </a:lnTo>
                <a:lnTo>
                  <a:pt x="16" y="65"/>
                </a:lnTo>
                <a:lnTo>
                  <a:pt x="16" y="67"/>
                </a:lnTo>
                <a:lnTo>
                  <a:pt x="16" y="72"/>
                </a:lnTo>
                <a:lnTo>
                  <a:pt x="20" y="79"/>
                </a:lnTo>
                <a:lnTo>
                  <a:pt x="20" y="81"/>
                </a:lnTo>
                <a:lnTo>
                  <a:pt x="24" y="95"/>
                </a:lnTo>
                <a:lnTo>
                  <a:pt x="30" y="114"/>
                </a:lnTo>
                <a:lnTo>
                  <a:pt x="30" y="121"/>
                </a:lnTo>
                <a:lnTo>
                  <a:pt x="35" y="133"/>
                </a:lnTo>
                <a:lnTo>
                  <a:pt x="35" y="135"/>
                </a:lnTo>
                <a:lnTo>
                  <a:pt x="38" y="135"/>
                </a:lnTo>
                <a:lnTo>
                  <a:pt x="38" y="140"/>
                </a:lnTo>
                <a:lnTo>
                  <a:pt x="38" y="142"/>
                </a:lnTo>
                <a:lnTo>
                  <a:pt x="41" y="154"/>
                </a:lnTo>
                <a:lnTo>
                  <a:pt x="62" y="149"/>
                </a:lnTo>
                <a:lnTo>
                  <a:pt x="73" y="149"/>
                </a:lnTo>
                <a:lnTo>
                  <a:pt x="85" y="147"/>
                </a:lnTo>
                <a:lnTo>
                  <a:pt x="93" y="147"/>
                </a:lnTo>
                <a:lnTo>
                  <a:pt x="101" y="142"/>
                </a:lnTo>
                <a:lnTo>
                  <a:pt x="90" y="107"/>
                </a:lnTo>
                <a:lnTo>
                  <a:pt x="85" y="107"/>
                </a:lnTo>
                <a:lnTo>
                  <a:pt x="65" y="93"/>
                </a:lnTo>
                <a:lnTo>
                  <a:pt x="55" y="86"/>
                </a:lnTo>
                <a:lnTo>
                  <a:pt x="47" y="60"/>
                </a:lnTo>
                <a:lnTo>
                  <a:pt x="35" y="51"/>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63" name="Freeform 16"/>
          <p:cNvSpPr>
            <a:spLocks/>
          </p:cNvSpPr>
          <p:nvPr/>
        </p:nvSpPr>
        <p:spPr bwMode="ltGray">
          <a:xfrm>
            <a:off x="4826000" y="3136900"/>
            <a:ext cx="454025" cy="207963"/>
          </a:xfrm>
          <a:custGeom>
            <a:avLst/>
            <a:gdLst>
              <a:gd name="T0" fmla="*/ 2147483647 w 436"/>
              <a:gd name="T1" fmla="*/ 2147483647 h 198"/>
              <a:gd name="T2" fmla="*/ 2147483647 w 436"/>
              <a:gd name="T3" fmla="*/ 2147483647 h 198"/>
              <a:gd name="T4" fmla="*/ 2147483647 w 436"/>
              <a:gd name="T5" fmla="*/ 2147483647 h 198"/>
              <a:gd name="T6" fmla="*/ 2147483647 w 436"/>
              <a:gd name="T7" fmla="*/ 2147483647 h 198"/>
              <a:gd name="T8" fmla="*/ 2147483647 w 436"/>
              <a:gd name="T9" fmla="*/ 2147483647 h 198"/>
              <a:gd name="T10" fmla="*/ 2147483647 w 436"/>
              <a:gd name="T11" fmla="*/ 2147483647 h 198"/>
              <a:gd name="T12" fmla="*/ 2147483647 w 436"/>
              <a:gd name="T13" fmla="*/ 2147483647 h 198"/>
              <a:gd name="T14" fmla="*/ 2147483647 w 436"/>
              <a:gd name="T15" fmla="*/ 2147483647 h 198"/>
              <a:gd name="T16" fmla="*/ 2147483647 w 436"/>
              <a:gd name="T17" fmla="*/ 2147483647 h 198"/>
              <a:gd name="T18" fmla="*/ 2147483647 w 436"/>
              <a:gd name="T19" fmla="*/ 2147483647 h 198"/>
              <a:gd name="T20" fmla="*/ 2147483647 w 436"/>
              <a:gd name="T21" fmla="*/ 2147483647 h 198"/>
              <a:gd name="T22" fmla="*/ 2147483647 w 436"/>
              <a:gd name="T23" fmla="*/ 2147483647 h 198"/>
              <a:gd name="T24" fmla="*/ 2147483647 w 436"/>
              <a:gd name="T25" fmla="*/ 2147483647 h 198"/>
              <a:gd name="T26" fmla="*/ 2147483647 w 436"/>
              <a:gd name="T27" fmla="*/ 2147483647 h 198"/>
              <a:gd name="T28" fmla="*/ 2147483647 w 436"/>
              <a:gd name="T29" fmla="*/ 2147483647 h 198"/>
              <a:gd name="T30" fmla="*/ 2147483647 w 436"/>
              <a:gd name="T31" fmla="*/ 2147483647 h 198"/>
              <a:gd name="T32" fmla="*/ 2147483647 w 436"/>
              <a:gd name="T33" fmla="*/ 2147483647 h 198"/>
              <a:gd name="T34" fmla="*/ 2147483647 w 436"/>
              <a:gd name="T35" fmla="*/ 2147483647 h 198"/>
              <a:gd name="T36" fmla="*/ 2147483647 w 436"/>
              <a:gd name="T37" fmla="*/ 2147483647 h 198"/>
              <a:gd name="T38" fmla="*/ 2147483647 w 436"/>
              <a:gd name="T39" fmla="*/ 2147483647 h 198"/>
              <a:gd name="T40" fmla="*/ 2147483647 w 436"/>
              <a:gd name="T41" fmla="*/ 2147483647 h 198"/>
              <a:gd name="T42" fmla="*/ 2147483647 w 436"/>
              <a:gd name="T43" fmla="*/ 2147483647 h 198"/>
              <a:gd name="T44" fmla="*/ 2147483647 w 436"/>
              <a:gd name="T45" fmla="*/ 2147483647 h 198"/>
              <a:gd name="T46" fmla="*/ 2147483647 w 436"/>
              <a:gd name="T47" fmla="*/ 2147483647 h 198"/>
              <a:gd name="T48" fmla="*/ 2147483647 w 436"/>
              <a:gd name="T49" fmla="*/ 2147483647 h 198"/>
              <a:gd name="T50" fmla="*/ 2147483647 w 436"/>
              <a:gd name="T51" fmla="*/ 2147483647 h 198"/>
              <a:gd name="T52" fmla="*/ 2147483647 w 436"/>
              <a:gd name="T53" fmla="*/ 2147483647 h 198"/>
              <a:gd name="T54" fmla="*/ 2147483647 w 436"/>
              <a:gd name="T55" fmla="*/ 2147483647 h 198"/>
              <a:gd name="T56" fmla="*/ 2147483647 w 436"/>
              <a:gd name="T57" fmla="*/ 2147483647 h 198"/>
              <a:gd name="T58" fmla="*/ 2147483647 w 436"/>
              <a:gd name="T59" fmla="*/ 2147483647 h 198"/>
              <a:gd name="T60" fmla="*/ 2147483647 w 436"/>
              <a:gd name="T61" fmla="*/ 2147483647 h 198"/>
              <a:gd name="T62" fmla="*/ 2147483647 w 436"/>
              <a:gd name="T63" fmla="*/ 2147483647 h 198"/>
              <a:gd name="T64" fmla="*/ 2147483647 w 436"/>
              <a:gd name="T65" fmla="*/ 2147483647 h 198"/>
              <a:gd name="T66" fmla="*/ 2147483647 w 436"/>
              <a:gd name="T67" fmla="*/ 2147483647 h 198"/>
              <a:gd name="T68" fmla="*/ 2147483647 w 436"/>
              <a:gd name="T69" fmla="*/ 2147483647 h 198"/>
              <a:gd name="T70" fmla="*/ 2147483647 w 436"/>
              <a:gd name="T71" fmla="*/ 2147483647 h 198"/>
              <a:gd name="T72" fmla="*/ 2147483647 w 436"/>
              <a:gd name="T73" fmla="*/ 2147483647 h 198"/>
              <a:gd name="T74" fmla="*/ 2147483647 w 436"/>
              <a:gd name="T75" fmla="*/ 2147483647 h 198"/>
              <a:gd name="T76" fmla="*/ 2147483647 w 436"/>
              <a:gd name="T77" fmla="*/ 2147483647 h 198"/>
              <a:gd name="T78" fmla="*/ 2147483647 w 436"/>
              <a:gd name="T79" fmla="*/ 2147483647 h 198"/>
              <a:gd name="T80" fmla="*/ 2147483647 w 436"/>
              <a:gd name="T81" fmla="*/ 2147483647 h 198"/>
              <a:gd name="T82" fmla="*/ 2147483647 w 436"/>
              <a:gd name="T83" fmla="*/ 2147483647 h 198"/>
              <a:gd name="T84" fmla="*/ 2147483647 w 436"/>
              <a:gd name="T85" fmla="*/ 2147483647 h 198"/>
              <a:gd name="T86" fmla="*/ 2147483647 w 436"/>
              <a:gd name="T87" fmla="*/ 2147483647 h 198"/>
              <a:gd name="T88" fmla="*/ 2147483647 w 436"/>
              <a:gd name="T89" fmla="*/ 2147483647 h 198"/>
              <a:gd name="T90" fmla="*/ 2147483647 w 436"/>
              <a:gd name="T91" fmla="*/ 2147483647 h 198"/>
              <a:gd name="T92" fmla="*/ 2147483647 w 436"/>
              <a:gd name="T93" fmla="*/ 2147483647 h 198"/>
              <a:gd name="T94" fmla="*/ 2147483647 w 436"/>
              <a:gd name="T95" fmla="*/ 2147483647 h 198"/>
              <a:gd name="T96" fmla="*/ 2147483647 w 436"/>
              <a:gd name="T97" fmla="*/ 2147483647 h 198"/>
              <a:gd name="T98" fmla="*/ 2147483647 w 436"/>
              <a:gd name="T99" fmla="*/ 2147483647 h 198"/>
              <a:gd name="T100" fmla="*/ 2147483647 w 436"/>
              <a:gd name="T101" fmla="*/ 2147483647 h 198"/>
              <a:gd name="T102" fmla="*/ 2147483647 w 436"/>
              <a:gd name="T103" fmla="*/ 2147483647 h 198"/>
              <a:gd name="T104" fmla="*/ 2147483647 w 436"/>
              <a:gd name="T105" fmla="*/ 2147483647 h 198"/>
              <a:gd name="T106" fmla="*/ 2147483647 w 436"/>
              <a:gd name="T107" fmla="*/ 2147483647 h 198"/>
              <a:gd name="T108" fmla="*/ 2147483647 w 436"/>
              <a:gd name="T109" fmla="*/ 2147483647 h 198"/>
              <a:gd name="T110" fmla="*/ 2147483647 w 436"/>
              <a:gd name="T111" fmla="*/ 2147483647 h 198"/>
              <a:gd name="T112" fmla="*/ 2147483647 w 436"/>
              <a:gd name="T113" fmla="*/ 2147483647 h 198"/>
              <a:gd name="T114" fmla="*/ 2147483647 w 436"/>
              <a:gd name="T115" fmla="*/ 2147483647 h 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6"/>
              <a:gd name="T175" fmla="*/ 0 h 198"/>
              <a:gd name="T176" fmla="*/ 436 w 436"/>
              <a:gd name="T177" fmla="*/ 198 h 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6" h="198">
                <a:moveTo>
                  <a:pt x="106" y="41"/>
                </a:moveTo>
                <a:lnTo>
                  <a:pt x="112" y="41"/>
                </a:lnTo>
                <a:lnTo>
                  <a:pt x="124" y="39"/>
                </a:lnTo>
                <a:lnTo>
                  <a:pt x="136" y="39"/>
                </a:lnTo>
                <a:lnTo>
                  <a:pt x="179" y="32"/>
                </a:lnTo>
                <a:lnTo>
                  <a:pt x="182" y="27"/>
                </a:lnTo>
                <a:lnTo>
                  <a:pt x="185" y="27"/>
                </a:lnTo>
                <a:lnTo>
                  <a:pt x="199" y="27"/>
                </a:lnTo>
                <a:lnTo>
                  <a:pt x="206" y="25"/>
                </a:lnTo>
                <a:lnTo>
                  <a:pt x="220" y="20"/>
                </a:lnTo>
                <a:lnTo>
                  <a:pt x="226" y="20"/>
                </a:lnTo>
                <a:lnTo>
                  <a:pt x="234" y="20"/>
                </a:lnTo>
                <a:lnTo>
                  <a:pt x="244" y="16"/>
                </a:lnTo>
                <a:lnTo>
                  <a:pt x="248" y="16"/>
                </a:lnTo>
                <a:lnTo>
                  <a:pt x="261" y="13"/>
                </a:lnTo>
                <a:lnTo>
                  <a:pt x="264" y="13"/>
                </a:lnTo>
                <a:lnTo>
                  <a:pt x="269" y="13"/>
                </a:lnTo>
                <a:lnTo>
                  <a:pt x="272" y="13"/>
                </a:lnTo>
                <a:lnTo>
                  <a:pt x="296" y="6"/>
                </a:lnTo>
                <a:lnTo>
                  <a:pt x="302" y="6"/>
                </a:lnTo>
                <a:lnTo>
                  <a:pt x="319" y="2"/>
                </a:lnTo>
                <a:lnTo>
                  <a:pt x="327" y="0"/>
                </a:lnTo>
                <a:lnTo>
                  <a:pt x="334" y="0"/>
                </a:lnTo>
                <a:lnTo>
                  <a:pt x="334" y="6"/>
                </a:lnTo>
                <a:lnTo>
                  <a:pt x="337" y="6"/>
                </a:lnTo>
                <a:lnTo>
                  <a:pt x="345" y="39"/>
                </a:lnTo>
                <a:lnTo>
                  <a:pt x="351" y="46"/>
                </a:lnTo>
                <a:lnTo>
                  <a:pt x="351" y="48"/>
                </a:lnTo>
                <a:lnTo>
                  <a:pt x="351" y="53"/>
                </a:lnTo>
                <a:lnTo>
                  <a:pt x="354" y="60"/>
                </a:lnTo>
                <a:lnTo>
                  <a:pt x="354" y="62"/>
                </a:lnTo>
                <a:lnTo>
                  <a:pt x="357" y="76"/>
                </a:lnTo>
                <a:lnTo>
                  <a:pt x="365" y="95"/>
                </a:lnTo>
                <a:lnTo>
                  <a:pt x="365" y="101"/>
                </a:lnTo>
                <a:lnTo>
                  <a:pt x="369" y="113"/>
                </a:lnTo>
                <a:lnTo>
                  <a:pt x="369" y="115"/>
                </a:lnTo>
                <a:lnTo>
                  <a:pt x="372" y="115"/>
                </a:lnTo>
                <a:lnTo>
                  <a:pt x="372" y="120"/>
                </a:lnTo>
                <a:lnTo>
                  <a:pt x="372" y="122"/>
                </a:lnTo>
                <a:lnTo>
                  <a:pt x="375" y="134"/>
                </a:lnTo>
                <a:lnTo>
                  <a:pt x="396" y="129"/>
                </a:lnTo>
                <a:lnTo>
                  <a:pt x="407" y="129"/>
                </a:lnTo>
                <a:lnTo>
                  <a:pt x="419" y="127"/>
                </a:lnTo>
                <a:lnTo>
                  <a:pt x="427" y="127"/>
                </a:lnTo>
                <a:lnTo>
                  <a:pt x="435" y="122"/>
                </a:lnTo>
                <a:lnTo>
                  <a:pt x="435" y="134"/>
                </a:lnTo>
                <a:lnTo>
                  <a:pt x="430" y="171"/>
                </a:lnTo>
                <a:lnTo>
                  <a:pt x="416" y="180"/>
                </a:lnTo>
                <a:lnTo>
                  <a:pt x="407" y="180"/>
                </a:lnTo>
                <a:lnTo>
                  <a:pt x="396" y="183"/>
                </a:lnTo>
                <a:lnTo>
                  <a:pt x="392" y="190"/>
                </a:lnTo>
                <a:lnTo>
                  <a:pt x="385" y="190"/>
                </a:lnTo>
                <a:lnTo>
                  <a:pt x="372" y="197"/>
                </a:lnTo>
                <a:lnTo>
                  <a:pt x="372" y="171"/>
                </a:lnTo>
                <a:lnTo>
                  <a:pt x="361" y="176"/>
                </a:lnTo>
                <a:lnTo>
                  <a:pt x="365" y="162"/>
                </a:lnTo>
                <a:lnTo>
                  <a:pt x="361" y="162"/>
                </a:lnTo>
                <a:lnTo>
                  <a:pt x="361" y="157"/>
                </a:lnTo>
                <a:lnTo>
                  <a:pt x="361" y="162"/>
                </a:lnTo>
                <a:lnTo>
                  <a:pt x="354" y="157"/>
                </a:lnTo>
                <a:lnTo>
                  <a:pt x="351" y="150"/>
                </a:lnTo>
                <a:lnTo>
                  <a:pt x="351" y="164"/>
                </a:lnTo>
                <a:lnTo>
                  <a:pt x="337" y="164"/>
                </a:lnTo>
                <a:lnTo>
                  <a:pt x="330" y="162"/>
                </a:lnTo>
                <a:lnTo>
                  <a:pt x="314" y="141"/>
                </a:lnTo>
                <a:lnTo>
                  <a:pt x="323" y="136"/>
                </a:lnTo>
                <a:lnTo>
                  <a:pt x="319" y="127"/>
                </a:lnTo>
                <a:lnTo>
                  <a:pt x="330" y="122"/>
                </a:lnTo>
                <a:lnTo>
                  <a:pt x="319" y="115"/>
                </a:lnTo>
                <a:lnTo>
                  <a:pt x="310" y="122"/>
                </a:lnTo>
                <a:lnTo>
                  <a:pt x="310" y="113"/>
                </a:lnTo>
                <a:lnTo>
                  <a:pt x="319" y="101"/>
                </a:lnTo>
                <a:lnTo>
                  <a:pt x="314" y="90"/>
                </a:lnTo>
                <a:lnTo>
                  <a:pt x="314" y="97"/>
                </a:lnTo>
                <a:lnTo>
                  <a:pt x="307" y="101"/>
                </a:lnTo>
                <a:lnTo>
                  <a:pt x="307" y="83"/>
                </a:lnTo>
                <a:lnTo>
                  <a:pt x="310" y="88"/>
                </a:lnTo>
                <a:lnTo>
                  <a:pt x="319" y="83"/>
                </a:lnTo>
                <a:lnTo>
                  <a:pt x="319" y="74"/>
                </a:lnTo>
                <a:lnTo>
                  <a:pt x="307" y="74"/>
                </a:lnTo>
                <a:lnTo>
                  <a:pt x="307" y="62"/>
                </a:lnTo>
                <a:lnTo>
                  <a:pt x="314" y="46"/>
                </a:lnTo>
                <a:lnTo>
                  <a:pt x="327" y="41"/>
                </a:lnTo>
                <a:lnTo>
                  <a:pt x="319" y="20"/>
                </a:lnTo>
                <a:lnTo>
                  <a:pt x="314" y="25"/>
                </a:lnTo>
                <a:lnTo>
                  <a:pt x="310" y="39"/>
                </a:lnTo>
                <a:lnTo>
                  <a:pt x="302" y="46"/>
                </a:lnTo>
                <a:lnTo>
                  <a:pt x="299" y="55"/>
                </a:lnTo>
                <a:lnTo>
                  <a:pt x="296" y="48"/>
                </a:lnTo>
                <a:lnTo>
                  <a:pt x="292" y="55"/>
                </a:lnTo>
                <a:lnTo>
                  <a:pt x="292" y="62"/>
                </a:lnTo>
                <a:lnTo>
                  <a:pt x="279" y="67"/>
                </a:lnTo>
                <a:lnTo>
                  <a:pt x="279" y="69"/>
                </a:lnTo>
                <a:lnTo>
                  <a:pt x="292" y="76"/>
                </a:lnTo>
                <a:lnTo>
                  <a:pt x="296" y="88"/>
                </a:lnTo>
                <a:lnTo>
                  <a:pt x="292" y="115"/>
                </a:lnTo>
                <a:lnTo>
                  <a:pt x="296" y="122"/>
                </a:lnTo>
                <a:lnTo>
                  <a:pt x="302" y="143"/>
                </a:lnTo>
                <a:lnTo>
                  <a:pt x="314" y="157"/>
                </a:lnTo>
                <a:lnTo>
                  <a:pt x="314" y="164"/>
                </a:lnTo>
                <a:lnTo>
                  <a:pt x="319" y="164"/>
                </a:lnTo>
                <a:lnTo>
                  <a:pt x="319" y="169"/>
                </a:lnTo>
                <a:lnTo>
                  <a:pt x="327" y="183"/>
                </a:lnTo>
                <a:lnTo>
                  <a:pt x="330" y="194"/>
                </a:lnTo>
                <a:lnTo>
                  <a:pt x="319" y="183"/>
                </a:lnTo>
                <a:lnTo>
                  <a:pt x="314" y="187"/>
                </a:lnTo>
                <a:lnTo>
                  <a:pt x="299" y="176"/>
                </a:lnTo>
                <a:lnTo>
                  <a:pt x="279" y="180"/>
                </a:lnTo>
                <a:lnTo>
                  <a:pt x="275" y="171"/>
                </a:lnTo>
                <a:lnTo>
                  <a:pt x="272" y="176"/>
                </a:lnTo>
                <a:lnTo>
                  <a:pt x="269" y="176"/>
                </a:lnTo>
                <a:lnTo>
                  <a:pt x="257" y="162"/>
                </a:lnTo>
                <a:lnTo>
                  <a:pt x="248" y="164"/>
                </a:lnTo>
                <a:lnTo>
                  <a:pt x="244" y="169"/>
                </a:lnTo>
                <a:lnTo>
                  <a:pt x="237" y="171"/>
                </a:lnTo>
                <a:lnTo>
                  <a:pt x="234" y="155"/>
                </a:lnTo>
                <a:lnTo>
                  <a:pt x="240" y="141"/>
                </a:lnTo>
                <a:lnTo>
                  <a:pt x="240" y="136"/>
                </a:lnTo>
                <a:lnTo>
                  <a:pt x="244" y="134"/>
                </a:lnTo>
                <a:lnTo>
                  <a:pt x="244" y="127"/>
                </a:lnTo>
                <a:lnTo>
                  <a:pt x="244" y="122"/>
                </a:lnTo>
                <a:lnTo>
                  <a:pt x="248" y="115"/>
                </a:lnTo>
                <a:lnTo>
                  <a:pt x="252" y="108"/>
                </a:lnTo>
                <a:lnTo>
                  <a:pt x="244" y="101"/>
                </a:lnTo>
                <a:lnTo>
                  <a:pt x="237" y="101"/>
                </a:lnTo>
                <a:lnTo>
                  <a:pt x="237" y="106"/>
                </a:lnTo>
                <a:lnTo>
                  <a:pt x="234" y="108"/>
                </a:lnTo>
                <a:lnTo>
                  <a:pt x="229" y="106"/>
                </a:lnTo>
                <a:lnTo>
                  <a:pt x="220" y="106"/>
                </a:lnTo>
                <a:lnTo>
                  <a:pt x="220" y="101"/>
                </a:lnTo>
                <a:lnTo>
                  <a:pt x="214" y="97"/>
                </a:lnTo>
                <a:lnTo>
                  <a:pt x="206" y="97"/>
                </a:lnTo>
                <a:lnTo>
                  <a:pt x="194" y="95"/>
                </a:lnTo>
                <a:lnTo>
                  <a:pt x="194" y="83"/>
                </a:lnTo>
                <a:lnTo>
                  <a:pt x="190" y="81"/>
                </a:lnTo>
                <a:lnTo>
                  <a:pt x="179" y="76"/>
                </a:lnTo>
                <a:lnTo>
                  <a:pt x="175" y="76"/>
                </a:lnTo>
                <a:lnTo>
                  <a:pt x="171" y="76"/>
                </a:lnTo>
                <a:lnTo>
                  <a:pt x="167" y="76"/>
                </a:lnTo>
                <a:lnTo>
                  <a:pt x="164" y="67"/>
                </a:lnTo>
                <a:lnTo>
                  <a:pt x="155" y="60"/>
                </a:lnTo>
                <a:lnTo>
                  <a:pt x="147" y="48"/>
                </a:lnTo>
                <a:lnTo>
                  <a:pt x="136" y="53"/>
                </a:lnTo>
                <a:lnTo>
                  <a:pt x="136" y="48"/>
                </a:lnTo>
                <a:lnTo>
                  <a:pt x="124" y="41"/>
                </a:lnTo>
                <a:lnTo>
                  <a:pt x="112" y="53"/>
                </a:lnTo>
                <a:lnTo>
                  <a:pt x="106" y="53"/>
                </a:lnTo>
                <a:lnTo>
                  <a:pt x="102" y="53"/>
                </a:lnTo>
                <a:lnTo>
                  <a:pt x="106" y="55"/>
                </a:lnTo>
                <a:lnTo>
                  <a:pt x="97" y="67"/>
                </a:lnTo>
                <a:lnTo>
                  <a:pt x="92" y="67"/>
                </a:lnTo>
                <a:lnTo>
                  <a:pt x="82" y="67"/>
                </a:lnTo>
                <a:lnTo>
                  <a:pt x="78" y="69"/>
                </a:lnTo>
                <a:lnTo>
                  <a:pt x="65" y="60"/>
                </a:lnTo>
                <a:lnTo>
                  <a:pt x="51" y="83"/>
                </a:lnTo>
                <a:lnTo>
                  <a:pt x="44" y="81"/>
                </a:lnTo>
                <a:lnTo>
                  <a:pt x="34" y="95"/>
                </a:lnTo>
                <a:lnTo>
                  <a:pt x="30" y="97"/>
                </a:lnTo>
                <a:lnTo>
                  <a:pt x="27" y="101"/>
                </a:lnTo>
                <a:lnTo>
                  <a:pt x="19" y="108"/>
                </a:lnTo>
                <a:lnTo>
                  <a:pt x="12" y="120"/>
                </a:lnTo>
                <a:lnTo>
                  <a:pt x="12" y="115"/>
                </a:lnTo>
                <a:lnTo>
                  <a:pt x="3" y="81"/>
                </a:lnTo>
                <a:lnTo>
                  <a:pt x="0" y="60"/>
                </a:lnTo>
                <a:lnTo>
                  <a:pt x="3" y="60"/>
                </a:lnTo>
                <a:lnTo>
                  <a:pt x="7" y="60"/>
                </a:lnTo>
                <a:lnTo>
                  <a:pt x="34" y="55"/>
                </a:lnTo>
                <a:lnTo>
                  <a:pt x="39" y="55"/>
                </a:lnTo>
                <a:lnTo>
                  <a:pt x="51" y="53"/>
                </a:lnTo>
                <a:lnTo>
                  <a:pt x="54" y="53"/>
                </a:lnTo>
                <a:lnTo>
                  <a:pt x="58" y="53"/>
                </a:lnTo>
                <a:lnTo>
                  <a:pt x="62" y="48"/>
                </a:lnTo>
                <a:lnTo>
                  <a:pt x="85" y="46"/>
                </a:lnTo>
                <a:lnTo>
                  <a:pt x="89" y="46"/>
                </a:lnTo>
                <a:lnTo>
                  <a:pt x="102" y="46"/>
                </a:lnTo>
                <a:lnTo>
                  <a:pt x="106" y="41"/>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64" name="Freeform 17"/>
          <p:cNvSpPr>
            <a:spLocks/>
          </p:cNvSpPr>
          <p:nvPr/>
        </p:nvSpPr>
        <p:spPr bwMode="ltGray">
          <a:xfrm>
            <a:off x="5200650" y="2928938"/>
            <a:ext cx="134938" cy="282575"/>
          </a:xfrm>
          <a:custGeom>
            <a:avLst/>
            <a:gdLst>
              <a:gd name="T0" fmla="*/ 2147483647 w 128"/>
              <a:gd name="T1" fmla="*/ 2147483647 h 271"/>
              <a:gd name="T2" fmla="*/ 2147483647 w 128"/>
              <a:gd name="T3" fmla="*/ 2147483647 h 271"/>
              <a:gd name="T4" fmla="*/ 2147483647 w 128"/>
              <a:gd name="T5" fmla="*/ 2147483647 h 271"/>
              <a:gd name="T6" fmla="*/ 2147483647 w 128"/>
              <a:gd name="T7" fmla="*/ 2147483647 h 271"/>
              <a:gd name="T8" fmla="*/ 2147483647 w 128"/>
              <a:gd name="T9" fmla="*/ 2147483647 h 271"/>
              <a:gd name="T10" fmla="*/ 2147483647 w 128"/>
              <a:gd name="T11" fmla="*/ 2147483647 h 271"/>
              <a:gd name="T12" fmla="*/ 2147483647 w 128"/>
              <a:gd name="T13" fmla="*/ 2147483647 h 271"/>
              <a:gd name="T14" fmla="*/ 2147483647 w 128"/>
              <a:gd name="T15" fmla="*/ 2147483647 h 271"/>
              <a:gd name="T16" fmla="*/ 2147483647 w 128"/>
              <a:gd name="T17" fmla="*/ 2147483647 h 271"/>
              <a:gd name="T18" fmla="*/ 2147483647 w 128"/>
              <a:gd name="T19" fmla="*/ 2147483647 h 271"/>
              <a:gd name="T20" fmla="*/ 2147483647 w 128"/>
              <a:gd name="T21" fmla="*/ 2147483647 h 271"/>
              <a:gd name="T22" fmla="*/ 2147483647 w 128"/>
              <a:gd name="T23" fmla="*/ 2147483647 h 271"/>
              <a:gd name="T24" fmla="*/ 2147483647 w 128"/>
              <a:gd name="T25" fmla="*/ 2147483647 h 271"/>
              <a:gd name="T26" fmla="*/ 2147483647 w 128"/>
              <a:gd name="T27" fmla="*/ 2147483647 h 271"/>
              <a:gd name="T28" fmla="*/ 2147483647 w 128"/>
              <a:gd name="T29" fmla="*/ 2147483647 h 271"/>
              <a:gd name="T30" fmla="*/ 2147483647 w 128"/>
              <a:gd name="T31" fmla="*/ 0 h 271"/>
              <a:gd name="T32" fmla="*/ 2147483647 w 128"/>
              <a:gd name="T33" fmla="*/ 2147483647 h 271"/>
              <a:gd name="T34" fmla="*/ 2147483647 w 128"/>
              <a:gd name="T35" fmla="*/ 2147483647 h 271"/>
              <a:gd name="T36" fmla="*/ 2147483647 w 128"/>
              <a:gd name="T37" fmla="*/ 2147483647 h 271"/>
              <a:gd name="T38" fmla="*/ 2147483647 w 128"/>
              <a:gd name="T39" fmla="*/ 2147483647 h 271"/>
              <a:gd name="T40" fmla="*/ 2147483647 w 128"/>
              <a:gd name="T41" fmla="*/ 2147483647 h 271"/>
              <a:gd name="T42" fmla="*/ 2147483647 w 128"/>
              <a:gd name="T43" fmla="*/ 2147483647 h 271"/>
              <a:gd name="T44" fmla="*/ 2147483647 w 128"/>
              <a:gd name="T45" fmla="*/ 2147483647 h 271"/>
              <a:gd name="T46" fmla="*/ 2147483647 w 128"/>
              <a:gd name="T47" fmla="*/ 2147483647 h 271"/>
              <a:gd name="T48" fmla="*/ 2147483647 w 128"/>
              <a:gd name="T49" fmla="*/ 2147483647 h 271"/>
              <a:gd name="T50" fmla="*/ 2147483647 w 128"/>
              <a:gd name="T51" fmla="*/ 2147483647 h 271"/>
              <a:gd name="T52" fmla="*/ 2147483647 w 128"/>
              <a:gd name="T53" fmla="*/ 2147483647 h 271"/>
              <a:gd name="T54" fmla="*/ 2147483647 w 128"/>
              <a:gd name="T55" fmla="*/ 2147483647 h 271"/>
              <a:gd name="T56" fmla="*/ 2147483647 w 128"/>
              <a:gd name="T57" fmla="*/ 2147483647 h 271"/>
              <a:gd name="T58" fmla="*/ 2147483647 w 128"/>
              <a:gd name="T59" fmla="*/ 2147483647 h 271"/>
              <a:gd name="T60" fmla="*/ 2147483647 w 128"/>
              <a:gd name="T61" fmla="*/ 2147483647 h 271"/>
              <a:gd name="T62" fmla="*/ 2147483647 w 128"/>
              <a:gd name="T63" fmla="*/ 2147483647 h 271"/>
              <a:gd name="T64" fmla="*/ 2147483647 w 128"/>
              <a:gd name="T65" fmla="*/ 2147483647 h 271"/>
              <a:gd name="T66" fmla="*/ 2147483647 w 128"/>
              <a:gd name="T67" fmla="*/ 2147483647 h 271"/>
              <a:gd name="T68" fmla="*/ 2147483647 w 128"/>
              <a:gd name="T69" fmla="*/ 2147483647 h 271"/>
              <a:gd name="T70" fmla="*/ 2147483647 w 128"/>
              <a:gd name="T71" fmla="*/ 2147483647 h 271"/>
              <a:gd name="T72" fmla="*/ 2147483647 w 128"/>
              <a:gd name="T73" fmla="*/ 2147483647 h 271"/>
              <a:gd name="T74" fmla="*/ 2147483647 w 128"/>
              <a:gd name="T75" fmla="*/ 2147483647 h 2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271"/>
              <a:gd name="T116" fmla="*/ 128 w 128"/>
              <a:gd name="T117" fmla="*/ 271 h 2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271">
                <a:moveTo>
                  <a:pt x="116" y="194"/>
                </a:moveTo>
                <a:lnTo>
                  <a:pt x="127" y="164"/>
                </a:lnTo>
                <a:lnTo>
                  <a:pt x="122" y="124"/>
                </a:lnTo>
                <a:lnTo>
                  <a:pt x="119" y="91"/>
                </a:lnTo>
                <a:lnTo>
                  <a:pt x="116" y="82"/>
                </a:lnTo>
                <a:lnTo>
                  <a:pt x="116" y="89"/>
                </a:lnTo>
                <a:lnTo>
                  <a:pt x="99" y="89"/>
                </a:lnTo>
                <a:lnTo>
                  <a:pt x="95" y="89"/>
                </a:lnTo>
                <a:lnTo>
                  <a:pt x="92" y="89"/>
                </a:lnTo>
                <a:lnTo>
                  <a:pt x="92" y="84"/>
                </a:lnTo>
                <a:lnTo>
                  <a:pt x="92" y="82"/>
                </a:lnTo>
                <a:lnTo>
                  <a:pt x="92" y="75"/>
                </a:lnTo>
                <a:lnTo>
                  <a:pt x="92" y="70"/>
                </a:lnTo>
                <a:lnTo>
                  <a:pt x="95" y="68"/>
                </a:lnTo>
                <a:lnTo>
                  <a:pt x="103" y="63"/>
                </a:lnTo>
                <a:lnTo>
                  <a:pt x="107" y="58"/>
                </a:lnTo>
                <a:lnTo>
                  <a:pt x="107" y="56"/>
                </a:lnTo>
                <a:lnTo>
                  <a:pt x="107" y="51"/>
                </a:lnTo>
                <a:lnTo>
                  <a:pt x="107" y="44"/>
                </a:lnTo>
                <a:lnTo>
                  <a:pt x="107" y="37"/>
                </a:lnTo>
                <a:lnTo>
                  <a:pt x="107" y="35"/>
                </a:lnTo>
                <a:lnTo>
                  <a:pt x="107" y="30"/>
                </a:lnTo>
                <a:lnTo>
                  <a:pt x="112" y="23"/>
                </a:lnTo>
                <a:lnTo>
                  <a:pt x="107" y="23"/>
                </a:lnTo>
                <a:lnTo>
                  <a:pt x="84" y="16"/>
                </a:lnTo>
                <a:lnTo>
                  <a:pt x="75" y="14"/>
                </a:lnTo>
                <a:lnTo>
                  <a:pt x="72" y="14"/>
                </a:lnTo>
                <a:lnTo>
                  <a:pt x="65" y="9"/>
                </a:lnTo>
                <a:lnTo>
                  <a:pt x="61" y="9"/>
                </a:lnTo>
                <a:lnTo>
                  <a:pt x="54" y="7"/>
                </a:lnTo>
                <a:lnTo>
                  <a:pt x="42" y="2"/>
                </a:lnTo>
                <a:lnTo>
                  <a:pt x="30" y="0"/>
                </a:lnTo>
                <a:lnTo>
                  <a:pt x="22" y="2"/>
                </a:lnTo>
                <a:lnTo>
                  <a:pt x="18" y="14"/>
                </a:lnTo>
                <a:lnTo>
                  <a:pt x="18" y="23"/>
                </a:lnTo>
                <a:lnTo>
                  <a:pt x="10" y="35"/>
                </a:lnTo>
                <a:lnTo>
                  <a:pt x="10" y="30"/>
                </a:lnTo>
                <a:lnTo>
                  <a:pt x="10" y="35"/>
                </a:lnTo>
                <a:lnTo>
                  <a:pt x="0" y="49"/>
                </a:lnTo>
                <a:lnTo>
                  <a:pt x="3" y="49"/>
                </a:lnTo>
                <a:lnTo>
                  <a:pt x="10" y="58"/>
                </a:lnTo>
                <a:lnTo>
                  <a:pt x="3" y="75"/>
                </a:lnTo>
                <a:lnTo>
                  <a:pt x="7" y="91"/>
                </a:lnTo>
                <a:lnTo>
                  <a:pt x="10" y="91"/>
                </a:lnTo>
                <a:lnTo>
                  <a:pt x="34" y="110"/>
                </a:lnTo>
                <a:lnTo>
                  <a:pt x="34" y="112"/>
                </a:lnTo>
                <a:lnTo>
                  <a:pt x="42" y="117"/>
                </a:lnTo>
                <a:lnTo>
                  <a:pt x="45" y="124"/>
                </a:lnTo>
                <a:lnTo>
                  <a:pt x="61" y="131"/>
                </a:lnTo>
                <a:lnTo>
                  <a:pt x="54" y="133"/>
                </a:lnTo>
                <a:lnTo>
                  <a:pt x="48" y="140"/>
                </a:lnTo>
                <a:lnTo>
                  <a:pt x="42" y="150"/>
                </a:lnTo>
                <a:lnTo>
                  <a:pt x="37" y="150"/>
                </a:lnTo>
                <a:lnTo>
                  <a:pt x="34" y="157"/>
                </a:lnTo>
                <a:lnTo>
                  <a:pt x="30" y="159"/>
                </a:lnTo>
                <a:lnTo>
                  <a:pt x="30" y="166"/>
                </a:lnTo>
                <a:lnTo>
                  <a:pt x="27" y="171"/>
                </a:lnTo>
                <a:lnTo>
                  <a:pt x="22" y="171"/>
                </a:lnTo>
                <a:lnTo>
                  <a:pt x="22" y="173"/>
                </a:lnTo>
                <a:lnTo>
                  <a:pt x="10" y="180"/>
                </a:lnTo>
                <a:lnTo>
                  <a:pt x="7" y="185"/>
                </a:lnTo>
                <a:lnTo>
                  <a:pt x="3" y="194"/>
                </a:lnTo>
                <a:lnTo>
                  <a:pt x="0" y="206"/>
                </a:lnTo>
                <a:lnTo>
                  <a:pt x="3" y="208"/>
                </a:lnTo>
                <a:lnTo>
                  <a:pt x="3" y="220"/>
                </a:lnTo>
                <a:lnTo>
                  <a:pt x="18" y="227"/>
                </a:lnTo>
                <a:lnTo>
                  <a:pt x="34" y="239"/>
                </a:lnTo>
                <a:lnTo>
                  <a:pt x="37" y="234"/>
                </a:lnTo>
                <a:lnTo>
                  <a:pt x="48" y="246"/>
                </a:lnTo>
                <a:lnTo>
                  <a:pt x="48" y="241"/>
                </a:lnTo>
                <a:lnTo>
                  <a:pt x="68" y="241"/>
                </a:lnTo>
                <a:lnTo>
                  <a:pt x="72" y="270"/>
                </a:lnTo>
                <a:lnTo>
                  <a:pt x="81" y="267"/>
                </a:lnTo>
                <a:lnTo>
                  <a:pt x="84" y="260"/>
                </a:lnTo>
                <a:lnTo>
                  <a:pt x="99" y="220"/>
                </a:lnTo>
                <a:lnTo>
                  <a:pt x="116" y="194"/>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65" name="Freeform 18"/>
          <p:cNvSpPr>
            <a:spLocks/>
          </p:cNvSpPr>
          <p:nvPr/>
        </p:nvSpPr>
        <p:spPr bwMode="ltGray">
          <a:xfrm>
            <a:off x="4679950" y="2870200"/>
            <a:ext cx="587375" cy="346075"/>
          </a:xfrm>
          <a:custGeom>
            <a:avLst/>
            <a:gdLst>
              <a:gd name="T0" fmla="*/ 2147483647 w 560"/>
              <a:gd name="T1" fmla="*/ 2147483647 h 335"/>
              <a:gd name="T2" fmla="*/ 2147483647 w 560"/>
              <a:gd name="T3" fmla="*/ 2147483647 h 335"/>
              <a:gd name="T4" fmla="*/ 2147483647 w 560"/>
              <a:gd name="T5" fmla="*/ 2147483647 h 335"/>
              <a:gd name="T6" fmla="*/ 2147483647 w 560"/>
              <a:gd name="T7" fmla="*/ 2147483647 h 335"/>
              <a:gd name="T8" fmla="*/ 2147483647 w 560"/>
              <a:gd name="T9" fmla="*/ 2147483647 h 335"/>
              <a:gd name="T10" fmla="*/ 2147483647 w 560"/>
              <a:gd name="T11" fmla="*/ 2147483647 h 335"/>
              <a:gd name="T12" fmla="*/ 2147483647 w 560"/>
              <a:gd name="T13" fmla="*/ 2147483647 h 335"/>
              <a:gd name="T14" fmla="*/ 2147483647 w 560"/>
              <a:gd name="T15" fmla="*/ 2147483647 h 335"/>
              <a:gd name="T16" fmla="*/ 2147483647 w 560"/>
              <a:gd name="T17" fmla="*/ 2147483647 h 335"/>
              <a:gd name="T18" fmla="*/ 2147483647 w 560"/>
              <a:gd name="T19" fmla="*/ 2147483647 h 335"/>
              <a:gd name="T20" fmla="*/ 2147483647 w 560"/>
              <a:gd name="T21" fmla="*/ 2147483647 h 335"/>
              <a:gd name="T22" fmla="*/ 2147483647 w 560"/>
              <a:gd name="T23" fmla="*/ 2147483647 h 335"/>
              <a:gd name="T24" fmla="*/ 2147483647 w 560"/>
              <a:gd name="T25" fmla="*/ 2147483647 h 335"/>
              <a:gd name="T26" fmla="*/ 2147483647 w 560"/>
              <a:gd name="T27" fmla="*/ 2147483647 h 335"/>
              <a:gd name="T28" fmla="*/ 2147483647 w 560"/>
              <a:gd name="T29" fmla="*/ 2147483647 h 335"/>
              <a:gd name="T30" fmla="*/ 2147483647 w 560"/>
              <a:gd name="T31" fmla="*/ 2147483647 h 335"/>
              <a:gd name="T32" fmla="*/ 2147483647 w 560"/>
              <a:gd name="T33" fmla="*/ 2147483647 h 335"/>
              <a:gd name="T34" fmla="*/ 2147483647 w 560"/>
              <a:gd name="T35" fmla="*/ 2147483647 h 335"/>
              <a:gd name="T36" fmla="*/ 2147483647 w 560"/>
              <a:gd name="T37" fmla="*/ 0 h 335"/>
              <a:gd name="T38" fmla="*/ 2147483647 w 560"/>
              <a:gd name="T39" fmla="*/ 2147483647 h 335"/>
              <a:gd name="T40" fmla="*/ 2147483647 w 560"/>
              <a:gd name="T41" fmla="*/ 2147483647 h 335"/>
              <a:gd name="T42" fmla="*/ 2147483647 w 560"/>
              <a:gd name="T43" fmla="*/ 2147483647 h 335"/>
              <a:gd name="T44" fmla="*/ 2147483647 w 560"/>
              <a:gd name="T45" fmla="*/ 2147483647 h 335"/>
              <a:gd name="T46" fmla="*/ 2147483647 w 560"/>
              <a:gd name="T47" fmla="*/ 2147483647 h 335"/>
              <a:gd name="T48" fmla="*/ 2147483647 w 560"/>
              <a:gd name="T49" fmla="*/ 2147483647 h 335"/>
              <a:gd name="T50" fmla="*/ 2147483647 w 560"/>
              <a:gd name="T51" fmla="*/ 2147483647 h 335"/>
              <a:gd name="T52" fmla="*/ 2147483647 w 560"/>
              <a:gd name="T53" fmla="*/ 2147483647 h 335"/>
              <a:gd name="T54" fmla="*/ 2147483647 w 560"/>
              <a:gd name="T55" fmla="*/ 2147483647 h 335"/>
              <a:gd name="T56" fmla="*/ 2147483647 w 560"/>
              <a:gd name="T57" fmla="*/ 2147483647 h 335"/>
              <a:gd name="T58" fmla="*/ 2147483647 w 560"/>
              <a:gd name="T59" fmla="*/ 2147483647 h 335"/>
              <a:gd name="T60" fmla="*/ 0 w 560"/>
              <a:gd name="T61" fmla="*/ 2147483647 h 335"/>
              <a:gd name="T62" fmla="*/ 2147483647 w 560"/>
              <a:gd name="T63" fmla="*/ 2147483647 h 335"/>
              <a:gd name="T64" fmla="*/ 2147483647 w 560"/>
              <a:gd name="T65" fmla="*/ 2147483647 h 335"/>
              <a:gd name="T66" fmla="*/ 2147483647 w 560"/>
              <a:gd name="T67" fmla="*/ 2147483647 h 335"/>
              <a:gd name="T68" fmla="*/ 2147483647 w 560"/>
              <a:gd name="T69" fmla="*/ 2147483647 h 335"/>
              <a:gd name="T70" fmla="*/ 2147483647 w 560"/>
              <a:gd name="T71" fmla="*/ 2147483647 h 335"/>
              <a:gd name="T72" fmla="*/ 2147483647 w 560"/>
              <a:gd name="T73" fmla="*/ 2147483647 h 335"/>
              <a:gd name="T74" fmla="*/ 2147483647 w 560"/>
              <a:gd name="T75" fmla="*/ 2147483647 h 335"/>
              <a:gd name="T76" fmla="*/ 2147483647 w 560"/>
              <a:gd name="T77" fmla="*/ 2147483647 h 335"/>
              <a:gd name="T78" fmla="*/ 2147483647 w 560"/>
              <a:gd name="T79" fmla="*/ 2147483647 h 335"/>
              <a:gd name="T80" fmla="*/ 2147483647 w 560"/>
              <a:gd name="T81" fmla="*/ 2147483647 h 335"/>
              <a:gd name="T82" fmla="*/ 2147483647 w 560"/>
              <a:gd name="T83" fmla="*/ 2147483647 h 335"/>
              <a:gd name="T84" fmla="*/ 2147483647 w 560"/>
              <a:gd name="T85" fmla="*/ 2147483647 h 335"/>
              <a:gd name="T86" fmla="*/ 2147483647 w 560"/>
              <a:gd name="T87" fmla="*/ 2147483647 h 335"/>
              <a:gd name="T88" fmla="*/ 2147483647 w 560"/>
              <a:gd name="T89" fmla="*/ 2147483647 h 335"/>
              <a:gd name="T90" fmla="*/ 2147483647 w 560"/>
              <a:gd name="T91" fmla="*/ 2147483647 h 335"/>
              <a:gd name="T92" fmla="*/ 2147483647 w 560"/>
              <a:gd name="T93" fmla="*/ 2147483647 h 335"/>
              <a:gd name="T94" fmla="*/ 2147483647 w 560"/>
              <a:gd name="T95" fmla="*/ 2147483647 h 335"/>
              <a:gd name="T96" fmla="*/ 2147483647 w 560"/>
              <a:gd name="T97" fmla="*/ 2147483647 h 335"/>
              <a:gd name="T98" fmla="*/ 2147483647 w 560"/>
              <a:gd name="T99" fmla="*/ 2147483647 h 335"/>
              <a:gd name="T100" fmla="*/ 2147483647 w 560"/>
              <a:gd name="T101" fmla="*/ 2147483647 h 3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
              <a:gd name="T154" fmla="*/ 0 h 335"/>
              <a:gd name="T155" fmla="*/ 560 w 560"/>
              <a:gd name="T156" fmla="*/ 335 h 3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 h="335">
                <a:moveTo>
                  <a:pt x="364" y="277"/>
                </a:moveTo>
                <a:lnTo>
                  <a:pt x="372" y="277"/>
                </a:lnTo>
                <a:lnTo>
                  <a:pt x="383" y="273"/>
                </a:lnTo>
                <a:lnTo>
                  <a:pt x="387" y="273"/>
                </a:lnTo>
                <a:lnTo>
                  <a:pt x="399" y="270"/>
                </a:lnTo>
                <a:lnTo>
                  <a:pt x="403" y="270"/>
                </a:lnTo>
                <a:lnTo>
                  <a:pt x="407" y="270"/>
                </a:lnTo>
                <a:lnTo>
                  <a:pt x="410" y="270"/>
                </a:lnTo>
                <a:lnTo>
                  <a:pt x="434" y="263"/>
                </a:lnTo>
                <a:lnTo>
                  <a:pt x="442" y="263"/>
                </a:lnTo>
                <a:lnTo>
                  <a:pt x="458" y="259"/>
                </a:lnTo>
                <a:lnTo>
                  <a:pt x="466" y="256"/>
                </a:lnTo>
                <a:lnTo>
                  <a:pt x="472" y="256"/>
                </a:lnTo>
                <a:lnTo>
                  <a:pt x="476" y="252"/>
                </a:lnTo>
                <a:lnTo>
                  <a:pt x="489" y="238"/>
                </a:lnTo>
                <a:lnTo>
                  <a:pt x="496" y="238"/>
                </a:lnTo>
                <a:lnTo>
                  <a:pt x="504" y="242"/>
                </a:lnTo>
                <a:lnTo>
                  <a:pt x="507" y="238"/>
                </a:lnTo>
                <a:lnTo>
                  <a:pt x="520" y="231"/>
                </a:lnTo>
                <a:lnTo>
                  <a:pt x="520" y="228"/>
                </a:lnTo>
                <a:lnTo>
                  <a:pt x="524" y="228"/>
                </a:lnTo>
                <a:lnTo>
                  <a:pt x="527" y="224"/>
                </a:lnTo>
                <a:lnTo>
                  <a:pt x="527" y="217"/>
                </a:lnTo>
                <a:lnTo>
                  <a:pt x="531" y="214"/>
                </a:lnTo>
                <a:lnTo>
                  <a:pt x="534" y="207"/>
                </a:lnTo>
                <a:lnTo>
                  <a:pt x="539" y="207"/>
                </a:lnTo>
                <a:lnTo>
                  <a:pt x="545" y="198"/>
                </a:lnTo>
                <a:lnTo>
                  <a:pt x="551" y="191"/>
                </a:lnTo>
                <a:lnTo>
                  <a:pt x="559" y="189"/>
                </a:lnTo>
                <a:lnTo>
                  <a:pt x="542" y="182"/>
                </a:lnTo>
                <a:lnTo>
                  <a:pt x="539" y="175"/>
                </a:lnTo>
                <a:lnTo>
                  <a:pt x="531" y="170"/>
                </a:lnTo>
                <a:lnTo>
                  <a:pt x="531" y="168"/>
                </a:lnTo>
                <a:lnTo>
                  <a:pt x="507" y="149"/>
                </a:lnTo>
                <a:lnTo>
                  <a:pt x="504" y="149"/>
                </a:lnTo>
                <a:lnTo>
                  <a:pt x="500" y="133"/>
                </a:lnTo>
                <a:lnTo>
                  <a:pt x="507" y="116"/>
                </a:lnTo>
                <a:lnTo>
                  <a:pt x="500" y="107"/>
                </a:lnTo>
                <a:lnTo>
                  <a:pt x="496" y="107"/>
                </a:lnTo>
                <a:lnTo>
                  <a:pt x="507" y="93"/>
                </a:lnTo>
                <a:lnTo>
                  <a:pt x="507" y="88"/>
                </a:lnTo>
                <a:lnTo>
                  <a:pt x="507" y="93"/>
                </a:lnTo>
                <a:lnTo>
                  <a:pt x="515" y="81"/>
                </a:lnTo>
                <a:lnTo>
                  <a:pt x="515" y="72"/>
                </a:lnTo>
                <a:lnTo>
                  <a:pt x="520" y="60"/>
                </a:lnTo>
                <a:lnTo>
                  <a:pt x="527" y="58"/>
                </a:lnTo>
                <a:lnTo>
                  <a:pt x="524" y="53"/>
                </a:lnTo>
                <a:lnTo>
                  <a:pt x="520" y="51"/>
                </a:lnTo>
                <a:lnTo>
                  <a:pt x="507" y="51"/>
                </a:lnTo>
                <a:lnTo>
                  <a:pt x="496" y="46"/>
                </a:lnTo>
                <a:lnTo>
                  <a:pt x="484" y="35"/>
                </a:lnTo>
                <a:lnTo>
                  <a:pt x="489" y="35"/>
                </a:lnTo>
                <a:lnTo>
                  <a:pt x="484" y="21"/>
                </a:lnTo>
                <a:lnTo>
                  <a:pt x="472" y="11"/>
                </a:lnTo>
                <a:lnTo>
                  <a:pt x="469" y="11"/>
                </a:lnTo>
                <a:lnTo>
                  <a:pt x="466" y="11"/>
                </a:lnTo>
                <a:lnTo>
                  <a:pt x="449" y="0"/>
                </a:lnTo>
                <a:lnTo>
                  <a:pt x="437" y="0"/>
                </a:lnTo>
                <a:lnTo>
                  <a:pt x="410" y="7"/>
                </a:lnTo>
                <a:lnTo>
                  <a:pt x="396" y="11"/>
                </a:lnTo>
                <a:lnTo>
                  <a:pt x="383" y="14"/>
                </a:lnTo>
                <a:lnTo>
                  <a:pt x="379" y="14"/>
                </a:lnTo>
                <a:lnTo>
                  <a:pt x="372" y="14"/>
                </a:lnTo>
                <a:lnTo>
                  <a:pt x="359" y="18"/>
                </a:lnTo>
                <a:lnTo>
                  <a:pt x="344" y="21"/>
                </a:lnTo>
                <a:lnTo>
                  <a:pt x="325" y="25"/>
                </a:lnTo>
                <a:lnTo>
                  <a:pt x="317" y="25"/>
                </a:lnTo>
                <a:lnTo>
                  <a:pt x="314" y="25"/>
                </a:lnTo>
                <a:lnTo>
                  <a:pt x="310" y="28"/>
                </a:lnTo>
                <a:lnTo>
                  <a:pt x="297" y="28"/>
                </a:lnTo>
                <a:lnTo>
                  <a:pt x="262" y="35"/>
                </a:lnTo>
                <a:lnTo>
                  <a:pt x="252" y="39"/>
                </a:lnTo>
                <a:lnTo>
                  <a:pt x="244" y="39"/>
                </a:lnTo>
                <a:lnTo>
                  <a:pt x="241" y="39"/>
                </a:lnTo>
                <a:lnTo>
                  <a:pt x="228" y="42"/>
                </a:lnTo>
                <a:lnTo>
                  <a:pt x="209" y="46"/>
                </a:lnTo>
                <a:lnTo>
                  <a:pt x="200" y="46"/>
                </a:lnTo>
                <a:lnTo>
                  <a:pt x="197" y="51"/>
                </a:lnTo>
                <a:lnTo>
                  <a:pt x="193" y="51"/>
                </a:lnTo>
                <a:lnTo>
                  <a:pt x="162" y="53"/>
                </a:lnTo>
                <a:lnTo>
                  <a:pt x="142" y="58"/>
                </a:lnTo>
                <a:lnTo>
                  <a:pt x="138" y="60"/>
                </a:lnTo>
                <a:lnTo>
                  <a:pt x="130" y="60"/>
                </a:lnTo>
                <a:lnTo>
                  <a:pt x="127" y="60"/>
                </a:lnTo>
                <a:lnTo>
                  <a:pt x="115" y="65"/>
                </a:lnTo>
                <a:lnTo>
                  <a:pt x="89" y="67"/>
                </a:lnTo>
                <a:lnTo>
                  <a:pt x="76" y="67"/>
                </a:lnTo>
                <a:lnTo>
                  <a:pt x="72" y="72"/>
                </a:lnTo>
                <a:lnTo>
                  <a:pt x="65" y="72"/>
                </a:lnTo>
                <a:lnTo>
                  <a:pt x="57" y="42"/>
                </a:lnTo>
                <a:lnTo>
                  <a:pt x="27" y="65"/>
                </a:lnTo>
                <a:lnTo>
                  <a:pt x="3" y="81"/>
                </a:lnTo>
                <a:lnTo>
                  <a:pt x="0" y="86"/>
                </a:lnTo>
                <a:lnTo>
                  <a:pt x="0" y="95"/>
                </a:lnTo>
                <a:lnTo>
                  <a:pt x="0" y="100"/>
                </a:lnTo>
                <a:lnTo>
                  <a:pt x="3" y="114"/>
                </a:lnTo>
                <a:lnTo>
                  <a:pt x="7" y="126"/>
                </a:lnTo>
                <a:lnTo>
                  <a:pt x="7" y="140"/>
                </a:lnTo>
                <a:lnTo>
                  <a:pt x="10" y="149"/>
                </a:lnTo>
                <a:lnTo>
                  <a:pt x="10" y="161"/>
                </a:lnTo>
                <a:lnTo>
                  <a:pt x="13" y="177"/>
                </a:lnTo>
                <a:lnTo>
                  <a:pt x="18" y="191"/>
                </a:lnTo>
                <a:lnTo>
                  <a:pt x="18" y="196"/>
                </a:lnTo>
                <a:lnTo>
                  <a:pt x="18" y="203"/>
                </a:lnTo>
                <a:lnTo>
                  <a:pt x="21" y="207"/>
                </a:lnTo>
                <a:lnTo>
                  <a:pt x="21" y="210"/>
                </a:lnTo>
                <a:lnTo>
                  <a:pt x="21" y="217"/>
                </a:lnTo>
                <a:lnTo>
                  <a:pt x="21" y="224"/>
                </a:lnTo>
                <a:lnTo>
                  <a:pt x="27" y="231"/>
                </a:lnTo>
                <a:lnTo>
                  <a:pt x="27" y="235"/>
                </a:lnTo>
                <a:lnTo>
                  <a:pt x="27" y="238"/>
                </a:lnTo>
                <a:lnTo>
                  <a:pt x="30" y="249"/>
                </a:lnTo>
                <a:lnTo>
                  <a:pt x="30" y="252"/>
                </a:lnTo>
                <a:lnTo>
                  <a:pt x="30" y="256"/>
                </a:lnTo>
                <a:lnTo>
                  <a:pt x="30" y="259"/>
                </a:lnTo>
                <a:lnTo>
                  <a:pt x="34" y="273"/>
                </a:lnTo>
                <a:lnTo>
                  <a:pt x="34" y="277"/>
                </a:lnTo>
                <a:lnTo>
                  <a:pt x="34" y="284"/>
                </a:lnTo>
                <a:lnTo>
                  <a:pt x="38" y="289"/>
                </a:lnTo>
                <a:lnTo>
                  <a:pt x="38" y="296"/>
                </a:lnTo>
                <a:lnTo>
                  <a:pt x="38" y="303"/>
                </a:lnTo>
                <a:lnTo>
                  <a:pt x="42" y="305"/>
                </a:lnTo>
                <a:lnTo>
                  <a:pt x="45" y="331"/>
                </a:lnTo>
                <a:lnTo>
                  <a:pt x="45" y="334"/>
                </a:lnTo>
                <a:lnTo>
                  <a:pt x="53" y="331"/>
                </a:lnTo>
                <a:lnTo>
                  <a:pt x="57" y="331"/>
                </a:lnTo>
                <a:lnTo>
                  <a:pt x="100" y="324"/>
                </a:lnTo>
                <a:lnTo>
                  <a:pt x="103" y="324"/>
                </a:lnTo>
                <a:lnTo>
                  <a:pt x="107" y="324"/>
                </a:lnTo>
                <a:lnTo>
                  <a:pt x="115" y="324"/>
                </a:lnTo>
                <a:lnTo>
                  <a:pt x="130" y="319"/>
                </a:lnTo>
                <a:lnTo>
                  <a:pt x="135" y="319"/>
                </a:lnTo>
                <a:lnTo>
                  <a:pt x="138" y="317"/>
                </a:lnTo>
                <a:lnTo>
                  <a:pt x="142" y="317"/>
                </a:lnTo>
                <a:lnTo>
                  <a:pt x="145" y="317"/>
                </a:lnTo>
                <a:lnTo>
                  <a:pt x="173" y="312"/>
                </a:lnTo>
                <a:lnTo>
                  <a:pt x="179" y="312"/>
                </a:lnTo>
                <a:lnTo>
                  <a:pt x="189" y="310"/>
                </a:lnTo>
                <a:lnTo>
                  <a:pt x="193" y="310"/>
                </a:lnTo>
                <a:lnTo>
                  <a:pt x="197" y="310"/>
                </a:lnTo>
                <a:lnTo>
                  <a:pt x="200" y="305"/>
                </a:lnTo>
                <a:lnTo>
                  <a:pt x="224" y="303"/>
                </a:lnTo>
                <a:lnTo>
                  <a:pt x="228" y="303"/>
                </a:lnTo>
                <a:lnTo>
                  <a:pt x="241" y="303"/>
                </a:lnTo>
                <a:lnTo>
                  <a:pt x="244" y="298"/>
                </a:lnTo>
                <a:lnTo>
                  <a:pt x="252" y="298"/>
                </a:lnTo>
                <a:lnTo>
                  <a:pt x="262" y="296"/>
                </a:lnTo>
                <a:lnTo>
                  <a:pt x="276" y="296"/>
                </a:lnTo>
                <a:lnTo>
                  <a:pt x="317" y="289"/>
                </a:lnTo>
                <a:lnTo>
                  <a:pt x="320" y="284"/>
                </a:lnTo>
                <a:lnTo>
                  <a:pt x="325" y="284"/>
                </a:lnTo>
                <a:lnTo>
                  <a:pt x="337" y="284"/>
                </a:lnTo>
                <a:lnTo>
                  <a:pt x="344" y="282"/>
                </a:lnTo>
                <a:lnTo>
                  <a:pt x="359" y="277"/>
                </a:lnTo>
                <a:lnTo>
                  <a:pt x="364" y="277"/>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66" name="Freeform 19"/>
          <p:cNvSpPr>
            <a:spLocks/>
          </p:cNvSpPr>
          <p:nvPr/>
        </p:nvSpPr>
        <p:spPr bwMode="ltGray">
          <a:xfrm>
            <a:off x="4484688" y="3209925"/>
            <a:ext cx="773112" cy="417513"/>
          </a:xfrm>
          <a:custGeom>
            <a:avLst/>
            <a:gdLst>
              <a:gd name="T0" fmla="*/ 2147483647 w 738"/>
              <a:gd name="T1" fmla="*/ 2147483647 h 399"/>
              <a:gd name="T2" fmla="*/ 2147483647 w 738"/>
              <a:gd name="T3" fmla="*/ 2147483647 h 399"/>
              <a:gd name="T4" fmla="*/ 2147483647 w 738"/>
              <a:gd name="T5" fmla="*/ 2147483647 h 399"/>
              <a:gd name="T6" fmla="*/ 2147483647 w 738"/>
              <a:gd name="T7" fmla="*/ 2147483647 h 399"/>
              <a:gd name="T8" fmla="*/ 2147483647 w 738"/>
              <a:gd name="T9" fmla="*/ 2147483647 h 399"/>
              <a:gd name="T10" fmla="*/ 2147483647 w 738"/>
              <a:gd name="T11" fmla="*/ 2147483647 h 399"/>
              <a:gd name="T12" fmla="*/ 2147483647 w 738"/>
              <a:gd name="T13" fmla="*/ 2147483647 h 399"/>
              <a:gd name="T14" fmla="*/ 2147483647 w 738"/>
              <a:gd name="T15" fmla="*/ 2147483647 h 399"/>
              <a:gd name="T16" fmla="*/ 2147483647 w 738"/>
              <a:gd name="T17" fmla="*/ 2147483647 h 399"/>
              <a:gd name="T18" fmla="*/ 2147483647 w 738"/>
              <a:gd name="T19" fmla="*/ 2147483647 h 399"/>
              <a:gd name="T20" fmla="*/ 2147483647 w 738"/>
              <a:gd name="T21" fmla="*/ 2147483647 h 399"/>
              <a:gd name="T22" fmla="*/ 2147483647 w 738"/>
              <a:gd name="T23" fmla="*/ 2147483647 h 399"/>
              <a:gd name="T24" fmla="*/ 2147483647 w 738"/>
              <a:gd name="T25" fmla="*/ 2147483647 h 399"/>
              <a:gd name="T26" fmla="*/ 2147483647 w 738"/>
              <a:gd name="T27" fmla="*/ 2147483647 h 399"/>
              <a:gd name="T28" fmla="*/ 2147483647 w 738"/>
              <a:gd name="T29" fmla="*/ 2147483647 h 399"/>
              <a:gd name="T30" fmla="*/ 2147483647 w 738"/>
              <a:gd name="T31" fmla="*/ 2147483647 h 399"/>
              <a:gd name="T32" fmla="*/ 2147483647 w 738"/>
              <a:gd name="T33" fmla="*/ 2147483647 h 399"/>
              <a:gd name="T34" fmla="*/ 2147483647 w 738"/>
              <a:gd name="T35" fmla="*/ 2147483647 h 399"/>
              <a:gd name="T36" fmla="*/ 2147483647 w 738"/>
              <a:gd name="T37" fmla="*/ 2147483647 h 399"/>
              <a:gd name="T38" fmla="*/ 2147483647 w 738"/>
              <a:gd name="T39" fmla="*/ 2147483647 h 399"/>
              <a:gd name="T40" fmla="*/ 2147483647 w 738"/>
              <a:gd name="T41" fmla="*/ 2147483647 h 399"/>
              <a:gd name="T42" fmla="*/ 2147483647 w 738"/>
              <a:gd name="T43" fmla="*/ 2147483647 h 399"/>
              <a:gd name="T44" fmla="*/ 2147483647 w 738"/>
              <a:gd name="T45" fmla="*/ 2147483647 h 399"/>
              <a:gd name="T46" fmla="*/ 2147483647 w 738"/>
              <a:gd name="T47" fmla="*/ 2147483647 h 399"/>
              <a:gd name="T48" fmla="*/ 2147483647 w 738"/>
              <a:gd name="T49" fmla="*/ 2147483647 h 399"/>
              <a:gd name="T50" fmla="*/ 2147483647 w 738"/>
              <a:gd name="T51" fmla="*/ 2147483647 h 399"/>
              <a:gd name="T52" fmla="*/ 2147483647 w 738"/>
              <a:gd name="T53" fmla="*/ 2147483647 h 399"/>
              <a:gd name="T54" fmla="*/ 2147483647 w 738"/>
              <a:gd name="T55" fmla="*/ 2147483647 h 399"/>
              <a:gd name="T56" fmla="*/ 2147483647 w 738"/>
              <a:gd name="T57" fmla="*/ 2147483647 h 399"/>
              <a:gd name="T58" fmla="*/ 2147483647 w 738"/>
              <a:gd name="T59" fmla="*/ 2147483647 h 399"/>
              <a:gd name="T60" fmla="*/ 2147483647 w 738"/>
              <a:gd name="T61" fmla="*/ 2147483647 h 399"/>
              <a:gd name="T62" fmla="*/ 2147483647 w 738"/>
              <a:gd name="T63" fmla="*/ 2147483647 h 399"/>
              <a:gd name="T64" fmla="*/ 2147483647 w 738"/>
              <a:gd name="T65" fmla="*/ 2147483647 h 399"/>
              <a:gd name="T66" fmla="*/ 2147483647 w 738"/>
              <a:gd name="T67" fmla="*/ 2147483647 h 399"/>
              <a:gd name="T68" fmla="*/ 2147483647 w 738"/>
              <a:gd name="T69" fmla="*/ 2147483647 h 399"/>
              <a:gd name="T70" fmla="*/ 2147483647 w 738"/>
              <a:gd name="T71" fmla="*/ 2147483647 h 399"/>
              <a:gd name="T72" fmla="*/ 2147483647 w 738"/>
              <a:gd name="T73" fmla="*/ 2147483647 h 399"/>
              <a:gd name="T74" fmla="*/ 2147483647 w 738"/>
              <a:gd name="T75" fmla="*/ 2147483647 h 399"/>
              <a:gd name="T76" fmla="*/ 2147483647 w 738"/>
              <a:gd name="T77" fmla="*/ 2147483647 h 399"/>
              <a:gd name="T78" fmla="*/ 2147483647 w 738"/>
              <a:gd name="T79" fmla="*/ 2147483647 h 399"/>
              <a:gd name="T80" fmla="*/ 2147483647 w 738"/>
              <a:gd name="T81" fmla="*/ 2147483647 h 399"/>
              <a:gd name="T82" fmla="*/ 2147483647 w 738"/>
              <a:gd name="T83" fmla="*/ 2147483647 h 399"/>
              <a:gd name="T84" fmla="*/ 2147483647 w 738"/>
              <a:gd name="T85" fmla="*/ 2147483647 h 399"/>
              <a:gd name="T86" fmla="*/ 2147483647 w 738"/>
              <a:gd name="T87" fmla="*/ 2147483647 h 399"/>
              <a:gd name="T88" fmla="*/ 2147483647 w 738"/>
              <a:gd name="T89" fmla="*/ 2147483647 h 399"/>
              <a:gd name="T90" fmla="*/ 2147483647 w 738"/>
              <a:gd name="T91" fmla="*/ 2147483647 h 399"/>
              <a:gd name="T92" fmla="*/ 2147483647 w 738"/>
              <a:gd name="T93" fmla="*/ 2147483647 h 399"/>
              <a:gd name="T94" fmla="*/ 2147483647 w 738"/>
              <a:gd name="T95" fmla="*/ 2147483647 h 399"/>
              <a:gd name="T96" fmla="*/ 2147483647 w 738"/>
              <a:gd name="T97" fmla="*/ 2147483647 h 399"/>
              <a:gd name="T98" fmla="*/ 2147483647 w 738"/>
              <a:gd name="T99" fmla="*/ 2147483647 h 399"/>
              <a:gd name="T100" fmla="*/ 2147483647 w 738"/>
              <a:gd name="T101" fmla="*/ 2147483647 h 399"/>
              <a:gd name="T102" fmla="*/ 2147483647 w 738"/>
              <a:gd name="T103" fmla="*/ 2147483647 h 399"/>
              <a:gd name="T104" fmla="*/ 2147483647 w 738"/>
              <a:gd name="T105" fmla="*/ 2147483647 h 399"/>
              <a:gd name="T106" fmla="*/ 2147483647 w 738"/>
              <a:gd name="T107" fmla="*/ 2147483647 h 399"/>
              <a:gd name="T108" fmla="*/ 2147483647 w 738"/>
              <a:gd name="T109" fmla="*/ 2147483647 h 399"/>
              <a:gd name="T110" fmla="*/ 2147483647 w 738"/>
              <a:gd name="T111" fmla="*/ 2147483647 h 399"/>
              <a:gd name="T112" fmla="*/ 2147483647 w 738"/>
              <a:gd name="T113" fmla="*/ 2147483647 h 399"/>
              <a:gd name="T114" fmla="*/ 2147483647 w 738"/>
              <a:gd name="T115" fmla="*/ 2147483647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399"/>
              <a:gd name="T176" fmla="*/ 738 w 738"/>
              <a:gd name="T177" fmla="*/ 399 h 3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399">
                <a:moveTo>
                  <a:pt x="669" y="223"/>
                </a:moveTo>
                <a:lnTo>
                  <a:pt x="674" y="223"/>
                </a:lnTo>
                <a:lnTo>
                  <a:pt x="682" y="226"/>
                </a:lnTo>
                <a:lnTo>
                  <a:pt x="682" y="240"/>
                </a:lnTo>
                <a:lnTo>
                  <a:pt x="685" y="240"/>
                </a:lnTo>
                <a:lnTo>
                  <a:pt x="685" y="244"/>
                </a:lnTo>
                <a:lnTo>
                  <a:pt x="688" y="244"/>
                </a:lnTo>
                <a:lnTo>
                  <a:pt x="696" y="244"/>
                </a:lnTo>
                <a:lnTo>
                  <a:pt x="700" y="244"/>
                </a:lnTo>
                <a:lnTo>
                  <a:pt x="712" y="240"/>
                </a:lnTo>
                <a:lnTo>
                  <a:pt x="737" y="280"/>
                </a:lnTo>
                <a:lnTo>
                  <a:pt x="723" y="284"/>
                </a:lnTo>
                <a:lnTo>
                  <a:pt x="712" y="287"/>
                </a:lnTo>
                <a:lnTo>
                  <a:pt x="700" y="287"/>
                </a:lnTo>
                <a:lnTo>
                  <a:pt x="696" y="287"/>
                </a:lnTo>
                <a:lnTo>
                  <a:pt x="693" y="292"/>
                </a:lnTo>
                <a:lnTo>
                  <a:pt x="688" y="292"/>
                </a:lnTo>
                <a:lnTo>
                  <a:pt x="678" y="292"/>
                </a:lnTo>
                <a:lnTo>
                  <a:pt x="674" y="294"/>
                </a:lnTo>
                <a:lnTo>
                  <a:pt x="655" y="299"/>
                </a:lnTo>
                <a:lnTo>
                  <a:pt x="643" y="299"/>
                </a:lnTo>
                <a:lnTo>
                  <a:pt x="638" y="301"/>
                </a:lnTo>
                <a:lnTo>
                  <a:pt x="620" y="306"/>
                </a:lnTo>
                <a:lnTo>
                  <a:pt x="615" y="306"/>
                </a:lnTo>
                <a:lnTo>
                  <a:pt x="606" y="308"/>
                </a:lnTo>
                <a:lnTo>
                  <a:pt x="600" y="308"/>
                </a:lnTo>
                <a:lnTo>
                  <a:pt x="576" y="313"/>
                </a:lnTo>
                <a:lnTo>
                  <a:pt x="558" y="315"/>
                </a:lnTo>
                <a:lnTo>
                  <a:pt x="553" y="315"/>
                </a:lnTo>
                <a:lnTo>
                  <a:pt x="550" y="315"/>
                </a:lnTo>
                <a:lnTo>
                  <a:pt x="544" y="320"/>
                </a:lnTo>
                <a:lnTo>
                  <a:pt x="538" y="320"/>
                </a:lnTo>
                <a:lnTo>
                  <a:pt x="534" y="320"/>
                </a:lnTo>
                <a:lnTo>
                  <a:pt x="530" y="320"/>
                </a:lnTo>
                <a:lnTo>
                  <a:pt x="514" y="322"/>
                </a:lnTo>
                <a:lnTo>
                  <a:pt x="510" y="322"/>
                </a:lnTo>
                <a:lnTo>
                  <a:pt x="503" y="327"/>
                </a:lnTo>
                <a:lnTo>
                  <a:pt x="499" y="327"/>
                </a:lnTo>
                <a:lnTo>
                  <a:pt x="495" y="327"/>
                </a:lnTo>
                <a:lnTo>
                  <a:pt x="492" y="327"/>
                </a:lnTo>
                <a:lnTo>
                  <a:pt x="488" y="329"/>
                </a:lnTo>
                <a:lnTo>
                  <a:pt x="476" y="329"/>
                </a:lnTo>
                <a:lnTo>
                  <a:pt x="468" y="334"/>
                </a:lnTo>
                <a:lnTo>
                  <a:pt x="465" y="334"/>
                </a:lnTo>
                <a:lnTo>
                  <a:pt x="461" y="334"/>
                </a:lnTo>
                <a:lnTo>
                  <a:pt x="457" y="334"/>
                </a:lnTo>
                <a:lnTo>
                  <a:pt x="430" y="341"/>
                </a:lnTo>
                <a:lnTo>
                  <a:pt x="421" y="341"/>
                </a:lnTo>
                <a:lnTo>
                  <a:pt x="417" y="341"/>
                </a:lnTo>
                <a:lnTo>
                  <a:pt x="406" y="343"/>
                </a:lnTo>
                <a:lnTo>
                  <a:pt x="395" y="343"/>
                </a:lnTo>
                <a:lnTo>
                  <a:pt x="386" y="348"/>
                </a:lnTo>
                <a:lnTo>
                  <a:pt x="382" y="348"/>
                </a:lnTo>
                <a:lnTo>
                  <a:pt x="375" y="348"/>
                </a:lnTo>
                <a:lnTo>
                  <a:pt x="359" y="353"/>
                </a:lnTo>
                <a:lnTo>
                  <a:pt x="348" y="355"/>
                </a:lnTo>
                <a:lnTo>
                  <a:pt x="344" y="355"/>
                </a:lnTo>
                <a:lnTo>
                  <a:pt x="341" y="355"/>
                </a:lnTo>
                <a:lnTo>
                  <a:pt x="336" y="355"/>
                </a:lnTo>
                <a:lnTo>
                  <a:pt x="321" y="360"/>
                </a:lnTo>
                <a:lnTo>
                  <a:pt x="306" y="360"/>
                </a:lnTo>
                <a:lnTo>
                  <a:pt x="297" y="360"/>
                </a:lnTo>
                <a:lnTo>
                  <a:pt x="294" y="360"/>
                </a:lnTo>
                <a:lnTo>
                  <a:pt x="289" y="362"/>
                </a:lnTo>
                <a:lnTo>
                  <a:pt x="279" y="362"/>
                </a:lnTo>
                <a:lnTo>
                  <a:pt x="274" y="362"/>
                </a:lnTo>
                <a:lnTo>
                  <a:pt x="269" y="362"/>
                </a:lnTo>
                <a:lnTo>
                  <a:pt x="265" y="367"/>
                </a:lnTo>
                <a:lnTo>
                  <a:pt x="262" y="367"/>
                </a:lnTo>
                <a:lnTo>
                  <a:pt x="247" y="367"/>
                </a:lnTo>
                <a:lnTo>
                  <a:pt x="224" y="369"/>
                </a:lnTo>
                <a:lnTo>
                  <a:pt x="220" y="369"/>
                </a:lnTo>
                <a:lnTo>
                  <a:pt x="207" y="369"/>
                </a:lnTo>
                <a:lnTo>
                  <a:pt x="207" y="374"/>
                </a:lnTo>
                <a:lnTo>
                  <a:pt x="192" y="374"/>
                </a:lnTo>
                <a:lnTo>
                  <a:pt x="189" y="374"/>
                </a:lnTo>
                <a:lnTo>
                  <a:pt x="189" y="369"/>
                </a:lnTo>
                <a:lnTo>
                  <a:pt x="182" y="374"/>
                </a:lnTo>
                <a:lnTo>
                  <a:pt x="173" y="374"/>
                </a:lnTo>
                <a:lnTo>
                  <a:pt x="162" y="374"/>
                </a:lnTo>
                <a:lnTo>
                  <a:pt x="162" y="376"/>
                </a:lnTo>
                <a:lnTo>
                  <a:pt x="142" y="381"/>
                </a:lnTo>
                <a:lnTo>
                  <a:pt x="138" y="381"/>
                </a:lnTo>
                <a:lnTo>
                  <a:pt x="134" y="381"/>
                </a:lnTo>
                <a:lnTo>
                  <a:pt x="127" y="381"/>
                </a:lnTo>
                <a:lnTo>
                  <a:pt x="120" y="383"/>
                </a:lnTo>
                <a:lnTo>
                  <a:pt x="107" y="383"/>
                </a:lnTo>
                <a:lnTo>
                  <a:pt x="100" y="383"/>
                </a:lnTo>
                <a:lnTo>
                  <a:pt x="96" y="388"/>
                </a:lnTo>
                <a:lnTo>
                  <a:pt x="92" y="388"/>
                </a:lnTo>
                <a:lnTo>
                  <a:pt x="76" y="388"/>
                </a:lnTo>
                <a:lnTo>
                  <a:pt x="72" y="388"/>
                </a:lnTo>
                <a:lnTo>
                  <a:pt x="65" y="390"/>
                </a:lnTo>
                <a:lnTo>
                  <a:pt x="38" y="395"/>
                </a:lnTo>
                <a:lnTo>
                  <a:pt x="34" y="395"/>
                </a:lnTo>
                <a:lnTo>
                  <a:pt x="18" y="398"/>
                </a:lnTo>
                <a:lnTo>
                  <a:pt x="3" y="398"/>
                </a:lnTo>
                <a:lnTo>
                  <a:pt x="0" y="398"/>
                </a:lnTo>
                <a:lnTo>
                  <a:pt x="3" y="395"/>
                </a:lnTo>
                <a:lnTo>
                  <a:pt x="13" y="388"/>
                </a:lnTo>
                <a:lnTo>
                  <a:pt x="18" y="388"/>
                </a:lnTo>
                <a:lnTo>
                  <a:pt x="45" y="376"/>
                </a:lnTo>
                <a:lnTo>
                  <a:pt x="45" y="369"/>
                </a:lnTo>
                <a:lnTo>
                  <a:pt x="69" y="355"/>
                </a:lnTo>
                <a:lnTo>
                  <a:pt x="69" y="348"/>
                </a:lnTo>
                <a:lnTo>
                  <a:pt x="76" y="341"/>
                </a:lnTo>
                <a:lnTo>
                  <a:pt x="80" y="327"/>
                </a:lnTo>
                <a:lnTo>
                  <a:pt x="92" y="320"/>
                </a:lnTo>
                <a:lnTo>
                  <a:pt x="92" y="315"/>
                </a:lnTo>
                <a:lnTo>
                  <a:pt x="103" y="308"/>
                </a:lnTo>
                <a:lnTo>
                  <a:pt x="107" y="308"/>
                </a:lnTo>
                <a:lnTo>
                  <a:pt x="115" y="301"/>
                </a:lnTo>
                <a:lnTo>
                  <a:pt x="124" y="294"/>
                </a:lnTo>
                <a:lnTo>
                  <a:pt x="130" y="280"/>
                </a:lnTo>
                <a:lnTo>
                  <a:pt x="142" y="273"/>
                </a:lnTo>
                <a:lnTo>
                  <a:pt x="145" y="273"/>
                </a:lnTo>
                <a:lnTo>
                  <a:pt x="142" y="277"/>
                </a:lnTo>
                <a:lnTo>
                  <a:pt x="145" y="292"/>
                </a:lnTo>
                <a:lnTo>
                  <a:pt x="169" y="301"/>
                </a:lnTo>
                <a:lnTo>
                  <a:pt x="173" y="306"/>
                </a:lnTo>
                <a:lnTo>
                  <a:pt x="197" y="294"/>
                </a:lnTo>
                <a:lnTo>
                  <a:pt x="200" y="284"/>
                </a:lnTo>
                <a:lnTo>
                  <a:pt x="207" y="287"/>
                </a:lnTo>
                <a:lnTo>
                  <a:pt x="216" y="294"/>
                </a:lnTo>
                <a:lnTo>
                  <a:pt x="224" y="287"/>
                </a:lnTo>
                <a:lnTo>
                  <a:pt x="238" y="284"/>
                </a:lnTo>
                <a:lnTo>
                  <a:pt x="251" y="277"/>
                </a:lnTo>
                <a:lnTo>
                  <a:pt x="247" y="273"/>
                </a:lnTo>
                <a:lnTo>
                  <a:pt x="247" y="270"/>
                </a:lnTo>
                <a:lnTo>
                  <a:pt x="259" y="273"/>
                </a:lnTo>
                <a:lnTo>
                  <a:pt x="282" y="259"/>
                </a:lnTo>
                <a:lnTo>
                  <a:pt x="282" y="261"/>
                </a:lnTo>
                <a:lnTo>
                  <a:pt x="297" y="251"/>
                </a:lnTo>
                <a:lnTo>
                  <a:pt x="300" y="240"/>
                </a:lnTo>
                <a:lnTo>
                  <a:pt x="300" y="237"/>
                </a:lnTo>
                <a:lnTo>
                  <a:pt x="300" y="233"/>
                </a:lnTo>
                <a:lnTo>
                  <a:pt x="297" y="233"/>
                </a:lnTo>
                <a:lnTo>
                  <a:pt x="294" y="230"/>
                </a:lnTo>
                <a:lnTo>
                  <a:pt x="297" y="219"/>
                </a:lnTo>
                <a:lnTo>
                  <a:pt x="300" y="209"/>
                </a:lnTo>
                <a:lnTo>
                  <a:pt x="309" y="197"/>
                </a:lnTo>
                <a:lnTo>
                  <a:pt x="317" y="190"/>
                </a:lnTo>
                <a:lnTo>
                  <a:pt x="317" y="183"/>
                </a:lnTo>
                <a:lnTo>
                  <a:pt x="317" y="176"/>
                </a:lnTo>
                <a:lnTo>
                  <a:pt x="321" y="164"/>
                </a:lnTo>
                <a:lnTo>
                  <a:pt x="327" y="157"/>
                </a:lnTo>
                <a:lnTo>
                  <a:pt x="332" y="148"/>
                </a:lnTo>
                <a:lnTo>
                  <a:pt x="332" y="143"/>
                </a:lnTo>
                <a:lnTo>
                  <a:pt x="336" y="120"/>
                </a:lnTo>
                <a:lnTo>
                  <a:pt x="344" y="122"/>
                </a:lnTo>
                <a:lnTo>
                  <a:pt x="351" y="134"/>
                </a:lnTo>
                <a:lnTo>
                  <a:pt x="371" y="134"/>
                </a:lnTo>
                <a:lnTo>
                  <a:pt x="375" y="129"/>
                </a:lnTo>
                <a:lnTo>
                  <a:pt x="375" y="127"/>
                </a:lnTo>
                <a:lnTo>
                  <a:pt x="379" y="122"/>
                </a:lnTo>
                <a:lnTo>
                  <a:pt x="375" y="122"/>
                </a:lnTo>
                <a:lnTo>
                  <a:pt x="386" y="89"/>
                </a:lnTo>
                <a:lnTo>
                  <a:pt x="389" y="82"/>
                </a:lnTo>
                <a:lnTo>
                  <a:pt x="389" y="80"/>
                </a:lnTo>
                <a:lnTo>
                  <a:pt x="403" y="87"/>
                </a:lnTo>
                <a:lnTo>
                  <a:pt x="409" y="68"/>
                </a:lnTo>
                <a:lnTo>
                  <a:pt x="426" y="58"/>
                </a:lnTo>
                <a:lnTo>
                  <a:pt x="426" y="51"/>
                </a:lnTo>
                <a:lnTo>
                  <a:pt x="430" y="47"/>
                </a:lnTo>
                <a:lnTo>
                  <a:pt x="433" y="40"/>
                </a:lnTo>
                <a:lnTo>
                  <a:pt x="433" y="18"/>
                </a:lnTo>
                <a:lnTo>
                  <a:pt x="433" y="0"/>
                </a:lnTo>
                <a:lnTo>
                  <a:pt x="441" y="4"/>
                </a:lnTo>
                <a:lnTo>
                  <a:pt x="441" y="7"/>
                </a:lnTo>
                <a:lnTo>
                  <a:pt x="444" y="7"/>
                </a:lnTo>
                <a:lnTo>
                  <a:pt x="452" y="11"/>
                </a:lnTo>
                <a:lnTo>
                  <a:pt x="457" y="14"/>
                </a:lnTo>
                <a:lnTo>
                  <a:pt x="468" y="18"/>
                </a:lnTo>
                <a:lnTo>
                  <a:pt x="471" y="21"/>
                </a:lnTo>
                <a:lnTo>
                  <a:pt x="488" y="28"/>
                </a:lnTo>
                <a:lnTo>
                  <a:pt x="492" y="14"/>
                </a:lnTo>
                <a:lnTo>
                  <a:pt x="492" y="11"/>
                </a:lnTo>
                <a:lnTo>
                  <a:pt x="495" y="7"/>
                </a:lnTo>
                <a:lnTo>
                  <a:pt x="499" y="7"/>
                </a:lnTo>
                <a:lnTo>
                  <a:pt x="503" y="7"/>
                </a:lnTo>
                <a:lnTo>
                  <a:pt x="514" y="11"/>
                </a:lnTo>
                <a:lnTo>
                  <a:pt x="520" y="14"/>
                </a:lnTo>
                <a:lnTo>
                  <a:pt x="520" y="25"/>
                </a:lnTo>
                <a:lnTo>
                  <a:pt x="530" y="28"/>
                </a:lnTo>
                <a:lnTo>
                  <a:pt x="538" y="28"/>
                </a:lnTo>
                <a:lnTo>
                  <a:pt x="544" y="32"/>
                </a:lnTo>
                <a:lnTo>
                  <a:pt x="544" y="37"/>
                </a:lnTo>
                <a:lnTo>
                  <a:pt x="553" y="37"/>
                </a:lnTo>
                <a:lnTo>
                  <a:pt x="558" y="40"/>
                </a:lnTo>
                <a:lnTo>
                  <a:pt x="565" y="44"/>
                </a:lnTo>
                <a:lnTo>
                  <a:pt x="568" y="47"/>
                </a:lnTo>
                <a:lnTo>
                  <a:pt x="568" y="54"/>
                </a:lnTo>
                <a:lnTo>
                  <a:pt x="568" y="58"/>
                </a:lnTo>
                <a:lnTo>
                  <a:pt x="568" y="65"/>
                </a:lnTo>
                <a:lnTo>
                  <a:pt x="565" y="68"/>
                </a:lnTo>
                <a:lnTo>
                  <a:pt x="565" y="73"/>
                </a:lnTo>
                <a:lnTo>
                  <a:pt x="558" y="75"/>
                </a:lnTo>
                <a:lnTo>
                  <a:pt x="553" y="75"/>
                </a:lnTo>
                <a:lnTo>
                  <a:pt x="553" y="82"/>
                </a:lnTo>
                <a:lnTo>
                  <a:pt x="553" y="89"/>
                </a:lnTo>
                <a:lnTo>
                  <a:pt x="553" y="96"/>
                </a:lnTo>
                <a:lnTo>
                  <a:pt x="558" y="108"/>
                </a:lnTo>
                <a:lnTo>
                  <a:pt x="561" y="108"/>
                </a:lnTo>
                <a:lnTo>
                  <a:pt x="582" y="101"/>
                </a:lnTo>
                <a:lnTo>
                  <a:pt x="585" y="113"/>
                </a:lnTo>
                <a:lnTo>
                  <a:pt x="588" y="113"/>
                </a:lnTo>
                <a:lnTo>
                  <a:pt x="592" y="120"/>
                </a:lnTo>
                <a:lnTo>
                  <a:pt x="600" y="120"/>
                </a:lnTo>
                <a:lnTo>
                  <a:pt x="623" y="120"/>
                </a:lnTo>
                <a:lnTo>
                  <a:pt x="634" y="129"/>
                </a:lnTo>
                <a:lnTo>
                  <a:pt x="665" y="141"/>
                </a:lnTo>
                <a:lnTo>
                  <a:pt x="661" y="155"/>
                </a:lnTo>
                <a:lnTo>
                  <a:pt x="661" y="164"/>
                </a:lnTo>
                <a:lnTo>
                  <a:pt x="669" y="169"/>
                </a:lnTo>
                <a:lnTo>
                  <a:pt x="647" y="171"/>
                </a:lnTo>
                <a:lnTo>
                  <a:pt x="638" y="162"/>
                </a:lnTo>
                <a:lnTo>
                  <a:pt x="630" y="157"/>
                </a:lnTo>
                <a:lnTo>
                  <a:pt x="620" y="150"/>
                </a:lnTo>
                <a:lnTo>
                  <a:pt x="615" y="150"/>
                </a:lnTo>
                <a:lnTo>
                  <a:pt x="620" y="157"/>
                </a:lnTo>
                <a:lnTo>
                  <a:pt x="627" y="162"/>
                </a:lnTo>
                <a:lnTo>
                  <a:pt x="634" y="162"/>
                </a:lnTo>
                <a:lnTo>
                  <a:pt x="643" y="176"/>
                </a:lnTo>
                <a:lnTo>
                  <a:pt x="661" y="176"/>
                </a:lnTo>
                <a:lnTo>
                  <a:pt x="661" y="183"/>
                </a:lnTo>
                <a:lnTo>
                  <a:pt x="665" y="183"/>
                </a:lnTo>
                <a:lnTo>
                  <a:pt x="674" y="183"/>
                </a:lnTo>
                <a:lnTo>
                  <a:pt x="678" y="197"/>
                </a:lnTo>
                <a:lnTo>
                  <a:pt x="665" y="197"/>
                </a:lnTo>
                <a:lnTo>
                  <a:pt x="661" y="197"/>
                </a:lnTo>
                <a:lnTo>
                  <a:pt x="661" y="202"/>
                </a:lnTo>
                <a:lnTo>
                  <a:pt x="669" y="211"/>
                </a:lnTo>
                <a:lnTo>
                  <a:pt x="658" y="216"/>
                </a:lnTo>
                <a:lnTo>
                  <a:pt x="669" y="216"/>
                </a:lnTo>
                <a:lnTo>
                  <a:pt x="669" y="223"/>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67" name="Freeform 20"/>
          <p:cNvSpPr>
            <a:spLocks/>
          </p:cNvSpPr>
          <p:nvPr/>
        </p:nvSpPr>
        <p:spPr bwMode="ltGray">
          <a:xfrm>
            <a:off x="4557713" y="3109913"/>
            <a:ext cx="450850" cy="420687"/>
          </a:xfrm>
          <a:custGeom>
            <a:avLst/>
            <a:gdLst>
              <a:gd name="T0" fmla="*/ 2147483647 w 432"/>
              <a:gd name="T1" fmla="*/ 2147483647 h 402"/>
              <a:gd name="T2" fmla="*/ 2147483647 w 432"/>
              <a:gd name="T3" fmla="*/ 2147483647 h 402"/>
              <a:gd name="T4" fmla="*/ 2147483647 w 432"/>
              <a:gd name="T5" fmla="*/ 2147483647 h 402"/>
              <a:gd name="T6" fmla="*/ 2147483647 w 432"/>
              <a:gd name="T7" fmla="*/ 2147483647 h 402"/>
              <a:gd name="T8" fmla="*/ 2147483647 w 432"/>
              <a:gd name="T9" fmla="*/ 2147483647 h 402"/>
              <a:gd name="T10" fmla="*/ 2147483647 w 432"/>
              <a:gd name="T11" fmla="*/ 2147483647 h 402"/>
              <a:gd name="T12" fmla="*/ 2147483647 w 432"/>
              <a:gd name="T13" fmla="*/ 2147483647 h 402"/>
              <a:gd name="T14" fmla="*/ 2147483647 w 432"/>
              <a:gd name="T15" fmla="*/ 2147483647 h 402"/>
              <a:gd name="T16" fmla="*/ 2147483647 w 432"/>
              <a:gd name="T17" fmla="*/ 0 h 402"/>
              <a:gd name="T18" fmla="*/ 2147483647 w 432"/>
              <a:gd name="T19" fmla="*/ 2147483647 h 402"/>
              <a:gd name="T20" fmla="*/ 2147483647 w 432"/>
              <a:gd name="T21" fmla="*/ 2147483647 h 402"/>
              <a:gd name="T22" fmla="*/ 2147483647 w 432"/>
              <a:gd name="T23" fmla="*/ 2147483647 h 402"/>
              <a:gd name="T24" fmla="*/ 2147483647 w 432"/>
              <a:gd name="T25" fmla="*/ 2147483647 h 402"/>
              <a:gd name="T26" fmla="*/ 2147483647 w 432"/>
              <a:gd name="T27" fmla="*/ 2147483647 h 402"/>
              <a:gd name="T28" fmla="*/ 2147483647 w 432"/>
              <a:gd name="T29" fmla="*/ 2147483647 h 402"/>
              <a:gd name="T30" fmla="*/ 2147483647 w 432"/>
              <a:gd name="T31" fmla="*/ 2147483647 h 402"/>
              <a:gd name="T32" fmla="*/ 2147483647 w 432"/>
              <a:gd name="T33" fmla="*/ 2147483647 h 402"/>
              <a:gd name="T34" fmla="*/ 2147483647 w 432"/>
              <a:gd name="T35" fmla="*/ 2147483647 h 402"/>
              <a:gd name="T36" fmla="*/ 2147483647 w 432"/>
              <a:gd name="T37" fmla="*/ 2147483647 h 402"/>
              <a:gd name="T38" fmla="*/ 2147483647 w 432"/>
              <a:gd name="T39" fmla="*/ 2147483647 h 402"/>
              <a:gd name="T40" fmla="*/ 2147483647 w 432"/>
              <a:gd name="T41" fmla="*/ 2147483647 h 402"/>
              <a:gd name="T42" fmla="*/ 2147483647 w 432"/>
              <a:gd name="T43" fmla="*/ 2147483647 h 402"/>
              <a:gd name="T44" fmla="*/ 2147483647 w 432"/>
              <a:gd name="T45" fmla="*/ 2147483647 h 402"/>
              <a:gd name="T46" fmla="*/ 2147483647 w 432"/>
              <a:gd name="T47" fmla="*/ 2147483647 h 402"/>
              <a:gd name="T48" fmla="*/ 2147483647 w 432"/>
              <a:gd name="T49" fmla="*/ 2147483647 h 402"/>
              <a:gd name="T50" fmla="*/ 2147483647 w 432"/>
              <a:gd name="T51" fmla="*/ 2147483647 h 402"/>
              <a:gd name="T52" fmla="*/ 2147483647 w 432"/>
              <a:gd name="T53" fmla="*/ 2147483647 h 402"/>
              <a:gd name="T54" fmla="*/ 2147483647 w 432"/>
              <a:gd name="T55" fmla="*/ 2147483647 h 402"/>
              <a:gd name="T56" fmla="*/ 2147483647 w 432"/>
              <a:gd name="T57" fmla="*/ 2147483647 h 402"/>
              <a:gd name="T58" fmla="*/ 2147483647 w 432"/>
              <a:gd name="T59" fmla="*/ 2147483647 h 402"/>
              <a:gd name="T60" fmla="*/ 2147483647 w 432"/>
              <a:gd name="T61" fmla="*/ 2147483647 h 402"/>
              <a:gd name="T62" fmla="*/ 2147483647 w 432"/>
              <a:gd name="T63" fmla="*/ 2147483647 h 402"/>
              <a:gd name="T64" fmla="*/ 2147483647 w 432"/>
              <a:gd name="T65" fmla="*/ 2147483647 h 402"/>
              <a:gd name="T66" fmla="*/ 2147483647 w 432"/>
              <a:gd name="T67" fmla="*/ 2147483647 h 402"/>
              <a:gd name="T68" fmla="*/ 2147483647 w 432"/>
              <a:gd name="T69" fmla="*/ 2147483647 h 402"/>
              <a:gd name="T70" fmla="*/ 2147483647 w 432"/>
              <a:gd name="T71" fmla="*/ 2147483647 h 402"/>
              <a:gd name="T72" fmla="*/ 2147483647 w 432"/>
              <a:gd name="T73" fmla="*/ 2147483647 h 402"/>
              <a:gd name="T74" fmla="*/ 2147483647 w 432"/>
              <a:gd name="T75" fmla="*/ 2147483647 h 402"/>
              <a:gd name="T76" fmla="*/ 2147483647 w 432"/>
              <a:gd name="T77" fmla="*/ 2147483647 h 402"/>
              <a:gd name="T78" fmla="*/ 2147483647 w 432"/>
              <a:gd name="T79" fmla="*/ 2147483647 h 402"/>
              <a:gd name="T80" fmla="*/ 2147483647 w 432"/>
              <a:gd name="T81" fmla="*/ 2147483647 h 402"/>
              <a:gd name="T82" fmla="*/ 2147483647 w 432"/>
              <a:gd name="T83" fmla="*/ 2147483647 h 402"/>
              <a:gd name="T84" fmla="*/ 2147483647 w 432"/>
              <a:gd name="T85" fmla="*/ 2147483647 h 402"/>
              <a:gd name="T86" fmla="*/ 2147483647 w 432"/>
              <a:gd name="T87" fmla="*/ 2147483647 h 402"/>
              <a:gd name="T88" fmla="*/ 2147483647 w 432"/>
              <a:gd name="T89" fmla="*/ 2147483647 h 402"/>
              <a:gd name="T90" fmla="*/ 2147483647 w 432"/>
              <a:gd name="T91" fmla="*/ 2147483647 h 402"/>
              <a:gd name="T92" fmla="*/ 2147483647 w 432"/>
              <a:gd name="T93" fmla="*/ 2147483647 h 402"/>
              <a:gd name="T94" fmla="*/ 2147483647 w 432"/>
              <a:gd name="T95" fmla="*/ 2147483647 h 402"/>
              <a:gd name="T96" fmla="*/ 2147483647 w 432"/>
              <a:gd name="T97" fmla="*/ 2147483647 h 402"/>
              <a:gd name="T98" fmla="*/ 2147483647 w 432"/>
              <a:gd name="T99" fmla="*/ 2147483647 h 402"/>
              <a:gd name="T100" fmla="*/ 0 w 432"/>
              <a:gd name="T101" fmla="*/ 2147483647 h 402"/>
              <a:gd name="T102" fmla="*/ 2147483647 w 432"/>
              <a:gd name="T103" fmla="*/ 2147483647 h 402"/>
              <a:gd name="T104" fmla="*/ 2147483647 w 432"/>
              <a:gd name="T105" fmla="*/ 2147483647 h 402"/>
              <a:gd name="T106" fmla="*/ 2147483647 w 432"/>
              <a:gd name="T107" fmla="*/ 2147483647 h 402"/>
              <a:gd name="T108" fmla="*/ 2147483647 w 432"/>
              <a:gd name="T109" fmla="*/ 2147483647 h 402"/>
              <a:gd name="T110" fmla="*/ 2147483647 w 432"/>
              <a:gd name="T111" fmla="*/ 2147483647 h 402"/>
              <a:gd name="T112" fmla="*/ 2147483647 w 432"/>
              <a:gd name="T113" fmla="*/ 2147483647 h 402"/>
              <a:gd name="T114" fmla="*/ 2147483647 w 432"/>
              <a:gd name="T115" fmla="*/ 2147483647 h 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2"/>
              <a:gd name="T175" fmla="*/ 0 h 402"/>
              <a:gd name="T176" fmla="*/ 432 w 432"/>
              <a:gd name="T177" fmla="*/ 402 h 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2" h="402">
                <a:moveTo>
                  <a:pt x="97" y="157"/>
                </a:moveTo>
                <a:lnTo>
                  <a:pt x="100" y="154"/>
                </a:lnTo>
                <a:lnTo>
                  <a:pt x="103" y="150"/>
                </a:lnTo>
                <a:lnTo>
                  <a:pt x="116" y="140"/>
                </a:lnTo>
                <a:lnTo>
                  <a:pt x="120" y="136"/>
                </a:lnTo>
                <a:lnTo>
                  <a:pt x="124" y="133"/>
                </a:lnTo>
                <a:lnTo>
                  <a:pt x="124" y="128"/>
                </a:lnTo>
                <a:lnTo>
                  <a:pt x="127" y="121"/>
                </a:lnTo>
                <a:lnTo>
                  <a:pt x="130" y="121"/>
                </a:lnTo>
                <a:lnTo>
                  <a:pt x="135" y="117"/>
                </a:lnTo>
                <a:lnTo>
                  <a:pt x="135" y="107"/>
                </a:lnTo>
                <a:lnTo>
                  <a:pt x="135" y="103"/>
                </a:lnTo>
                <a:lnTo>
                  <a:pt x="135" y="93"/>
                </a:lnTo>
                <a:lnTo>
                  <a:pt x="135" y="86"/>
                </a:lnTo>
                <a:lnTo>
                  <a:pt x="138" y="79"/>
                </a:lnTo>
                <a:lnTo>
                  <a:pt x="138" y="72"/>
                </a:lnTo>
                <a:lnTo>
                  <a:pt x="138" y="60"/>
                </a:lnTo>
                <a:lnTo>
                  <a:pt x="138" y="58"/>
                </a:lnTo>
                <a:lnTo>
                  <a:pt x="142" y="53"/>
                </a:lnTo>
                <a:lnTo>
                  <a:pt x="142" y="42"/>
                </a:lnTo>
                <a:lnTo>
                  <a:pt x="142" y="32"/>
                </a:lnTo>
                <a:lnTo>
                  <a:pt x="142" y="28"/>
                </a:lnTo>
                <a:lnTo>
                  <a:pt x="138" y="18"/>
                </a:lnTo>
                <a:lnTo>
                  <a:pt x="135" y="11"/>
                </a:lnTo>
                <a:lnTo>
                  <a:pt x="138" y="4"/>
                </a:lnTo>
                <a:lnTo>
                  <a:pt x="142" y="4"/>
                </a:lnTo>
                <a:lnTo>
                  <a:pt x="147" y="0"/>
                </a:lnTo>
                <a:lnTo>
                  <a:pt x="147" y="4"/>
                </a:lnTo>
                <a:lnTo>
                  <a:pt x="147" y="7"/>
                </a:lnTo>
                <a:lnTo>
                  <a:pt x="151" y="18"/>
                </a:lnTo>
                <a:lnTo>
                  <a:pt x="151" y="21"/>
                </a:lnTo>
                <a:lnTo>
                  <a:pt x="151" y="25"/>
                </a:lnTo>
                <a:lnTo>
                  <a:pt x="151" y="28"/>
                </a:lnTo>
                <a:lnTo>
                  <a:pt x="154" y="42"/>
                </a:lnTo>
                <a:lnTo>
                  <a:pt x="154" y="46"/>
                </a:lnTo>
                <a:lnTo>
                  <a:pt x="154" y="53"/>
                </a:lnTo>
                <a:lnTo>
                  <a:pt x="159" y="58"/>
                </a:lnTo>
                <a:lnTo>
                  <a:pt x="159" y="65"/>
                </a:lnTo>
                <a:lnTo>
                  <a:pt x="159" y="72"/>
                </a:lnTo>
                <a:lnTo>
                  <a:pt x="162" y="75"/>
                </a:lnTo>
                <a:lnTo>
                  <a:pt x="165" y="100"/>
                </a:lnTo>
                <a:lnTo>
                  <a:pt x="165" y="103"/>
                </a:lnTo>
                <a:lnTo>
                  <a:pt x="173" y="100"/>
                </a:lnTo>
                <a:lnTo>
                  <a:pt x="179" y="100"/>
                </a:lnTo>
                <a:lnTo>
                  <a:pt x="220" y="93"/>
                </a:lnTo>
                <a:lnTo>
                  <a:pt x="224" y="93"/>
                </a:lnTo>
                <a:lnTo>
                  <a:pt x="227" y="93"/>
                </a:lnTo>
                <a:lnTo>
                  <a:pt x="235" y="93"/>
                </a:lnTo>
                <a:lnTo>
                  <a:pt x="251" y="89"/>
                </a:lnTo>
                <a:lnTo>
                  <a:pt x="255" y="89"/>
                </a:lnTo>
                <a:lnTo>
                  <a:pt x="259" y="86"/>
                </a:lnTo>
                <a:lnTo>
                  <a:pt x="262" y="107"/>
                </a:lnTo>
                <a:lnTo>
                  <a:pt x="271" y="143"/>
                </a:lnTo>
                <a:lnTo>
                  <a:pt x="271" y="147"/>
                </a:lnTo>
                <a:lnTo>
                  <a:pt x="279" y="136"/>
                </a:lnTo>
                <a:lnTo>
                  <a:pt x="286" y="128"/>
                </a:lnTo>
                <a:lnTo>
                  <a:pt x="290" y="124"/>
                </a:lnTo>
                <a:lnTo>
                  <a:pt x="294" y="121"/>
                </a:lnTo>
                <a:lnTo>
                  <a:pt x="303" y="107"/>
                </a:lnTo>
                <a:lnTo>
                  <a:pt x="309" y="110"/>
                </a:lnTo>
                <a:lnTo>
                  <a:pt x="324" y="86"/>
                </a:lnTo>
                <a:lnTo>
                  <a:pt x="337" y="96"/>
                </a:lnTo>
                <a:lnTo>
                  <a:pt x="341" y="93"/>
                </a:lnTo>
                <a:lnTo>
                  <a:pt x="352" y="93"/>
                </a:lnTo>
                <a:lnTo>
                  <a:pt x="355" y="93"/>
                </a:lnTo>
                <a:lnTo>
                  <a:pt x="364" y="82"/>
                </a:lnTo>
                <a:lnTo>
                  <a:pt x="361" y="79"/>
                </a:lnTo>
                <a:lnTo>
                  <a:pt x="364" y="79"/>
                </a:lnTo>
                <a:lnTo>
                  <a:pt x="372" y="79"/>
                </a:lnTo>
                <a:lnTo>
                  <a:pt x="382" y="68"/>
                </a:lnTo>
                <a:lnTo>
                  <a:pt x="396" y="75"/>
                </a:lnTo>
                <a:lnTo>
                  <a:pt x="396" y="79"/>
                </a:lnTo>
                <a:lnTo>
                  <a:pt x="406" y="75"/>
                </a:lnTo>
                <a:lnTo>
                  <a:pt x="414" y="86"/>
                </a:lnTo>
                <a:lnTo>
                  <a:pt x="423" y="93"/>
                </a:lnTo>
                <a:lnTo>
                  <a:pt x="426" y="103"/>
                </a:lnTo>
                <a:lnTo>
                  <a:pt x="431" y="103"/>
                </a:lnTo>
                <a:lnTo>
                  <a:pt x="426" y="107"/>
                </a:lnTo>
                <a:lnTo>
                  <a:pt x="426" y="110"/>
                </a:lnTo>
                <a:lnTo>
                  <a:pt x="423" y="124"/>
                </a:lnTo>
                <a:lnTo>
                  <a:pt x="406" y="117"/>
                </a:lnTo>
                <a:lnTo>
                  <a:pt x="403" y="114"/>
                </a:lnTo>
                <a:lnTo>
                  <a:pt x="391" y="110"/>
                </a:lnTo>
                <a:lnTo>
                  <a:pt x="387" y="107"/>
                </a:lnTo>
                <a:lnTo>
                  <a:pt x="379" y="103"/>
                </a:lnTo>
                <a:lnTo>
                  <a:pt x="376" y="103"/>
                </a:lnTo>
                <a:lnTo>
                  <a:pt x="376" y="100"/>
                </a:lnTo>
                <a:lnTo>
                  <a:pt x="368" y="96"/>
                </a:lnTo>
                <a:lnTo>
                  <a:pt x="368" y="114"/>
                </a:lnTo>
                <a:lnTo>
                  <a:pt x="368" y="136"/>
                </a:lnTo>
                <a:lnTo>
                  <a:pt x="364" y="143"/>
                </a:lnTo>
                <a:lnTo>
                  <a:pt x="361" y="147"/>
                </a:lnTo>
                <a:lnTo>
                  <a:pt x="361" y="154"/>
                </a:lnTo>
                <a:lnTo>
                  <a:pt x="344" y="164"/>
                </a:lnTo>
                <a:lnTo>
                  <a:pt x="337" y="182"/>
                </a:lnTo>
                <a:lnTo>
                  <a:pt x="324" y="175"/>
                </a:lnTo>
                <a:lnTo>
                  <a:pt x="324" y="178"/>
                </a:lnTo>
                <a:lnTo>
                  <a:pt x="321" y="185"/>
                </a:lnTo>
                <a:lnTo>
                  <a:pt x="309" y="218"/>
                </a:lnTo>
                <a:lnTo>
                  <a:pt x="314" y="218"/>
                </a:lnTo>
                <a:lnTo>
                  <a:pt x="309" y="222"/>
                </a:lnTo>
                <a:lnTo>
                  <a:pt x="309" y="225"/>
                </a:lnTo>
                <a:lnTo>
                  <a:pt x="306" y="229"/>
                </a:lnTo>
                <a:lnTo>
                  <a:pt x="286" y="229"/>
                </a:lnTo>
                <a:lnTo>
                  <a:pt x="279" y="218"/>
                </a:lnTo>
                <a:lnTo>
                  <a:pt x="271" y="215"/>
                </a:lnTo>
                <a:lnTo>
                  <a:pt x="265" y="239"/>
                </a:lnTo>
                <a:lnTo>
                  <a:pt x="265" y="243"/>
                </a:lnTo>
                <a:lnTo>
                  <a:pt x="262" y="253"/>
                </a:lnTo>
                <a:lnTo>
                  <a:pt x="255" y="260"/>
                </a:lnTo>
                <a:lnTo>
                  <a:pt x="251" y="272"/>
                </a:lnTo>
                <a:lnTo>
                  <a:pt x="251" y="279"/>
                </a:lnTo>
                <a:lnTo>
                  <a:pt x="251" y="286"/>
                </a:lnTo>
                <a:lnTo>
                  <a:pt x="244" y="293"/>
                </a:lnTo>
                <a:lnTo>
                  <a:pt x="235" y="304"/>
                </a:lnTo>
                <a:lnTo>
                  <a:pt x="232" y="314"/>
                </a:lnTo>
                <a:lnTo>
                  <a:pt x="227" y="325"/>
                </a:lnTo>
                <a:lnTo>
                  <a:pt x="232" y="328"/>
                </a:lnTo>
                <a:lnTo>
                  <a:pt x="235" y="328"/>
                </a:lnTo>
                <a:lnTo>
                  <a:pt x="235" y="332"/>
                </a:lnTo>
                <a:lnTo>
                  <a:pt x="235" y="335"/>
                </a:lnTo>
                <a:lnTo>
                  <a:pt x="232" y="347"/>
                </a:lnTo>
                <a:lnTo>
                  <a:pt x="217" y="356"/>
                </a:lnTo>
                <a:lnTo>
                  <a:pt x="217" y="354"/>
                </a:lnTo>
                <a:lnTo>
                  <a:pt x="193" y="368"/>
                </a:lnTo>
                <a:lnTo>
                  <a:pt x="182" y="365"/>
                </a:lnTo>
                <a:lnTo>
                  <a:pt x="182" y="368"/>
                </a:lnTo>
                <a:lnTo>
                  <a:pt x="186" y="372"/>
                </a:lnTo>
                <a:lnTo>
                  <a:pt x="173" y="379"/>
                </a:lnTo>
                <a:lnTo>
                  <a:pt x="159" y="382"/>
                </a:lnTo>
                <a:lnTo>
                  <a:pt x="151" y="389"/>
                </a:lnTo>
                <a:lnTo>
                  <a:pt x="142" y="382"/>
                </a:lnTo>
                <a:lnTo>
                  <a:pt x="135" y="379"/>
                </a:lnTo>
                <a:lnTo>
                  <a:pt x="130" y="389"/>
                </a:lnTo>
                <a:lnTo>
                  <a:pt x="107" y="401"/>
                </a:lnTo>
                <a:lnTo>
                  <a:pt x="103" y="396"/>
                </a:lnTo>
                <a:lnTo>
                  <a:pt x="80" y="386"/>
                </a:lnTo>
                <a:lnTo>
                  <a:pt x="76" y="372"/>
                </a:lnTo>
                <a:lnTo>
                  <a:pt x="80" y="368"/>
                </a:lnTo>
                <a:lnTo>
                  <a:pt x="76" y="368"/>
                </a:lnTo>
                <a:lnTo>
                  <a:pt x="62" y="368"/>
                </a:lnTo>
                <a:lnTo>
                  <a:pt x="62" y="365"/>
                </a:lnTo>
                <a:lnTo>
                  <a:pt x="38" y="349"/>
                </a:lnTo>
                <a:lnTo>
                  <a:pt x="38" y="347"/>
                </a:lnTo>
                <a:lnTo>
                  <a:pt x="34" y="342"/>
                </a:lnTo>
                <a:lnTo>
                  <a:pt x="27" y="335"/>
                </a:lnTo>
                <a:lnTo>
                  <a:pt x="18" y="328"/>
                </a:lnTo>
                <a:lnTo>
                  <a:pt x="18" y="321"/>
                </a:lnTo>
                <a:lnTo>
                  <a:pt x="3" y="307"/>
                </a:lnTo>
                <a:lnTo>
                  <a:pt x="3" y="297"/>
                </a:lnTo>
                <a:lnTo>
                  <a:pt x="7" y="297"/>
                </a:lnTo>
                <a:lnTo>
                  <a:pt x="3" y="281"/>
                </a:lnTo>
                <a:lnTo>
                  <a:pt x="0" y="274"/>
                </a:lnTo>
                <a:lnTo>
                  <a:pt x="10" y="274"/>
                </a:lnTo>
                <a:lnTo>
                  <a:pt x="24" y="272"/>
                </a:lnTo>
                <a:lnTo>
                  <a:pt x="27" y="264"/>
                </a:lnTo>
                <a:lnTo>
                  <a:pt x="27" y="253"/>
                </a:lnTo>
                <a:lnTo>
                  <a:pt x="30" y="253"/>
                </a:lnTo>
                <a:lnTo>
                  <a:pt x="34" y="253"/>
                </a:lnTo>
                <a:lnTo>
                  <a:pt x="34" y="246"/>
                </a:lnTo>
                <a:lnTo>
                  <a:pt x="30" y="236"/>
                </a:lnTo>
                <a:lnTo>
                  <a:pt x="38" y="211"/>
                </a:lnTo>
                <a:lnTo>
                  <a:pt x="42" y="204"/>
                </a:lnTo>
                <a:lnTo>
                  <a:pt x="45" y="199"/>
                </a:lnTo>
                <a:lnTo>
                  <a:pt x="54" y="218"/>
                </a:lnTo>
                <a:lnTo>
                  <a:pt x="57" y="215"/>
                </a:lnTo>
                <a:lnTo>
                  <a:pt x="65" y="208"/>
                </a:lnTo>
                <a:lnTo>
                  <a:pt x="65" y="189"/>
                </a:lnTo>
                <a:lnTo>
                  <a:pt x="65" y="185"/>
                </a:lnTo>
                <a:lnTo>
                  <a:pt x="65" y="182"/>
                </a:lnTo>
                <a:lnTo>
                  <a:pt x="65" y="178"/>
                </a:lnTo>
                <a:lnTo>
                  <a:pt x="65" y="175"/>
                </a:lnTo>
                <a:lnTo>
                  <a:pt x="69" y="171"/>
                </a:lnTo>
                <a:lnTo>
                  <a:pt x="80" y="168"/>
                </a:lnTo>
                <a:lnTo>
                  <a:pt x="85" y="154"/>
                </a:lnTo>
                <a:lnTo>
                  <a:pt x="97" y="15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68" name="Freeform 21"/>
          <p:cNvSpPr>
            <a:spLocks/>
          </p:cNvSpPr>
          <p:nvPr/>
        </p:nvSpPr>
        <p:spPr bwMode="ltGray">
          <a:xfrm>
            <a:off x="3805238" y="3829050"/>
            <a:ext cx="352425" cy="574675"/>
          </a:xfrm>
          <a:custGeom>
            <a:avLst/>
            <a:gdLst>
              <a:gd name="T0" fmla="*/ 2147483647 w 338"/>
              <a:gd name="T1" fmla="*/ 2147483647 h 551"/>
              <a:gd name="T2" fmla="*/ 2147483647 w 338"/>
              <a:gd name="T3" fmla="*/ 2147483647 h 551"/>
              <a:gd name="T4" fmla="*/ 2147483647 w 338"/>
              <a:gd name="T5" fmla="*/ 2147483647 h 551"/>
              <a:gd name="T6" fmla="*/ 2147483647 w 338"/>
              <a:gd name="T7" fmla="*/ 2147483647 h 551"/>
              <a:gd name="T8" fmla="*/ 2147483647 w 338"/>
              <a:gd name="T9" fmla="*/ 2147483647 h 551"/>
              <a:gd name="T10" fmla="*/ 2147483647 w 338"/>
              <a:gd name="T11" fmla="*/ 2147483647 h 551"/>
              <a:gd name="T12" fmla="*/ 2147483647 w 338"/>
              <a:gd name="T13" fmla="*/ 2147483647 h 551"/>
              <a:gd name="T14" fmla="*/ 2147483647 w 338"/>
              <a:gd name="T15" fmla="*/ 2147483647 h 551"/>
              <a:gd name="T16" fmla="*/ 2147483647 w 338"/>
              <a:gd name="T17" fmla="*/ 2147483647 h 551"/>
              <a:gd name="T18" fmla="*/ 2147483647 w 338"/>
              <a:gd name="T19" fmla="*/ 2147483647 h 551"/>
              <a:gd name="T20" fmla="*/ 2147483647 w 338"/>
              <a:gd name="T21" fmla="*/ 2147483647 h 551"/>
              <a:gd name="T22" fmla="*/ 2147483647 w 338"/>
              <a:gd name="T23" fmla="*/ 2147483647 h 551"/>
              <a:gd name="T24" fmla="*/ 2147483647 w 338"/>
              <a:gd name="T25" fmla="*/ 2147483647 h 551"/>
              <a:gd name="T26" fmla="*/ 2147483647 w 338"/>
              <a:gd name="T27" fmla="*/ 2147483647 h 551"/>
              <a:gd name="T28" fmla="*/ 2147483647 w 338"/>
              <a:gd name="T29" fmla="*/ 2147483647 h 551"/>
              <a:gd name="T30" fmla="*/ 2147483647 w 338"/>
              <a:gd name="T31" fmla="*/ 2147483647 h 551"/>
              <a:gd name="T32" fmla="*/ 2147483647 w 338"/>
              <a:gd name="T33" fmla="*/ 2147483647 h 551"/>
              <a:gd name="T34" fmla="*/ 2147483647 w 338"/>
              <a:gd name="T35" fmla="*/ 2147483647 h 551"/>
              <a:gd name="T36" fmla="*/ 2147483647 w 338"/>
              <a:gd name="T37" fmla="*/ 2147483647 h 551"/>
              <a:gd name="T38" fmla="*/ 2147483647 w 338"/>
              <a:gd name="T39" fmla="*/ 2147483647 h 551"/>
              <a:gd name="T40" fmla="*/ 2147483647 w 338"/>
              <a:gd name="T41" fmla="*/ 2147483647 h 551"/>
              <a:gd name="T42" fmla="*/ 2147483647 w 338"/>
              <a:gd name="T43" fmla="*/ 2147483647 h 551"/>
              <a:gd name="T44" fmla="*/ 2147483647 w 338"/>
              <a:gd name="T45" fmla="*/ 2147483647 h 551"/>
              <a:gd name="T46" fmla="*/ 2147483647 w 338"/>
              <a:gd name="T47" fmla="*/ 2147483647 h 551"/>
              <a:gd name="T48" fmla="*/ 2147483647 w 338"/>
              <a:gd name="T49" fmla="*/ 0 h 551"/>
              <a:gd name="T50" fmla="*/ 2147483647 w 338"/>
              <a:gd name="T51" fmla="*/ 2147483647 h 551"/>
              <a:gd name="T52" fmla="*/ 2147483647 w 338"/>
              <a:gd name="T53" fmla="*/ 2147483647 h 551"/>
              <a:gd name="T54" fmla="*/ 2147483647 w 338"/>
              <a:gd name="T55" fmla="*/ 2147483647 h 551"/>
              <a:gd name="T56" fmla="*/ 2147483647 w 338"/>
              <a:gd name="T57" fmla="*/ 2147483647 h 551"/>
              <a:gd name="T58" fmla="*/ 2147483647 w 338"/>
              <a:gd name="T59" fmla="*/ 2147483647 h 551"/>
              <a:gd name="T60" fmla="*/ 2147483647 w 338"/>
              <a:gd name="T61" fmla="*/ 2147483647 h 551"/>
              <a:gd name="T62" fmla="*/ 2147483647 w 338"/>
              <a:gd name="T63" fmla="*/ 2147483647 h 551"/>
              <a:gd name="T64" fmla="*/ 2147483647 w 338"/>
              <a:gd name="T65" fmla="*/ 2147483647 h 551"/>
              <a:gd name="T66" fmla="*/ 2147483647 w 338"/>
              <a:gd name="T67" fmla="*/ 2147483647 h 551"/>
              <a:gd name="T68" fmla="*/ 2147483647 w 338"/>
              <a:gd name="T69" fmla="*/ 2147483647 h 551"/>
              <a:gd name="T70" fmla="*/ 2147483647 w 338"/>
              <a:gd name="T71" fmla="*/ 2147483647 h 551"/>
              <a:gd name="T72" fmla="*/ 2147483647 w 338"/>
              <a:gd name="T73" fmla="*/ 2147483647 h 551"/>
              <a:gd name="T74" fmla="*/ 2147483647 w 338"/>
              <a:gd name="T75" fmla="*/ 2147483647 h 551"/>
              <a:gd name="T76" fmla="*/ 2147483647 w 338"/>
              <a:gd name="T77" fmla="*/ 2147483647 h 551"/>
              <a:gd name="T78" fmla="*/ 2147483647 w 338"/>
              <a:gd name="T79" fmla="*/ 2147483647 h 551"/>
              <a:gd name="T80" fmla="*/ 2147483647 w 338"/>
              <a:gd name="T81" fmla="*/ 2147483647 h 551"/>
              <a:gd name="T82" fmla="*/ 2147483647 w 338"/>
              <a:gd name="T83" fmla="*/ 2147483647 h 551"/>
              <a:gd name="T84" fmla="*/ 2147483647 w 338"/>
              <a:gd name="T85" fmla="*/ 2147483647 h 551"/>
              <a:gd name="T86" fmla="*/ 2147483647 w 338"/>
              <a:gd name="T87" fmla="*/ 2147483647 h 551"/>
              <a:gd name="T88" fmla="*/ 2147483647 w 338"/>
              <a:gd name="T89" fmla="*/ 2147483647 h 551"/>
              <a:gd name="T90" fmla="*/ 2147483647 w 338"/>
              <a:gd name="T91" fmla="*/ 2147483647 h 551"/>
              <a:gd name="T92" fmla="*/ 2147483647 w 338"/>
              <a:gd name="T93" fmla="*/ 2147483647 h 551"/>
              <a:gd name="T94" fmla="*/ 2147483647 w 338"/>
              <a:gd name="T95" fmla="*/ 2147483647 h 551"/>
              <a:gd name="T96" fmla="*/ 2147483647 w 338"/>
              <a:gd name="T97" fmla="*/ 2147483647 h 551"/>
              <a:gd name="T98" fmla="*/ 2147483647 w 338"/>
              <a:gd name="T99" fmla="*/ 2147483647 h 551"/>
              <a:gd name="T100" fmla="*/ 2147483647 w 338"/>
              <a:gd name="T101" fmla="*/ 2147483647 h 551"/>
              <a:gd name="T102" fmla="*/ 2147483647 w 338"/>
              <a:gd name="T103" fmla="*/ 2147483647 h 551"/>
              <a:gd name="T104" fmla="*/ 0 w 338"/>
              <a:gd name="T105" fmla="*/ 2147483647 h 551"/>
              <a:gd name="T106" fmla="*/ 2147483647 w 338"/>
              <a:gd name="T107" fmla="*/ 2147483647 h 551"/>
              <a:gd name="T108" fmla="*/ 2147483647 w 338"/>
              <a:gd name="T109" fmla="*/ 2147483647 h 5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8"/>
              <a:gd name="T166" fmla="*/ 0 h 551"/>
              <a:gd name="T167" fmla="*/ 338 w 338"/>
              <a:gd name="T168" fmla="*/ 551 h 5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8" h="551">
                <a:moveTo>
                  <a:pt x="27" y="390"/>
                </a:moveTo>
                <a:lnTo>
                  <a:pt x="30" y="385"/>
                </a:lnTo>
                <a:lnTo>
                  <a:pt x="30" y="376"/>
                </a:lnTo>
                <a:lnTo>
                  <a:pt x="34" y="376"/>
                </a:lnTo>
                <a:lnTo>
                  <a:pt x="47" y="357"/>
                </a:lnTo>
                <a:lnTo>
                  <a:pt x="43" y="350"/>
                </a:lnTo>
                <a:lnTo>
                  <a:pt x="54" y="347"/>
                </a:lnTo>
                <a:lnTo>
                  <a:pt x="54" y="343"/>
                </a:lnTo>
                <a:lnTo>
                  <a:pt x="51" y="343"/>
                </a:lnTo>
                <a:lnTo>
                  <a:pt x="43" y="343"/>
                </a:lnTo>
                <a:lnTo>
                  <a:pt x="43" y="336"/>
                </a:lnTo>
                <a:lnTo>
                  <a:pt x="54" y="336"/>
                </a:lnTo>
                <a:lnTo>
                  <a:pt x="54" y="307"/>
                </a:lnTo>
                <a:lnTo>
                  <a:pt x="39" y="303"/>
                </a:lnTo>
                <a:lnTo>
                  <a:pt x="54" y="303"/>
                </a:lnTo>
                <a:lnTo>
                  <a:pt x="47" y="296"/>
                </a:lnTo>
                <a:lnTo>
                  <a:pt x="47" y="293"/>
                </a:lnTo>
                <a:lnTo>
                  <a:pt x="51" y="286"/>
                </a:lnTo>
                <a:lnTo>
                  <a:pt x="39" y="293"/>
                </a:lnTo>
                <a:lnTo>
                  <a:pt x="30" y="246"/>
                </a:lnTo>
                <a:lnTo>
                  <a:pt x="30" y="204"/>
                </a:lnTo>
                <a:lnTo>
                  <a:pt x="27" y="204"/>
                </a:lnTo>
                <a:lnTo>
                  <a:pt x="30" y="192"/>
                </a:lnTo>
                <a:lnTo>
                  <a:pt x="19" y="197"/>
                </a:lnTo>
                <a:lnTo>
                  <a:pt x="27" y="190"/>
                </a:lnTo>
                <a:lnTo>
                  <a:pt x="24" y="185"/>
                </a:lnTo>
                <a:lnTo>
                  <a:pt x="19" y="180"/>
                </a:lnTo>
                <a:lnTo>
                  <a:pt x="30" y="166"/>
                </a:lnTo>
                <a:lnTo>
                  <a:pt x="27" y="157"/>
                </a:lnTo>
                <a:lnTo>
                  <a:pt x="43" y="157"/>
                </a:lnTo>
                <a:lnTo>
                  <a:pt x="30" y="136"/>
                </a:lnTo>
                <a:lnTo>
                  <a:pt x="39" y="131"/>
                </a:lnTo>
                <a:lnTo>
                  <a:pt x="43" y="117"/>
                </a:lnTo>
                <a:lnTo>
                  <a:pt x="54" y="103"/>
                </a:lnTo>
                <a:lnTo>
                  <a:pt x="61" y="98"/>
                </a:lnTo>
                <a:lnTo>
                  <a:pt x="57" y="91"/>
                </a:lnTo>
                <a:lnTo>
                  <a:pt x="71" y="89"/>
                </a:lnTo>
                <a:lnTo>
                  <a:pt x="65" y="91"/>
                </a:lnTo>
                <a:lnTo>
                  <a:pt x="71" y="96"/>
                </a:lnTo>
                <a:lnTo>
                  <a:pt x="78" y="70"/>
                </a:lnTo>
                <a:lnTo>
                  <a:pt x="74" y="56"/>
                </a:lnTo>
                <a:lnTo>
                  <a:pt x="78" y="54"/>
                </a:lnTo>
                <a:lnTo>
                  <a:pt x="81" y="61"/>
                </a:lnTo>
                <a:lnTo>
                  <a:pt x="84" y="54"/>
                </a:lnTo>
                <a:lnTo>
                  <a:pt x="78" y="47"/>
                </a:lnTo>
                <a:lnTo>
                  <a:pt x="81" y="47"/>
                </a:lnTo>
                <a:lnTo>
                  <a:pt x="84" y="42"/>
                </a:lnTo>
                <a:lnTo>
                  <a:pt x="89" y="35"/>
                </a:lnTo>
                <a:lnTo>
                  <a:pt x="92" y="35"/>
                </a:lnTo>
                <a:lnTo>
                  <a:pt x="92" y="32"/>
                </a:lnTo>
                <a:lnTo>
                  <a:pt x="101" y="32"/>
                </a:lnTo>
                <a:lnTo>
                  <a:pt x="105" y="23"/>
                </a:lnTo>
                <a:lnTo>
                  <a:pt x="105" y="21"/>
                </a:lnTo>
                <a:lnTo>
                  <a:pt x="96" y="14"/>
                </a:lnTo>
                <a:lnTo>
                  <a:pt x="127" y="14"/>
                </a:lnTo>
                <a:lnTo>
                  <a:pt x="143" y="14"/>
                </a:lnTo>
                <a:lnTo>
                  <a:pt x="154" y="9"/>
                </a:lnTo>
                <a:lnTo>
                  <a:pt x="163" y="9"/>
                </a:lnTo>
                <a:lnTo>
                  <a:pt x="175" y="9"/>
                </a:lnTo>
                <a:lnTo>
                  <a:pt x="181" y="9"/>
                </a:lnTo>
                <a:lnTo>
                  <a:pt x="189" y="9"/>
                </a:lnTo>
                <a:lnTo>
                  <a:pt x="198" y="7"/>
                </a:lnTo>
                <a:lnTo>
                  <a:pt x="202" y="7"/>
                </a:lnTo>
                <a:lnTo>
                  <a:pt x="205" y="7"/>
                </a:lnTo>
                <a:lnTo>
                  <a:pt x="216" y="7"/>
                </a:lnTo>
                <a:lnTo>
                  <a:pt x="220" y="7"/>
                </a:lnTo>
                <a:lnTo>
                  <a:pt x="225" y="7"/>
                </a:lnTo>
                <a:lnTo>
                  <a:pt x="232" y="7"/>
                </a:lnTo>
                <a:lnTo>
                  <a:pt x="243" y="2"/>
                </a:lnTo>
                <a:lnTo>
                  <a:pt x="247" y="2"/>
                </a:lnTo>
                <a:lnTo>
                  <a:pt x="256" y="2"/>
                </a:lnTo>
                <a:lnTo>
                  <a:pt x="264" y="2"/>
                </a:lnTo>
                <a:lnTo>
                  <a:pt x="287" y="0"/>
                </a:lnTo>
                <a:lnTo>
                  <a:pt x="299" y="0"/>
                </a:lnTo>
                <a:lnTo>
                  <a:pt x="302" y="0"/>
                </a:lnTo>
                <a:lnTo>
                  <a:pt x="314" y="9"/>
                </a:lnTo>
                <a:lnTo>
                  <a:pt x="314" y="16"/>
                </a:lnTo>
                <a:lnTo>
                  <a:pt x="314" y="35"/>
                </a:lnTo>
                <a:lnTo>
                  <a:pt x="314" y="47"/>
                </a:lnTo>
                <a:lnTo>
                  <a:pt x="314" y="54"/>
                </a:lnTo>
                <a:lnTo>
                  <a:pt x="314" y="61"/>
                </a:lnTo>
                <a:lnTo>
                  <a:pt x="314" y="68"/>
                </a:lnTo>
                <a:lnTo>
                  <a:pt x="314" y="75"/>
                </a:lnTo>
                <a:lnTo>
                  <a:pt x="314" y="89"/>
                </a:lnTo>
                <a:lnTo>
                  <a:pt x="314" y="91"/>
                </a:lnTo>
                <a:lnTo>
                  <a:pt x="314" y="98"/>
                </a:lnTo>
                <a:lnTo>
                  <a:pt x="314" y="103"/>
                </a:lnTo>
                <a:lnTo>
                  <a:pt x="314" y="110"/>
                </a:lnTo>
                <a:lnTo>
                  <a:pt x="314" y="129"/>
                </a:lnTo>
                <a:lnTo>
                  <a:pt x="314" y="138"/>
                </a:lnTo>
                <a:lnTo>
                  <a:pt x="314" y="143"/>
                </a:lnTo>
                <a:lnTo>
                  <a:pt x="314" y="164"/>
                </a:lnTo>
                <a:lnTo>
                  <a:pt x="314" y="166"/>
                </a:lnTo>
                <a:lnTo>
                  <a:pt x="314" y="178"/>
                </a:lnTo>
                <a:lnTo>
                  <a:pt x="314" y="192"/>
                </a:lnTo>
                <a:lnTo>
                  <a:pt x="314" y="199"/>
                </a:lnTo>
                <a:lnTo>
                  <a:pt x="314" y="204"/>
                </a:lnTo>
                <a:lnTo>
                  <a:pt x="314" y="225"/>
                </a:lnTo>
                <a:lnTo>
                  <a:pt x="314" y="227"/>
                </a:lnTo>
                <a:lnTo>
                  <a:pt x="314" y="232"/>
                </a:lnTo>
                <a:lnTo>
                  <a:pt x="314" y="256"/>
                </a:lnTo>
                <a:lnTo>
                  <a:pt x="314" y="263"/>
                </a:lnTo>
                <a:lnTo>
                  <a:pt x="314" y="272"/>
                </a:lnTo>
                <a:lnTo>
                  <a:pt x="314" y="293"/>
                </a:lnTo>
                <a:lnTo>
                  <a:pt x="314" y="296"/>
                </a:lnTo>
                <a:lnTo>
                  <a:pt x="314" y="303"/>
                </a:lnTo>
                <a:lnTo>
                  <a:pt x="314" y="310"/>
                </a:lnTo>
                <a:lnTo>
                  <a:pt x="314" y="314"/>
                </a:lnTo>
                <a:lnTo>
                  <a:pt x="314" y="324"/>
                </a:lnTo>
                <a:lnTo>
                  <a:pt x="314" y="350"/>
                </a:lnTo>
                <a:lnTo>
                  <a:pt x="314" y="354"/>
                </a:lnTo>
                <a:lnTo>
                  <a:pt x="318" y="371"/>
                </a:lnTo>
                <a:lnTo>
                  <a:pt x="318" y="392"/>
                </a:lnTo>
                <a:lnTo>
                  <a:pt x="322" y="397"/>
                </a:lnTo>
                <a:lnTo>
                  <a:pt x="322" y="399"/>
                </a:lnTo>
                <a:lnTo>
                  <a:pt x="322" y="406"/>
                </a:lnTo>
                <a:lnTo>
                  <a:pt x="326" y="420"/>
                </a:lnTo>
                <a:lnTo>
                  <a:pt x="326" y="437"/>
                </a:lnTo>
                <a:lnTo>
                  <a:pt x="326" y="439"/>
                </a:lnTo>
                <a:lnTo>
                  <a:pt x="326" y="446"/>
                </a:lnTo>
                <a:lnTo>
                  <a:pt x="329" y="451"/>
                </a:lnTo>
                <a:lnTo>
                  <a:pt x="332" y="479"/>
                </a:lnTo>
                <a:lnTo>
                  <a:pt x="332" y="493"/>
                </a:lnTo>
                <a:lnTo>
                  <a:pt x="337" y="507"/>
                </a:lnTo>
                <a:lnTo>
                  <a:pt x="337" y="521"/>
                </a:lnTo>
                <a:lnTo>
                  <a:pt x="329" y="526"/>
                </a:lnTo>
                <a:lnTo>
                  <a:pt x="302" y="526"/>
                </a:lnTo>
                <a:lnTo>
                  <a:pt x="291" y="521"/>
                </a:lnTo>
                <a:lnTo>
                  <a:pt x="291" y="526"/>
                </a:lnTo>
                <a:lnTo>
                  <a:pt x="275" y="526"/>
                </a:lnTo>
                <a:lnTo>
                  <a:pt x="247" y="533"/>
                </a:lnTo>
                <a:lnTo>
                  <a:pt x="240" y="528"/>
                </a:lnTo>
                <a:lnTo>
                  <a:pt x="243" y="533"/>
                </a:lnTo>
                <a:lnTo>
                  <a:pt x="225" y="550"/>
                </a:lnTo>
                <a:lnTo>
                  <a:pt x="213" y="542"/>
                </a:lnTo>
                <a:lnTo>
                  <a:pt x="205" y="521"/>
                </a:lnTo>
                <a:lnTo>
                  <a:pt x="198" y="519"/>
                </a:lnTo>
                <a:lnTo>
                  <a:pt x="185" y="500"/>
                </a:lnTo>
                <a:lnTo>
                  <a:pt x="185" y="488"/>
                </a:lnTo>
                <a:lnTo>
                  <a:pt x="194" y="467"/>
                </a:lnTo>
                <a:lnTo>
                  <a:pt x="194" y="460"/>
                </a:lnTo>
                <a:lnTo>
                  <a:pt x="181" y="460"/>
                </a:lnTo>
                <a:lnTo>
                  <a:pt x="154" y="465"/>
                </a:lnTo>
                <a:lnTo>
                  <a:pt x="143" y="465"/>
                </a:lnTo>
                <a:lnTo>
                  <a:pt x="140" y="465"/>
                </a:lnTo>
                <a:lnTo>
                  <a:pt x="132" y="465"/>
                </a:lnTo>
                <a:lnTo>
                  <a:pt x="127" y="465"/>
                </a:lnTo>
                <a:lnTo>
                  <a:pt x="116" y="467"/>
                </a:lnTo>
                <a:lnTo>
                  <a:pt x="113" y="467"/>
                </a:lnTo>
                <a:lnTo>
                  <a:pt x="108" y="467"/>
                </a:lnTo>
                <a:lnTo>
                  <a:pt x="92" y="467"/>
                </a:lnTo>
                <a:lnTo>
                  <a:pt x="89" y="467"/>
                </a:lnTo>
                <a:lnTo>
                  <a:pt x="81" y="467"/>
                </a:lnTo>
                <a:lnTo>
                  <a:pt x="65" y="472"/>
                </a:lnTo>
                <a:lnTo>
                  <a:pt x="57" y="472"/>
                </a:lnTo>
                <a:lnTo>
                  <a:pt x="47" y="472"/>
                </a:lnTo>
                <a:lnTo>
                  <a:pt x="39" y="472"/>
                </a:lnTo>
                <a:lnTo>
                  <a:pt x="27" y="472"/>
                </a:lnTo>
                <a:lnTo>
                  <a:pt x="0" y="474"/>
                </a:lnTo>
                <a:lnTo>
                  <a:pt x="3" y="472"/>
                </a:lnTo>
                <a:lnTo>
                  <a:pt x="0" y="460"/>
                </a:lnTo>
                <a:lnTo>
                  <a:pt x="3" y="453"/>
                </a:lnTo>
                <a:lnTo>
                  <a:pt x="12" y="432"/>
                </a:lnTo>
                <a:lnTo>
                  <a:pt x="9" y="399"/>
                </a:lnTo>
                <a:lnTo>
                  <a:pt x="19" y="390"/>
                </a:lnTo>
                <a:lnTo>
                  <a:pt x="24" y="390"/>
                </a:lnTo>
                <a:lnTo>
                  <a:pt x="27" y="390"/>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69" name="Freeform 22"/>
          <p:cNvSpPr>
            <a:spLocks/>
          </p:cNvSpPr>
          <p:nvPr/>
        </p:nvSpPr>
        <p:spPr bwMode="ltGray">
          <a:xfrm>
            <a:off x="4121150" y="3800475"/>
            <a:ext cx="398463" cy="584200"/>
          </a:xfrm>
          <a:custGeom>
            <a:avLst/>
            <a:gdLst>
              <a:gd name="T0" fmla="*/ 2147483647 w 379"/>
              <a:gd name="T1" fmla="*/ 2147483647 h 561"/>
              <a:gd name="T2" fmla="*/ 2147483647 w 379"/>
              <a:gd name="T3" fmla="*/ 2147483647 h 561"/>
              <a:gd name="T4" fmla="*/ 2147483647 w 379"/>
              <a:gd name="T5" fmla="*/ 2147483647 h 561"/>
              <a:gd name="T6" fmla="*/ 2147483647 w 379"/>
              <a:gd name="T7" fmla="*/ 2147483647 h 561"/>
              <a:gd name="T8" fmla="*/ 2147483647 w 379"/>
              <a:gd name="T9" fmla="*/ 2147483647 h 561"/>
              <a:gd name="T10" fmla="*/ 2147483647 w 379"/>
              <a:gd name="T11" fmla="*/ 2147483647 h 561"/>
              <a:gd name="T12" fmla="*/ 2147483647 w 379"/>
              <a:gd name="T13" fmla="*/ 2147483647 h 561"/>
              <a:gd name="T14" fmla="*/ 2147483647 w 379"/>
              <a:gd name="T15" fmla="*/ 2147483647 h 561"/>
              <a:gd name="T16" fmla="*/ 2147483647 w 379"/>
              <a:gd name="T17" fmla="*/ 2147483647 h 561"/>
              <a:gd name="T18" fmla="*/ 2147483647 w 379"/>
              <a:gd name="T19" fmla="*/ 2147483647 h 561"/>
              <a:gd name="T20" fmla="*/ 2147483647 w 379"/>
              <a:gd name="T21" fmla="*/ 2147483647 h 561"/>
              <a:gd name="T22" fmla="*/ 2147483647 w 379"/>
              <a:gd name="T23" fmla="*/ 2147483647 h 561"/>
              <a:gd name="T24" fmla="*/ 2147483647 w 379"/>
              <a:gd name="T25" fmla="*/ 2147483647 h 561"/>
              <a:gd name="T26" fmla="*/ 2147483647 w 379"/>
              <a:gd name="T27" fmla="*/ 2147483647 h 561"/>
              <a:gd name="T28" fmla="*/ 2147483647 w 379"/>
              <a:gd name="T29" fmla="*/ 2147483647 h 561"/>
              <a:gd name="T30" fmla="*/ 2147483647 w 379"/>
              <a:gd name="T31" fmla="*/ 2147483647 h 561"/>
              <a:gd name="T32" fmla="*/ 2147483647 w 379"/>
              <a:gd name="T33" fmla="*/ 2147483647 h 561"/>
              <a:gd name="T34" fmla="*/ 2147483647 w 379"/>
              <a:gd name="T35" fmla="*/ 2147483647 h 561"/>
              <a:gd name="T36" fmla="*/ 2147483647 w 379"/>
              <a:gd name="T37" fmla="*/ 2147483647 h 561"/>
              <a:gd name="T38" fmla="*/ 2147483647 w 379"/>
              <a:gd name="T39" fmla="*/ 2147483647 h 561"/>
              <a:gd name="T40" fmla="*/ 2147483647 w 379"/>
              <a:gd name="T41" fmla="*/ 2147483647 h 561"/>
              <a:gd name="T42" fmla="*/ 2147483647 w 379"/>
              <a:gd name="T43" fmla="*/ 2147483647 h 561"/>
              <a:gd name="T44" fmla="*/ 2147483647 w 379"/>
              <a:gd name="T45" fmla="*/ 2147483647 h 561"/>
              <a:gd name="T46" fmla="*/ 2147483647 w 379"/>
              <a:gd name="T47" fmla="*/ 2147483647 h 561"/>
              <a:gd name="T48" fmla="*/ 2147483647 w 379"/>
              <a:gd name="T49" fmla="*/ 2147483647 h 561"/>
              <a:gd name="T50" fmla="*/ 2147483647 w 379"/>
              <a:gd name="T51" fmla="*/ 2147483647 h 561"/>
              <a:gd name="T52" fmla="*/ 2147483647 w 379"/>
              <a:gd name="T53" fmla="*/ 2147483647 h 561"/>
              <a:gd name="T54" fmla="*/ 2147483647 w 379"/>
              <a:gd name="T55" fmla="*/ 2147483647 h 561"/>
              <a:gd name="T56" fmla="*/ 2147483647 w 379"/>
              <a:gd name="T57" fmla="*/ 2147483647 h 561"/>
              <a:gd name="T58" fmla="*/ 2147483647 w 379"/>
              <a:gd name="T59" fmla="*/ 2147483647 h 561"/>
              <a:gd name="T60" fmla="*/ 2147483647 w 379"/>
              <a:gd name="T61" fmla="*/ 2147483647 h 561"/>
              <a:gd name="T62" fmla="*/ 2147483647 w 379"/>
              <a:gd name="T63" fmla="*/ 2147483647 h 561"/>
              <a:gd name="T64" fmla="*/ 2147483647 w 379"/>
              <a:gd name="T65" fmla="*/ 2147483647 h 561"/>
              <a:gd name="T66" fmla="*/ 2147483647 w 379"/>
              <a:gd name="T67" fmla="*/ 2147483647 h 561"/>
              <a:gd name="T68" fmla="*/ 2147483647 w 379"/>
              <a:gd name="T69" fmla="*/ 2147483647 h 561"/>
              <a:gd name="T70" fmla="*/ 2147483647 w 379"/>
              <a:gd name="T71" fmla="*/ 2147483647 h 561"/>
              <a:gd name="T72" fmla="*/ 2147483647 w 379"/>
              <a:gd name="T73" fmla="*/ 2147483647 h 561"/>
              <a:gd name="T74" fmla="*/ 2147483647 w 379"/>
              <a:gd name="T75" fmla="*/ 2147483647 h 561"/>
              <a:gd name="T76" fmla="*/ 2147483647 w 379"/>
              <a:gd name="T77" fmla="*/ 2147483647 h 561"/>
              <a:gd name="T78" fmla="*/ 0 w 379"/>
              <a:gd name="T79" fmla="*/ 2147483647 h 561"/>
              <a:gd name="T80" fmla="*/ 2147483647 w 379"/>
              <a:gd name="T81" fmla="*/ 2147483647 h 561"/>
              <a:gd name="T82" fmla="*/ 2147483647 w 379"/>
              <a:gd name="T83" fmla="*/ 2147483647 h 561"/>
              <a:gd name="T84" fmla="*/ 2147483647 w 379"/>
              <a:gd name="T85" fmla="*/ 2147483647 h 561"/>
              <a:gd name="T86" fmla="*/ 2147483647 w 379"/>
              <a:gd name="T87" fmla="*/ 2147483647 h 561"/>
              <a:gd name="T88" fmla="*/ 2147483647 w 379"/>
              <a:gd name="T89" fmla="*/ 2147483647 h 561"/>
              <a:gd name="T90" fmla="*/ 2147483647 w 379"/>
              <a:gd name="T91" fmla="*/ 2147483647 h 561"/>
              <a:gd name="T92" fmla="*/ 2147483647 w 379"/>
              <a:gd name="T93" fmla="*/ 2147483647 h 561"/>
              <a:gd name="T94" fmla="*/ 2147483647 w 379"/>
              <a:gd name="T95" fmla="*/ 2147483647 h 561"/>
              <a:gd name="T96" fmla="*/ 2147483647 w 379"/>
              <a:gd name="T97" fmla="*/ 2147483647 h 561"/>
              <a:gd name="T98" fmla="*/ 2147483647 w 379"/>
              <a:gd name="T99" fmla="*/ 2147483647 h 561"/>
              <a:gd name="T100" fmla="*/ 2147483647 w 379"/>
              <a:gd name="T101" fmla="*/ 2147483647 h 561"/>
              <a:gd name="T102" fmla="*/ 2147483647 w 379"/>
              <a:gd name="T103" fmla="*/ 2147483647 h 561"/>
              <a:gd name="T104" fmla="*/ 2147483647 w 379"/>
              <a:gd name="T105" fmla="*/ 2147483647 h 561"/>
              <a:gd name="T106" fmla="*/ 2147483647 w 379"/>
              <a:gd name="T107" fmla="*/ 2147483647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9"/>
              <a:gd name="T163" fmla="*/ 0 h 561"/>
              <a:gd name="T164" fmla="*/ 379 w 379"/>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9" h="561">
                <a:moveTo>
                  <a:pt x="24" y="463"/>
                </a:moveTo>
                <a:lnTo>
                  <a:pt x="24" y="465"/>
                </a:lnTo>
                <a:lnTo>
                  <a:pt x="24" y="472"/>
                </a:lnTo>
                <a:lnTo>
                  <a:pt x="27" y="477"/>
                </a:lnTo>
                <a:lnTo>
                  <a:pt x="30" y="505"/>
                </a:lnTo>
                <a:lnTo>
                  <a:pt x="30" y="520"/>
                </a:lnTo>
                <a:lnTo>
                  <a:pt x="34" y="534"/>
                </a:lnTo>
                <a:lnTo>
                  <a:pt x="34" y="548"/>
                </a:lnTo>
                <a:lnTo>
                  <a:pt x="38" y="545"/>
                </a:lnTo>
                <a:lnTo>
                  <a:pt x="51" y="545"/>
                </a:lnTo>
                <a:lnTo>
                  <a:pt x="54" y="552"/>
                </a:lnTo>
                <a:lnTo>
                  <a:pt x="65" y="548"/>
                </a:lnTo>
                <a:lnTo>
                  <a:pt x="65" y="531"/>
                </a:lnTo>
                <a:lnTo>
                  <a:pt x="74" y="508"/>
                </a:lnTo>
                <a:lnTo>
                  <a:pt x="82" y="512"/>
                </a:lnTo>
                <a:lnTo>
                  <a:pt x="82" y="527"/>
                </a:lnTo>
                <a:lnTo>
                  <a:pt x="79" y="560"/>
                </a:lnTo>
                <a:lnTo>
                  <a:pt x="124" y="548"/>
                </a:lnTo>
                <a:lnTo>
                  <a:pt x="141" y="527"/>
                </a:lnTo>
                <a:lnTo>
                  <a:pt x="132" y="522"/>
                </a:lnTo>
                <a:lnTo>
                  <a:pt x="137" y="508"/>
                </a:lnTo>
                <a:lnTo>
                  <a:pt x="109" y="487"/>
                </a:lnTo>
                <a:lnTo>
                  <a:pt x="109" y="470"/>
                </a:lnTo>
                <a:lnTo>
                  <a:pt x="148" y="465"/>
                </a:lnTo>
                <a:lnTo>
                  <a:pt x="155" y="465"/>
                </a:lnTo>
                <a:lnTo>
                  <a:pt x="159" y="465"/>
                </a:lnTo>
                <a:lnTo>
                  <a:pt x="172" y="463"/>
                </a:lnTo>
                <a:lnTo>
                  <a:pt x="193" y="463"/>
                </a:lnTo>
                <a:lnTo>
                  <a:pt x="204" y="458"/>
                </a:lnTo>
                <a:lnTo>
                  <a:pt x="218" y="458"/>
                </a:lnTo>
                <a:lnTo>
                  <a:pt x="222" y="458"/>
                </a:lnTo>
                <a:lnTo>
                  <a:pt x="234" y="458"/>
                </a:lnTo>
                <a:lnTo>
                  <a:pt x="238" y="456"/>
                </a:lnTo>
                <a:lnTo>
                  <a:pt x="249" y="456"/>
                </a:lnTo>
                <a:lnTo>
                  <a:pt x="256" y="456"/>
                </a:lnTo>
                <a:lnTo>
                  <a:pt x="262" y="456"/>
                </a:lnTo>
                <a:lnTo>
                  <a:pt x="273" y="451"/>
                </a:lnTo>
                <a:lnTo>
                  <a:pt x="280" y="451"/>
                </a:lnTo>
                <a:lnTo>
                  <a:pt x="300" y="451"/>
                </a:lnTo>
                <a:lnTo>
                  <a:pt x="327" y="447"/>
                </a:lnTo>
                <a:lnTo>
                  <a:pt x="352" y="444"/>
                </a:lnTo>
                <a:lnTo>
                  <a:pt x="362" y="440"/>
                </a:lnTo>
                <a:lnTo>
                  <a:pt x="378" y="440"/>
                </a:lnTo>
                <a:lnTo>
                  <a:pt x="378" y="437"/>
                </a:lnTo>
                <a:lnTo>
                  <a:pt x="373" y="432"/>
                </a:lnTo>
                <a:lnTo>
                  <a:pt x="370" y="425"/>
                </a:lnTo>
                <a:lnTo>
                  <a:pt x="362" y="411"/>
                </a:lnTo>
                <a:lnTo>
                  <a:pt x="362" y="409"/>
                </a:lnTo>
                <a:lnTo>
                  <a:pt x="362" y="397"/>
                </a:lnTo>
                <a:lnTo>
                  <a:pt x="362" y="383"/>
                </a:lnTo>
                <a:lnTo>
                  <a:pt x="367" y="383"/>
                </a:lnTo>
                <a:lnTo>
                  <a:pt x="362" y="374"/>
                </a:lnTo>
                <a:lnTo>
                  <a:pt x="355" y="364"/>
                </a:lnTo>
                <a:lnTo>
                  <a:pt x="352" y="357"/>
                </a:lnTo>
                <a:lnTo>
                  <a:pt x="352" y="355"/>
                </a:lnTo>
                <a:lnTo>
                  <a:pt x="352" y="343"/>
                </a:lnTo>
                <a:lnTo>
                  <a:pt x="352" y="341"/>
                </a:lnTo>
                <a:lnTo>
                  <a:pt x="355" y="329"/>
                </a:lnTo>
                <a:lnTo>
                  <a:pt x="355" y="322"/>
                </a:lnTo>
                <a:lnTo>
                  <a:pt x="355" y="315"/>
                </a:lnTo>
                <a:lnTo>
                  <a:pt x="359" y="308"/>
                </a:lnTo>
                <a:lnTo>
                  <a:pt x="367" y="301"/>
                </a:lnTo>
                <a:lnTo>
                  <a:pt x="355" y="294"/>
                </a:lnTo>
                <a:lnTo>
                  <a:pt x="359" y="287"/>
                </a:lnTo>
                <a:lnTo>
                  <a:pt x="355" y="272"/>
                </a:lnTo>
                <a:lnTo>
                  <a:pt x="343" y="261"/>
                </a:lnTo>
                <a:lnTo>
                  <a:pt x="343" y="258"/>
                </a:lnTo>
                <a:lnTo>
                  <a:pt x="339" y="247"/>
                </a:lnTo>
                <a:lnTo>
                  <a:pt x="335" y="247"/>
                </a:lnTo>
                <a:lnTo>
                  <a:pt x="335" y="244"/>
                </a:lnTo>
                <a:lnTo>
                  <a:pt x="332" y="232"/>
                </a:lnTo>
                <a:lnTo>
                  <a:pt x="327" y="223"/>
                </a:lnTo>
                <a:lnTo>
                  <a:pt x="324" y="218"/>
                </a:lnTo>
                <a:lnTo>
                  <a:pt x="318" y="207"/>
                </a:lnTo>
                <a:lnTo>
                  <a:pt x="318" y="204"/>
                </a:lnTo>
                <a:lnTo>
                  <a:pt x="315" y="192"/>
                </a:lnTo>
                <a:lnTo>
                  <a:pt x="312" y="178"/>
                </a:lnTo>
                <a:lnTo>
                  <a:pt x="312" y="171"/>
                </a:lnTo>
                <a:lnTo>
                  <a:pt x="308" y="164"/>
                </a:lnTo>
                <a:lnTo>
                  <a:pt x="304" y="150"/>
                </a:lnTo>
                <a:lnTo>
                  <a:pt x="300" y="148"/>
                </a:lnTo>
                <a:lnTo>
                  <a:pt x="297" y="124"/>
                </a:lnTo>
                <a:lnTo>
                  <a:pt x="292" y="117"/>
                </a:lnTo>
                <a:lnTo>
                  <a:pt x="292" y="110"/>
                </a:lnTo>
                <a:lnTo>
                  <a:pt x="288" y="108"/>
                </a:lnTo>
                <a:lnTo>
                  <a:pt x="288" y="103"/>
                </a:lnTo>
                <a:lnTo>
                  <a:pt x="288" y="101"/>
                </a:lnTo>
                <a:lnTo>
                  <a:pt x="283" y="89"/>
                </a:lnTo>
                <a:lnTo>
                  <a:pt x="280" y="82"/>
                </a:lnTo>
                <a:lnTo>
                  <a:pt x="280" y="80"/>
                </a:lnTo>
                <a:lnTo>
                  <a:pt x="277" y="65"/>
                </a:lnTo>
                <a:lnTo>
                  <a:pt x="273" y="58"/>
                </a:lnTo>
                <a:lnTo>
                  <a:pt x="273" y="49"/>
                </a:lnTo>
                <a:lnTo>
                  <a:pt x="269" y="42"/>
                </a:lnTo>
                <a:lnTo>
                  <a:pt x="269" y="40"/>
                </a:lnTo>
                <a:lnTo>
                  <a:pt x="265" y="25"/>
                </a:lnTo>
                <a:lnTo>
                  <a:pt x="262" y="18"/>
                </a:lnTo>
                <a:lnTo>
                  <a:pt x="262" y="14"/>
                </a:lnTo>
                <a:lnTo>
                  <a:pt x="256" y="11"/>
                </a:lnTo>
                <a:lnTo>
                  <a:pt x="256" y="0"/>
                </a:lnTo>
                <a:lnTo>
                  <a:pt x="253" y="0"/>
                </a:lnTo>
                <a:lnTo>
                  <a:pt x="234" y="4"/>
                </a:lnTo>
                <a:lnTo>
                  <a:pt x="231" y="4"/>
                </a:lnTo>
                <a:lnTo>
                  <a:pt x="210" y="4"/>
                </a:lnTo>
                <a:lnTo>
                  <a:pt x="190" y="7"/>
                </a:lnTo>
                <a:lnTo>
                  <a:pt x="187" y="7"/>
                </a:lnTo>
                <a:lnTo>
                  <a:pt x="179" y="7"/>
                </a:lnTo>
                <a:lnTo>
                  <a:pt x="169" y="11"/>
                </a:lnTo>
                <a:lnTo>
                  <a:pt x="141" y="11"/>
                </a:lnTo>
                <a:lnTo>
                  <a:pt x="137" y="11"/>
                </a:lnTo>
                <a:lnTo>
                  <a:pt x="132" y="14"/>
                </a:lnTo>
                <a:lnTo>
                  <a:pt x="124" y="14"/>
                </a:lnTo>
                <a:lnTo>
                  <a:pt x="97" y="14"/>
                </a:lnTo>
                <a:lnTo>
                  <a:pt x="93" y="14"/>
                </a:lnTo>
                <a:lnTo>
                  <a:pt x="82" y="18"/>
                </a:lnTo>
                <a:lnTo>
                  <a:pt x="58" y="18"/>
                </a:lnTo>
                <a:lnTo>
                  <a:pt x="51" y="18"/>
                </a:lnTo>
                <a:lnTo>
                  <a:pt x="30" y="21"/>
                </a:lnTo>
                <a:lnTo>
                  <a:pt x="24" y="21"/>
                </a:lnTo>
                <a:lnTo>
                  <a:pt x="0" y="25"/>
                </a:lnTo>
                <a:lnTo>
                  <a:pt x="12" y="35"/>
                </a:lnTo>
                <a:lnTo>
                  <a:pt x="12" y="42"/>
                </a:lnTo>
                <a:lnTo>
                  <a:pt x="12" y="61"/>
                </a:lnTo>
                <a:lnTo>
                  <a:pt x="12" y="72"/>
                </a:lnTo>
                <a:lnTo>
                  <a:pt x="12" y="80"/>
                </a:lnTo>
                <a:lnTo>
                  <a:pt x="12" y="87"/>
                </a:lnTo>
                <a:lnTo>
                  <a:pt x="12" y="94"/>
                </a:lnTo>
                <a:lnTo>
                  <a:pt x="12" y="101"/>
                </a:lnTo>
                <a:lnTo>
                  <a:pt x="12" y="115"/>
                </a:lnTo>
                <a:lnTo>
                  <a:pt x="12" y="117"/>
                </a:lnTo>
                <a:lnTo>
                  <a:pt x="12" y="124"/>
                </a:lnTo>
                <a:lnTo>
                  <a:pt x="12" y="129"/>
                </a:lnTo>
                <a:lnTo>
                  <a:pt x="12" y="136"/>
                </a:lnTo>
                <a:lnTo>
                  <a:pt x="12" y="155"/>
                </a:lnTo>
                <a:lnTo>
                  <a:pt x="12" y="164"/>
                </a:lnTo>
                <a:lnTo>
                  <a:pt x="12" y="169"/>
                </a:lnTo>
                <a:lnTo>
                  <a:pt x="12" y="190"/>
                </a:lnTo>
                <a:lnTo>
                  <a:pt x="12" y="192"/>
                </a:lnTo>
                <a:lnTo>
                  <a:pt x="12" y="204"/>
                </a:lnTo>
                <a:lnTo>
                  <a:pt x="12" y="218"/>
                </a:lnTo>
                <a:lnTo>
                  <a:pt x="12" y="225"/>
                </a:lnTo>
                <a:lnTo>
                  <a:pt x="12" y="230"/>
                </a:lnTo>
                <a:lnTo>
                  <a:pt x="12" y="251"/>
                </a:lnTo>
                <a:lnTo>
                  <a:pt x="12" y="254"/>
                </a:lnTo>
                <a:lnTo>
                  <a:pt x="12" y="258"/>
                </a:lnTo>
                <a:lnTo>
                  <a:pt x="12" y="282"/>
                </a:lnTo>
                <a:lnTo>
                  <a:pt x="12" y="289"/>
                </a:lnTo>
                <a:lnTo>
                  <a:pt x="12" y="298"/>
                </a:lnTo>
                <a:lnTo>
                  <a:pt x="12" y="320"/>
                </a:lnTo>
                <a:lnTo>
                  <a:pt x="12" y="322"/>
                </a:lnTo>
                <a:lnTo>
                  <a:pt x="12" y="329"/>
                </a:lnTo>
                <a:lnTo>
                  <a:pt x="12" y="336"/>
                </a:lnTo>
                <a:lnTo>
                  <a:pt x="12" y="341"/>
                </a:lnTo>
                <a:lnTo>
                  <a:pt x="12" y="350"/>
                </a:lnTo>
                <a:lnTo>
                  <a:pt x="12" y="376"/>
                </a:lnTo>
                <a:lnTo>
                  <a:pt x="12" y="381"/>
                </a:lnTo>
                <a:lnTo>
                  <a:pt x="16" y="397"/>
                </a:lnTo>
                <a:lnTo>
                  <a:pt x="16" y="418"/>
                </a:lnTo>
                <a:lnTo>
                  <a:pt x="19" y="423"/>
                </a:lnTo>
                <a:lnTo>
                  <a:pt x="19" y="425"/>
                </a:lnTo>
                <a:lnTo>
                  <a:pt x="19" y="432"/>
                </a:lnTo>
                <a:lnTo>
                  <a:pt x="24" y="447"/>
                </a:lnTo>
                <a:lnTo>
                  <a:pt x="24" y="463"/>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0" name="Freeform 23"/>
          <p:cNvSpPr>
            <a:spLocks/>
          </p:cNvSpPr>
          <p:nvPr/>
        </p:nvSpPr>
        <p:spPr bwMode="ltGray">
          <a:xfrm>
            <a:off x="4235450" y="4238625"/>
            <a:ext cx="911225" cy="660400"/>
          </a:xfrm>
          <a:custGeom>
            <a:avLst/>
            <a:gdLst>
              <a:gd name="T0" fmla="*/ 2147483647 w 872"/>
              <a:gd name="T1" fmla="*/ 2147483647 h 634"/>
              <a:gd name="T2" fmla="*/ 2147483647 w 872"/>
              <a:gd name="T3" fmla="*/ 2147483647 h 634"/>
              <a:gd name="T4" fmla="*/ 2147483647 w 872"/>
              <a:gd name="T5" fmla="*/ 2147483647 h 634"/>
              <a:gd name="T6" fmla="*/ 2147483647 w 872"/>
              <a:gd name="T7" fmla="*/ 2147483647 h 634"/>
              <a:gd name="T8" fmla="*/ 2147483647 w 872"/>
              <a:gd name="T9" fmla="*/ 2147483647 h 634"/>
              <a:gd name="T10" fmla="*/ 2147483647 w 872"/>
              <a:gd name="T11" fmla="*/ 2147483647 h 634"/>
              <a:gd name="T12" fmla="*/ 2147483647 w 872"/>
              <a:gd name="T13" fmla="*/ 2147483647 h 634"/>
              <a:gd name="T14" fmla="*/ 2147483647 w 872"/>
              <a:gd name="T15" fmla="*/ 2147483647 h 634"/>
              <a:gd name="T16" fmla="*/ 2147483647 w 872"/>
              <a:gd name="T17" fmla="*/ 2147483647 h 634"/>
              <a:gd name="T18" fmla="*/ 2147483647 w 872"/>
              <a:gd name="T19" fmla="*/ 2147483647 h 634"/>
              <a:gd name="T20" fmla="*/ 2147483647 w 872"/>
              <a:gd name="T21" fmla="*/ 2147483647 h 634"/>
              <a:gd name="T22" fmla="*/ 2147483647 w 872"/>
              <a:gd name="T23" fmla="*/ 2147483647 h 634"/>
              <a:gd name="T24" fmla="*/ 2147483647 w 872"/>
              <a:gd name="T25" fmla="*/ 2147483647 h 634"/>
              <a:gd name="T26" fmla="*/ 2147483647 w 872"/>
              <a:gd name="T27" fmla="*/ 2147483647 h 634"/>
              <a:gd name="T28" fmla="*/ 2147483647 w 872"/>
              <a:gd name="T29" fmla="*/ 2147483647 h 634"/>
              <a:gd name="T30" fmla="*/ 2147483647 w 872"/>
              <a:gd name="T31" fmla="*/ 2147483647 h 634"/>
              <a:gd name="T32" fmla="*/ 2147483647 w 872"/>
              <a:gd name="T33" fmla="*/ 2147483647 h 634"/>
              <a:gd name="T34" fmla="*/ 2147483647 w 872"/>
              <a:gd name="T35" fmla="*/ 2147483647 h 634"/>
              <a:gd name="T36" fmla="*/ 2147483647 w 872"/>
              <a:gd name="T37" fmla="*/ 2147483647 h 634"/>
              <a:gd name="T38" fmla="*/ 2147483647 w 872"/>
              <a:gd name="T39" fmla="*/ 2147483647 h 634"/>
              <a:gd name="T40" fmla="*/ 2147483647 w 872"/>
              <a:gd name="T41" fmla="*/ 2147483647 h 634"/>
              <a:gd name="T42" fmla="*/ 2147483647 w 872"/>
              <a:gd name="T43" fmla="*/ 2147483647 h 634"/>
              <a:gd name="T44" fmla="*/ 2147483647 w 872"/>
              <a:gd name="T45" fmla="*/ 2147483647 h 634"/>
              <a:gd name="T46" fmla="*/ 2147483647 w 872"/>
              <a:gd name="T47" fmla="*/ 2147483647 h 634"/>
              <a:gd name="T48" fmla="*/ 2147483647 w 872"/>
              <a:gd name="T49" fmla="*/ 2147483647 h 634"/>
              <a:gd name="T50" fmla="*/ 2147483647 w 872"/>
              <a:gd name="T51" fmla="*/ 2147483647 h 634"/>
              <a:gd name="T52" fmla="*/ 2147483647 w 872"/>
              <a:gd name="T53" fmla="*/ 2147483647 h 634"/>
              <a:gd name="T54" fmla="*/ 2147483647 w 872"/>
              <a:gd name="T55" fmla="*/ 2147483647 h 634"/>
              <a:gd name="T56" fmla="*/ 2147483647 w 872"/>
              <a:gd name="T57" fmla="*/ 2147483647 h 634"/>
              <a:gd name="T58" fmla="*/ 2147483647 w 872"/>
              <a:gd name="T59" fmla="*/ 2147483647 h 634"/>
              <a:gd name="T60" fmla="*/ 2147483647 w 872"/>
              <a:gd name="T61" fmla="*/ 2147483647 h 634"/>
              <a:gd name="T62" fmla="*/ 2147483647 w 872"/>
              <a:gd name="T63" fmla="*/ 2147483647 h 634"/>
              <a:gd name="T64" fmla="*/ 2147483647 w 872"/>
              <a:gd name="T65" fmla="*/ 2147483647 h 634"/>
              <a:gd name="T66" fmla="*/ 2147483647 w 872"/>
              <a:gd name="T67" fmla="*/ 2147483647 h 634"/>
              <a:gd name="T68" fmla="*/ 2147483647 w 872"/>
              <a:gd name="T69" fmla="*/ 2147483647 h 634"/>
              <a:gd name="T70" fmla="*/ 2147483647 w 872"/>
              <a:gd name="T71" fmla="*/ 2147483647 h 634"/>
              <a:gd name="T72" fmla="*/ 2147483647 w 872"/>
              <a:gd name="T73" fmla="*/ 2147483647 h 634"/>
              <a:gd name="T74" fmla="*/ 2147483647 w 872"/>
              <a:gd name="T75" fmla="*/ 2147483647 h 634"/>
              <a:gd name="T76" fmla="*/ 2147483647 w 872"/>
              <a:gd name="T77" fmla="*/ 2147483647 h 634"/>
              <a:gd name="T78" fmla="*/ 2147483647 w 872"/>
              <a:gd name="T79" fmla="*/ 2147483647 h 634"/>
              <a:gd name="T80" fmla="*/ 2147483647 w 872"/>
              <a:gd name="T81" fmla="*/ 2147483647 h 634"/>
              <a:gd name="T82" fmla="*/ 2147483647 w 872"/>
              <a:gd name="T83" fmla="*/ 2147483647 h 634"/>
              <a:gd name="T84" fmla="*/ 2147483647 w 872"/>
              <a:gd name="T85" fmla="*/ 2147483647 h 634"/>
              <a:gd name="T86" fmla="*/ 2147483647 w 872"/>
              <a:gd name="T87" fmla="*/ 2147483647 h 634"/>
              <a:gd name="T88" fmla="*/ 2147483647 w 872"/>
              <a:gd name="T89" fmla="*/ 2147483647 h 634"/>
              <a:gd name="T90" fmla="*/ 2147483647 w 872"/>
              <a:gd name="T91" fmla="*/ 2147483647 h 634"/>
              <a:gd name="T92" fmla="*/ 2147483647 w 872"/>
              <a:gd name="T93" fmla="*/ 2147483647 h 634"/>
              <a:gd name="T94" fmla="*/ 2147483647 w 872"/>
              <a:gd name="T95" fmla="*/ 2147483647 h 634"/>
              <a:gd name="T96" fmla="*/ 2147483647 w 872"/>
              <a:gd name="T97" fmla="*/ 2147483647 h 634"/>
              <a:gd name="T98" fmla="*/ 2147483647 w 872"/>
              <a:gd name="T99" fmla="*/ 2147483647 h 634"/>
              <a:gd name="T100" fmla="*/ 2147483647 w 872"/>
              <a:gd name="T101" fmla="*/ 2147483647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2"/>
              <a:gd name="T154" fmla="*/ 0 h 634"/>
              <a:gd name="T155" fmla="*/ 872 w 872"/>
              <a:gd name="T156" fmla="*/ 634 h 6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2" h="634">
                <a:moveTo>
                  <a:pt x="172" y="114"/>
                </a:moveTo>
                <a:lnTo>
                  <a:pt x="216" y="133"/>
                </a:lnTo>
                <a:lnTo>
                  <a:pt x="231" y="143"/>
                </a:lnTo>
                <a:lnTo>
                  <a:pt x="243" y="147"/>
                </a:lnTo>
                <a:lnTo>
                  <a:pt x="248" y="171"/>
                </a:lnTo>
                <a:lnTo>
                  <a:pt x="243" y="150"/>
                </a:lnTo>
                <a:lnTo>
                  <a:pt x="248" y="171"/>
                </a:lnTo>
                <a:lnTo>
                  <a:pt x="262" y="171"/>
                </a:lnTo>
                <a:lnTo>
                  <a:pt x="275" y="175"/>
                </a:lnTo>
                <a:lnTo>
                  <a:pt x="275" y="164"/>
                </a:lnTo>
                <a:lnTo>
                  <a:pt x="286" y="164"/>
                </a:lnTo>
                <a:lnTo>
                  <a:pt x="296" y="157"/>
                </a:lnTo>
                <a:lnTo>
                  <a:pt x="293" y="161"/>
                </a:lnTo>
                <a:lnTo>
                  <a:pt x="333" y="135"/>
                </a:lnTo>
                <a:lnTo>
                  <a:pt x="348" y="135"/>
                </a:lnTo>
                <a:lnTo>
                  <a:pt x="348" y="128"/>
                </a:lnTo>
                <a:lnTo>
                  <a:pt x="348" y="126"/>
                </a:lnTo>
                <a:lnTo>
                  <a:pt x="354" y="114"/>
                </a:lnTo>
                <a:lnTo>
                  <a:pt x="375" y="112"/>
                </a:lnTo>
                <a:lnTo>
                  <a:pt x="383" y="112"/>
                </a:lnTo>
                <a:lnTo>
                  <a:pt x="425" y="128"/>
                </a:lnTo>
                <a:lnTo>
                  <a:pt x="430" y="140"/>
                </a:lnTo>
                <a:lnTo>
                  <a:pt x="448" y="150"/>
                </a:lnTo>
                <a:lnTo>
                  <a:pt x="457" y="168"/>
                </a:lnTo>
                <a:lnTo>
                  <a:pt x="471" y="171"/>
                </a:lnTo>
                <a:lnTo>
                  <a:pt x="483" y="189"/>
                </a:lnTo>
                <a:lnTo>
                  <a:pt x="492" y="189"/>
                </a:lnTo>
                <a:lnTo>
                  <a:pt x="492" y="203"/>
                </a:lnTo>
                <a:lnTo>
                  <a:pt x="498" y="203"/>
                </a:lnTo>
                <a:lnTo>
                  <a:pt x="502" y="201"/>
                </a:lnTo>
                <a:lnTo>
                  <a:pt x="513" y="196"/>
                </a:lnTo>
                <a:lnTo>
                  <a:pt x="522" y="201"/>
                </a:lnTo>
                <a:lnTo>
                  <a:pt x="530" y="215"/>
                </a:lnTo>
                <a:lnTo>
                  <a:pt x="537" y="225"/>
                </a:lnTo>
                <a:lnTo>
                  <a:pt x="533" y="236"/>
                </a:lnTo>
                <a:lnTo>
                  <a:pt x="540" y="239"/>
                </a:lnTo>
                <a:lnTo>
                  <a:pt x="537" y="243"/>
                </a:lnTo>
                <a:lnTo>
                  <a:pt x="545" y="246"/>
                </a:lnTo>
                <a:lnTo>
                  <a:pt x="550" y="276"/>
                </a:lnTo>
                <a:lnTo>
                  <a:pt x="540" y="297"/>
                </a:lnTo>
                <a:lnTo>
                  <a:pt x="540" y="307"/>
                </a:lnTo>
                <a:lnTo>
                  <a:pt x="540" y="311"/>
                </a:lnTo>
                <a:lnTo>
                  <a:pt x="537" y="314"/>
                </a:lnTo>
                <a:lnTo>
                  <a:pt x="540" y="339"/>
                </a:lnTo>
                <a:lnTo>
                  <a:pt x="554" y="354"/>
                </a:lnTo>
                <a:lnTo>
                  <a:pt x="557" y="365"/>
                </a:lnTo>
                <a:lnTo>
                  <a:pt x="560" y="365"/>
                </a:lnTo>
                <a:lnTo>
                  <a:pt x="564" y="351"/>
                </a:lnTo>
                <a:lnTo>
                  <a:pt x="568" y="335"/>
                </a:lnTo>
                <a:lnTo>
                  <a:pt x="564" y="332"/>
                </a:lnTo>
                <a:lnTo>
                  <a:pt x="554" y="328"/>
                </a:lnTo>
                <a:lnTo>
                  <a:pt x="560" y="325"/>
                </a:lnTo>
                <a:lnTo>
                  <a:pt x="581" y="339"/>
                </a:lnTo>
                <a:lnTo>
                  <a:pt x="581" y="335"/>
                </a:lnTo>
                <a:lnTo>
                  <a:pt x="588" y="332"/>
                </a:lnTo>
                <a:lnTo>
                  <a:pt x="575" y="361"/>
                </a:lnTo>
                <a:lnTo>
                  <a:pt x="568" y="368"/>
                </a:lnTo>
                <a:lnTo>
                  <a:pt x="568" y="372"/>
                </a:lnTo>
                <a:lnTo>
                  <a:pt x="557" y="375"/>
                </a:lnTo>
                <a:lnTo>
                  <a:pt x="572" y="389"/>
                </a:lnTo>
                <a:lnTo>
                  <a:pt x="584" y="403"/>
                </a:lnTo>
                <a:lnTo>
                  <a:pt x="606" y="436"/>
                </a:lnTo>
                <a:lnTo>
                  <a:pt x="615" y="443"/>
                </a:lnTo>
                <a:lnTo>
                  <a:pt x="622" y="450"/>
                </a:lnTo>
                <a:lnTo>
                  <a:pt x="633" y="482"/>
                </a:lnTo>
                <a:lnTo>
                  <a:pt x="642" y="489"/>
                </a:lnTo>
                <a:lnTo>
                  <a:pt x="654" y="482"/>
                </a:lnTo>
                <a:lnTo>
                  <a:pt x="657" y="478"/>
                </a:lnTo>
                <a:lnTo>
                  <a:pt x="677" y="497"/>
                </a:lnTo>
                <a:lnTo>
                  <a:pt x="684" y="518"/>
                </a:lnTo>
                <a:lnTo>
                  <a:pt x="704" y="546"/>
                </a:lnTo>
                <a:lnTo>
                  <a:pt x="704" y="543"/>
                </a:lnTo>
                <a:lnTo>
                  <a:pt x="708" y="539"/>
                </a:lnTo>
                <a:lnTo>
                  <a:pt x="727" y="546"/>
                </a:lnTo>
                <a:lnTo>
                  <a:pt x="736" y="546"/>
                </a:lnTo>
                <a:lnTo>
                  <a:pt x="754" y="565"/>
                </a:lnTo>
                <a:lnTo>
                  <a:pt x="774" y="593"/>
                </a:lnTo>
                <a:lnTo>
                  <a:pt x="770" y="593"/>
                </a:lnTo>
                <a:lnTo>
                  <a:pt x="770" y="607"/>
                </a:lnTo>
                <a:lnTo>
                  <a:pt x="781" y="614"/>
                </a:lnTo>
                <a:lnTo>
                  <a:pt x="789" y="614"/>
                </a:lnTo>
                <a:lnTo>
                  <a:pt x="804" y="604"/>
                </a:lnTo>
                <a:lnTo>
                  <a:pt x="812" y="607"/>
                </a:lnTo>
                <a:lnTo>
                  <a:pt x="819" y="607"/>
                </a:lnTo>
                <a:lnTo>
                  <a:pt x="816" y="618"/>
                </a:lnTo>
                <a:lnTo>
                  <a:pt x="825" y="621"/>
                </a:lnTo>
                <a:lnTo>
                  <a:pt x="831" y="618"/>
                </a:lnTo>
                <a:lnTo>
                  <a:pt x="828" y="604"/>
                </a:lnTo>
                <a:lnTo>
                  <a:pt x="828" y="600"/>
                </a:lnTo>
                <a:lnTo>
                  <a:pt x="831" y="600"/>
                </a:lnTo>
                <a:lnTo>
                  <a:pt x="843" y="597"/>
                </a:lnTo>
                <a:lnTo>
                  <a:pt x="846" y="614"/>
                </a:lnTo>
                <a:lnTo>
                  <a:pt x="839" y="618"/>
                </a:lnTo>
                <a:lnTo>
                  <a:pt x="839" y="621"/>
                </a:lnTo>
                <a:lnTo>
                  <a:pt x="831" y="633"/>
                </a:lnTo>
                <a:lnTo>
                  <a:pt x="839" y="625"/>
                </a:lnTo>
                <a:lnTo>
                  <a:pt x="860" y="600"/>
                </a:lnTo>
                <a:lnTo>
                  <a:pt x="866" y="574"/>
                </a:lnTo>
                <a:lnTo>
                  <a:pt x="871" y="557"/>
                </a:lnTo>
                <a:lnTo>
                  <a:pt x="866" y="574"/>
                </a:lnTo>
                <a:lnTo>
                  <a:pt x="856" y="583"/>
                </a:lnTo>
                <a:lnTo>
                  <a:pt x="860" y="574"/>
                </a:lnTo>
                <a:lnTo>
                  <a:pt x="856" y="560"/>
                </a:lnTo>
                <a:lnTo>
                  <a:pt x="860" y="539"/>
                </a:lnTo>
                <a:lnTo>
                  <a:pt x="866" y="536"/>
                </a:lnTo>
                <a:lnTo>
                  <a:pt x="871" y="539"/>
                </a:lnTo>
                <a:lnTo>
                  <a:pt x="866" y="504"/>
                </a:lnTo>
                <a:lnTo>
                  <a:pt x="863" y="468"/>
                </a:lnTo>
                <a:lnTo>
                  <a:pt x="860" y="414"/>
                </a:lnTo>
                <a:lnTo>
                  <a:pt x="851" y="396"/>
                </a:lnTo>
                <a:lnTo>
                  <a:pt x="831" y="365"/>
                </a:lnTo>
                <a:lnTo>
                  <a:pt x="812" y="335"/>
                </a:lnTo>
                <a:lnTo>
                  <a:pt x="793" y="304"/>
                </a:lnTo>
                <a:lnTo>
                  <a:pt x="774" y="276"/>
                </a:lnTo>
                <a:lnTo>
                  <a:pt x="766" y="253"/>
                </a:lnTo>
                <a:lnTo>
                  <a:pt x="770" y="236"/>
                </a:lnTo>
                <a:lnTo>
                  <a:pt x="743" y="208"/>
                </a:lnTo>
                <a:lnTo>
                  <a:pt x="712" y="168"/>
                </a:lnTo>
                <a:lnTo>
                  <a:pt x="692" y="143"/>
                </a:lnTo>
                <a:lnTo>
                  <a:pt x="677" y="114"/>
                </a:lnTo>
                <a:lnTo>
                  <a:pt x="674" y="119"/>
                </a:lnTo>
                <a:lnTo>
                  <a:pt x="674" y="107"/>
                </a:lnTo>
                <a:lnTo>
                  <a:pt x="665" y="89"/>
                </a:lnTo>
                <a:lnTo>
                  <a:pt x="646" y="53"/>
                </a:lnTo>
                <a:lnTo>
                  <a:pt x="637" y="28"/>
                </a:lnTo>
                <a:lnTo>
                  <a:pt x="637" y="25"/>
                </a:lnTo>
                <a:lnTo>
                  <a:pt x="630" y="4"/>
                </a:lnTo>
                <a:lnTo>
                  <a:pt x="602" y="4"/>
                </a:lnTo>
                <a:lnTo>
                  <a:pt x="588" y="0"/>
                </a:lnTo>
                <a:lnTo>
                  <a:pt x="584" y="0"/>
                </a:lnTo>
                <a:lnTo>
                  <a:pt x="572" y="11"/>
                </a:lnTo>
                <a:lnTo>
                  <a:pt x="575" y="37"/>
                </a:lnTo>
                <a:lnTo>
                  <a:pt x="575" y="53"/>
                </a:lnTo>
                <a:lnTo>
                  <a:pt x="564" y="53"/>
                </a:lnTo>
                <a:lnTo>
                  <a:pt x="557" y="39"/>
                </a:lnTo>
                <a:lnTo>
                  <a:pt x="557" y="32"/>
                </a:lnTo>
                <a:lnTo>
                  <a:pt x="554" y="32"/>
                </a:lnTo>
                <a:lnTo>
                  <a:pt x="540" y="32"/>
                </a:lnTo>
                <a:lnTo>
                  <a:pt x="533" y="32"/>
                </a:lnTo>
                <a:lnTo>
                  <a:pt x="530" y="32"/>
                </a:lnTo>
                <a:lnTo>
                  <a:pt x="525" y="32"/>
                </a:lnTo>
                <a:lnTo>
                  <a:pt x="519" y="37"/>
                </a:lnTo>
                <a:lnTo>
                  <a:pt x="510" y="37"/>
                </a:lnTo>
                <a:lnTo>
                  <a:pt x="506" y="37"/>
                </a:lnTo>
                <a:lnTo>
                  <a:pt x="502" y="37"/>
                </a:lnTo>
                <a:lnTo>
                  <a:pt x="487" y="37"/>
                </a:lnTo>
                <a:lnTo>
                  <a:pt x="460" y="39"/>
                </a:lnTo>
                <a:lnTo>
                  <a:pt x="457" y="39"/>
                </a:lnTo>
                <a:lnTo>
                  <a:pt x="448" y="39"/>
                </a:lnTo>
                <a:lnTo>
                  <a:pt x="444" y="39"/>
                </a:lnTo>
                <a:lnTo>
                  <a:pt x="440" y="39"/>
                </a:lnTo>
                <a:lnTo>
                  <a:pt x="437" y="39"/>
                </a:lnTo>
                <a:lnTo>
                  <a:pt x="425" y="44"/>
                </a:lnTo>
                <a:lnTo>
                  <a:pt x="413" y="44"/>
                </a:lnTo>
                <a:lnTo>
                  <a:pt x="410" y="44"/>
                </a:lnTo>
                <a:lnTo>
                  <a:pt x="406" y="44"/>
                </a:lnTo>
                <a:lnTo>
                  <a:pt x="398" y="44"/>
                </a:lnTo>
                <a:lnTo>
                  <a:pt x="386" y="44"/>
                </a:lnTo>
                <a:lnTo>
                  <a:pt x="378" y="46"/>
                </a:lnTo>
                <a:lnTo>
                  <a:pt x="371" y="46"/>
                </a:lnTo>
                <a:lnTo>
                  <a:pt x="368" y="46"/>
                </a:lnTo>
                <a:lnTo>
                  <a:pt x="363" y="46"/>
                </a:lnTo>
                <a:lnTo>
                  <a:pt x="351" y="46"/>
                </a:lnTo>
                <a:lnTo>
                  <a:pt x="348" y="46"/>
                </a:lnTo>
                <a:lnTo>
                  <a:pt x="344" y="46"/>
                </a:lnTo>
                <a:lnTo>
                  <a:pt x="340" y="46"/>
                </a:lnTo>
                <a:lnTo>
                  <a:pt x="336" y="46"/>
                </a:lnTo>
                <a:lnTo>
                  <a:pt x="333" y="46"/>
                </a:lnTo>
                <a:lnTo>
                  <a:pt x="324" y="51"/>
                </a:lnTo>
                <a:lnTo>
                  <a:pt x="306" y="51"/>
                </a:lnTo>
                <a:lnTo>
                  <a:pt x="286" y="51"/>
                </a:lnTo>
                <a:lnTo>
                  <a:pt x="281" y="51"/>
                </a:lnTo>
                <a:lnTo>
                  <a:pt x="266" y="25"/>
                </a:lnTo>
                <a:lnTo>
                  <a:pt x="266" y="21"/>
                </a:lnTo>
                <a:lnTo>
                  <a:pt x="251" y="21"/>
                </a:lnTo>
                <a:lnTo>
                  <a:pt x="240" y="25"/>
                </a:lnTo>
                <a:lnTo>
                  <a:pt x="216" y="28"/>
                </a:lnTo>
                <a:lnTo>
                  <a:pt x="189" y="32"/>
                </a:lnTo>
                <a:lnTo>
                  <a:pt x="169" y="32"/>
                </a:lnTo>
                <a:lnTo>
                  <a:pt x="162" y="32"/>
                </a:lnTo>
                <a:lnTo>
                  <a:pt x="151" y="37"/>
                </a:lnTo>
                <a:lnTo>
                  <a:pt x="145" y="37"/>
                </a:lnTo>
                <a:lnTo>
                  <a:pt x="138" y="37"/>
                </a:lnTo>
                <a:lnTo>
                  <a:pt x="127" y="37"/>
                </a:lnTo>
                <a:lnTo>
                  <a:pt x="124" y="39"/>
                </a:lnTo>
                <a:lnTo>
                  <a:pt x="110" y="39"/>
                </a:lnTo>
                <a:lnTo>
                  <a:pt x="107" y="39"/>
                </a:lnTo>
                <a:lnTo>
                  <a:pt x="92" y="39"/>
                </a:lnTo>
                <a:lnTo>
                  <a:pt x="83" y="44"/>
                </a:lnTo>
                <a:lnTo>
                  <a:pt x="62" y="44"/>
                </a:lnTo>
                <a:lnTo>
                  <a:pt x="48" y="46"/>
                </a:lnTo>
                <a:lnTo>
                  <a:pt x="45" y="46"/>
                </a:lnTo>
                <a:lnTo>
                  <a:pt x="38" y="46"/>
                </a:lnTo>
                <a:lnTo>
                  <a:pt x="0" y="51"/>
                </a:lnTo>
                <a:lnTo>
                  <a:pt x="0" y="67"/>
                </a:lnTo>
                <a:lnTo>
                  <a:pt x="27" y="89"/>
                </a:lnTo>
                <a:lnTo>
                  <a:pt x="21" y="103"/>
                </a:lnTo>
                <a:lnTo>
                  <a:pt x="30" y="107"/>
                </a:lnTo>
                <a:lnTo>
                  <a:pt x="14" y="128"/>
                </a:lnTo>
                <a:lnTo>
                  <a:pt x="34" y="126"/>
                </a:lnTo>
                <a:lnTo>
                  <a:pt x="83" y="112"/>
                </a:lnTo>
                <a:lnTo>
                  <a:pt x="92" y="112"/>
                </a:lnTo>
                <a:lnTo>
                  <a:pt x="119" y="107"/>
                </a:lnTo>
                <a:lnTo>
                  <a:pt x="131" y="107"/>
                </a:lnTo>
                <a:lnTo>
                  <a:pt x="134" y="107"/>
                </a:lnTo>
                <a:lnTo>
                  <a:pt x="172" y="114"/>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71" name="Freeform 24"/>
          <p:cNvSpPr>
            <a:spLocks/>
          </p:cNvSpPr>
          <p:nvPr/>
        </p:nvSpPr>
        <p:spPr bwMode="ltGray">
          <a:xfrm>
            <a:off x="2716213" y="3313113"/>
            <a:ext cx="742950" cy="365125"/>
          </a:xfrm>
          <a:custGeom>
            <a:avLst/>
            <a:gdLst>
              <a:gd name="T0" fmla="*/ 2147483647 w 711"/>
              <a:gd name="T1" fmla="*/ 2147483647 h 350"/>
              <a:gd name="T2" fmla="*/ 2147483647 w 711"/>
              <a:gd name="T3" fmla="*/ 2147483647 h 350"/>
              <a:gd name="T4" fmla="*/ 2147483647 w 711"/>
              <a:gd name="T5" fmla="*/ 2147483647 h 350"/>
              <a:gd name="T6" fmla="*/ 2147483647 w 711"/>
              <a:gd name="T7" fmla="*/ 2147483647 h 350"/>
              <a:gd name="T8" fmla="*/ 2147483647 w 711"/>
              <a:gd name="T9" fmla="*/ 2147483647 h 350"/>
              <a:gd name="T10" fmla="*/ 2147483647 w 711"/>
              <a:gd name="T11" fmla="*/ 2147483647 h 350"/>
              <a:gd name="T12" fmla="*/ 2147483647 w 711"/>
              <a:gd name="T13" fmla="*/ 2147483647 h 350"/>
              <a:gd name="T14" fmla="*/ 2147483647 w 711"/>
              <a:gd name="T15" fmla="*/ 2147483647 h 350"/>
              <a:gd name="T16" fmla="*/ 2147483647 w 711"/>
              <a:gd name="T17" fmla="*/ 2147483647 h 350"/>
              <a:gd name="T18" fmla="*/ 2147483647 w 711"/>
              <a:gd name="T19" fmla="*/ 2147483647 h 350"/>
              <a:gd name="T20" fmla="*/ 2147483647 w 711"/>
              <a:gd name="T21" fmla="*/ 2147483647 h 350"/>
              <a:gd name="T22" fmla="*/ 2147483647 w 711"/>
              <a:gd name="T23" fmla="*/ 2147483647 h 350"/>
              <a:gd name="T24" fmla="*/ 2147483647 w 711"/>
              <a:gd name="T25" fmla="*/ 2147483647 h 350"/>
              <a:gd name="T26" fmla="*/ 2147483647 w 711"/>
              <a:gd name="T27" fmla="*/ 2147483647 h 350"/>
              <a:gd name="T28" fmla="*/ 2147483647 w 711"/>
              <a:gd name="T29" fmla="*/ 2147483647 h 350"/>
              <a:gd name="T30" fmla="*/ 2147483647 w 711"/>
              <a:gd name="T31" fmla="*/ 2147483647 h 350"/>
              <a:gd name="T32" fmla="*/ 2147483647 w 711"/>
              <a:gd name="T33" fmla="*/ 2147483647 h 350"/>
              <a:gd name="T34" fmla="*/ 2147483647 w 711"/>
              <a:gd name="T35" fmla="*/ 2147483647 h 350"/>
              <a:gd name="T36" fmla="*/ 2147483647 w 711"/>
              <a:gd name="T37" fmla="*/ 2147483647 h 350"/>
              <a:gd name="T38" fmla="*/ 2147483647 w 711"/>
              <a:gd name="T39" fmla="*/ 2147483647 h 350"/>
              <a:gd name="T40" fmla="*/ 2147483647 w 711"/>
              <a:gd name="T41" fmla="*/ 2147483647 h 350"/>
              <a:gd name="T42" fmla="*/ 2147483647 w 711"/>
              <a:gd name="T43" fmla="*/ 2147483647 h 350"/>
              <a:gd name="T44" fmla="*/ 2147483647 w 711"/>
              <a:gd name="T45" fmla="*/ 2147483647 h 350"/>
              <a:gd name="T46" fmla="*/ 2147483647 w 711"/>
              <a:gd name="T47" fmla="*/ 2147483647 h 350"/>
              <a:gd name="T48" fmla="*/ 2147483647 w 711"/>
              <a:gd name="T49" fmla="*/ 2147483647 h 350"/>
              <a:gd name="T50" fmla="*/ 2147483647 w 711"/>
              <a:gd name="T51" fmla="*/ 2147483647 h 350"/>
              <a:gd name="T52" fmla="*/ 2147483647 w 711"/>
              <a:gd name="T53" fmla="*/ 2147483647 h 350"/>
              <a:gd name="T54" fmla="*/ 0 w 711"/>
              <a:gd name="T55" fmla="*/ 2147483647 h 350"/>
              <a:gd name="T56" fmla="*/ 2147483647 w 711"/>
              <a:gd name="T57" fmla="*/ 2147483647 h 350"/>
              <a:gd name="T58" fmla="*/ 2147483647 w 711"/>
              <a:gd name="T59" fmla="*/ 2147483647 h 350"/>
              <a:gd name="T60" fmla="*/ 2147483647 w 711"/>
              <a:gd name="T61" fmla="*/ 2147483647 h 350"/>
              <a:gd name="T62" fmla="*/ 2147483647 w 711"/>
              <a:gd name="T63" fmla="*/ 2147483647 h 350"/>
              <a:gd name="T64" fmla="*/ 2147483647 w 711"/>
              <a:gd name="T65" fmla="*/ 2147483647 h 350"/>
              <a:gd name="T66" fmla="*/ 2147483647 w 711"/>
              <a:gd name="T67" fmla="*/ 2147483647 h 350"/>
              <a:gd name="T68" fmla="*/ 2147483647 w 711"/>
              <a:gd name="T69" fmla="*/ 2147483647 h 350"/>
              <a:gd name="T70" fmla="*/ 2147483647 w 711"/>
              <a:gd name="T71" fmla="*/ 0 h 350"/>
              <a:gd name="T72" fmla="*/ 2147483647 w 711"/>
              <a:gd name="T73" fmla="*/ 2147483647 h 350"/>
              <a:gd name="T74" fmla="*/ 2147483647 w 711"/>
              <a:gd name="T75" fmla="*/ 2147483647 h 350"/>
              <a:gd name="T76" fmla="*/ 2147483647 w 711"/>
              <a:gd name="T77" fmla="*/ 2147483647 h 350"/>
              <a:gd name="T78" fmla="*/ 2147483647 w 711"/>
              <a:gd name="T79" fmla="*/ 2147483647 h 350"/>
              <a:gd name="T80" fmla="*/ 2147483647 w 711"/>
              <a:gd name="T81" fmla="*/ 2147483647 h 350"/>
              <a:gd name="T82" fmla="*/ 2147483647 w 711"/>
              <a:gd name="T83" fmla="*/ 2147483647 h 350"/>
              <a:gd name="T84" fmla="*/ 2147483647 w 711"/>
              <a:gd name="T85" fmla="*/ 2147483647 h 350"/>
              <a:gd name="T86" fmla="*/ 2147483647 w 711"/>
              <a:gd name="T87" fmla="*/ 2147483647 h 350"/>
              <a:gd name="T88" fmla="*/ 2147483647 w 711"/>
              <a:gd name="T89" fmla="*/ 2147483647 h 350"/>
              <a:gd name="T90" fmla="*/ 2147483647 w 711"/>
              <a:gd name="T91" fmla="*/ 2147483647 h 350"/>
              <a:gd name="T92" fmla="*/ 2147483647 w 711"/>
              <a:gd name="T93" fmla="*/ 2147483647 h 350"/>
              <a:gd name="T94" fmla="*/ 2147483647 w 711"/>
              <a:gd name="T95" fmla="*/ 2147483647 h 350"/>
              <a:gd name="T96" fmla="*/ 2147483647 w 711"/>
              <a:gd name="T97" fmla="*/ 2147483647 h 350"/>
              <a:gd name="T98" fmla="*/ 2147483647 w 711"/>
              <a:gd name="T99" fmla="*/ 2147483647 h 350"/>
              <a:gd name="T100" fmla="*/ 2147483647 w 711"/>
              <a:gd name="T101" fmla="*/ 2147483647 h 350"/>
              <a:gd name="T102" fmla="*/ 2147483647 w 711"/>
              <a:gd name="T103" fmla="*/ 2147483647 h 350"/>
              <a:gd name="T104" fmla="*/ 2147483647 w 711"/>
              <a:gd name="T105" fmla="*/ 2147483647 h 350"/>
              <a:gd name="T106" fmla="*/ 2147483647 w 711"/>
              <a:gd name="T107" fmla="*/ 2147483647 h 350"/>
              <a:gd name="T108" fmla="*/ 2147483647 w 711"/>
              <a:gd name="T109" fmla="*/ 2147483647 h 350"/>
              <a:gd name="T110" fmla="*/ 2147483647 w 711"/>
              <a:gd name="T111" fmla="*/ 2147483647 h 350"/>
              <a:gd name="T112" fmla="*/ 2147483647 w 711"/>
              <a:gd name="T113" fmla="*/ 2147483647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350"/>
              <a:gd name="T173" fmla="*/ 711 w 711"/>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350">
                <a:moveTo>
                  <a:pt x="700" y="113"/>
                </a:moveTo>
                <a:lnTo>
                  <a:pt x="700" y="120"/>
                </a:lnTo>
                <a:lnTo>
                  <a:pt x="700" y="127"/>
                </a:lnTo>
                <a:lnTo>
                  <a:pt x="700" y="134"/>
                </a:lnTo>
                <a:lnTo>
                  <a:pt x="700" y="143"/>
                </a:lnTo>
                <a:lnTo>
                  <a:pt x="700" y="157"/>
                </a:lnTo>
                <a:lnTo>
                  <a:pt x="700" y="174"/>
                </a:lnTo>
                <a:lnTo>
                  <a:pt x="700" y="183"/>
                </a:lnTo>
                <a:lnTo>
                  <a:pt x="704" y="202"/>
                </a:lnTo>
                <a:lnTo>
                  <a:pt x="704" y="212"/>
                </a:lnTo>
                <a:lnTo>
                  <a:pt x="704" y="224"/>
                </a:lnTo>
                <a:lnTo>
                  <a:pt x="704" y="238"/>
                </a:lnTo>
                <a:lnTo>
                  <a:pt x="704" y="252"/>
                </a:lnTo>
                <a:lnTo>
                  <a:pt x="704" y="266"/>
                </a:lnTo>
                <a:lnTo>
                  <a:pt x="704" y="285"/>
                </a:lnTo>
                <a:lnTo>
                  <a:pt x="704" y="299"/>
                </a:lnTo>
                <a:lnTo>
                  <a:pt x="704" y="301"/>
                </a:lnTo>
                <a:lnTo>
                  <a:pt x="710" y="323"/>
                </a:lnTo>
                <a:lnTo>
                  <a:pt x="710" y="332"/>
                </a:lnTo>
                <a:lnTo>
                  <a:pt x="710" y="334"/>
                </a:lnTo>
                <a:lnTo>
                  <a:pt x="710" y="339"/>
                </a:lnTo>
                <a:lnTo>
                  <a:pt x="710" y="341"/>
                </a:lnTo>
                <a:lnTo>
                  <a:pt x="696" y="341"/>
                </a:lnTo>
                <a:lnTo>
                  <a:pt x="669" y="341"/>
                </a:lnTo>
                <a:lnTo>
                  <a:pt x="666" y="341"/>
                </a:lnTo>
                <a:lnTo>
                  <a:pt x="647" y="346"/>
                </a:lnTo>
                <a:lnTo>
                  <a:pt x="642" y="346"/>
                </a:lnTo>
                <a:lnTo>
                  <a:pt x="631" y="346"/>
                </a:lnTo>
                <a:lnTo>
                  <a:pt x="623" y="346"/>
                </a:lnTo>
                <a:lnTo>
                  <a:pt x="611" y="346"/>
                </a:lnTo>
                <a:lnTo>
                  <a:pt x="607" y="346"/>
                </a:lnTo>
                <a:lnTo>
                  <a:pt x="596" y="346"/>
                </a:lnTo>
                <a:lnTo>
                  <a:pt x="589" y="346"/>
                </a:lnTo>
                <a:lnTo>
                  <a:pt x="580" y="346"/>
                </a:lnTo>
                <a:lnTo>
                  <a:pt x="576" y="346"/>
                </a:lnTo>
                <a:lnTo>
                  <a:pt x="566" y="346"/>
                </a:lnTo>
                <a:lnTo>
                  <a:pt x="534" y="346"/>
                </a:lnTo>
                <a:lnTo>
                  <a:pt x="528" y="346"/>
                </a:lnTo>
                <a:lnTo>
                  <a:pt x="514" y="346"/>
                </a:lnTo>
                <a:lnTo>
                  <a:pt x="504" y="346"/>
                </a:lnTo>
                <a:lnTo>
                  <a:pt x="493" y="346"/>
                </a:lnTo>
                <a:lnTo>
                  <a:pt x="480" y="346"/>
                </a:lnTo>
                <a:lnTo>
                  <a:pt x="469" y="346"/>
                </a:lnTo>
                <a:lnTo>
                  <a:pt x="449" y="346"/>
                </a:lnTo>
                <a:lnTo>
                  <a:pt x="445" y="346"/>
                </a:lnTo>
                <a:lnTo>
                  <a:pt x="438" y="346"/>
                </a:lnTo>
                <a:lnTo>
                  <a:pt x="434" y="346"/>
                </a:lnTo>
                <a:lnTo>
                  <a:pt x="414" y="346"/>
                </a:lnTo>
                <a:lnTo>
                  <a:pt x="404" y="349"/>
                </a:lnTo>
                <a:lnTo>
                  <a:pt x="387" y="349"/>
                </a:lnTo>
                <a:lnTo>
                  <a:pt x="380" y="349"/>
                </a:lnTo>
                <a:lnTo>
                  <a:pt x="376" y="349"/>
                </a:lnTo>
                <a:lnTo>
                  <a:pt x="372" y="349"/>
                </a:lnTo>
                <a:lnTo>
                  <a:pt x="357" y="349"/>
                </a:lnTo>
                <a:lnTo>
                  <a:pt x="352" y="349"/>
                </a:lnTo>
                <a:lnTo>
                  <a:pt x="349" y="349"/>
                </a:lnTo>
                <a:lnTo>
                  <a:pt x="336" y="346"/>
                </a:lnTo>
                <a:lnTo>
                  <a:pt x="333" y="346"/>
                </a:lnTo>
                <a:lnTo>
                  <a:pt x="314" y="346"/>
                </a:lnTo>
                <a:lnTo>
                  <a:pt x="310" y="346"/>
                </a:lnTo>
                <a:lnTo>
                  <a:pt x="290" y="346"/>
                </a:lnTo>
                <a:lnTo>
                  <a:pt x="260" y="346"/>
                </a:lnTo>
                <a:lnTo>
                  <a:pt x="256" y="346"/>
                </a:lnTo>
                <a:lnTo>
                  <a:pt x="249" y="346"/>
                </a:lnTo>
                <a:lnTo>
                  <a:pt x="243" y="346"/>
                </a:lnTo>
                <a:lnTo>
                  <a:pt x="240" y="346"/>
                </a:lnTo>
                <a:lnTo>
                  <a:pt x="201" y="346"/>
                </a:lnTo>
                <a:lnTo>
                  <a:pt x="195" y="346"/>
                </a:lnTo>
                <a:lnTo>
                  <a:pt x="190" y="346"/>
                </a:lnTo>
                <a:lnTo>
                  <a:pt x="187" y="346"/>
                </a:lnTo>
                <a:lnTo>
                  <a:pt x="181" y="346"/>
                </a:lnTo>
                <a:lnTo>
                  <a:pt x="139" y="346"/>
                </a:lnTo>
                <a:lnTo>
                  <a:pt x="136" y="346"/>
                </a:lnTo>
                <a:lnTo>
                  <a:pt x="105" y="341"/>
                </a:lnTo>
                <a:lnTo>
                  <a:pt x="101" y="341"/>
                </a:lnTo>
                <a:lnTo>
                  <a:pt x="94" y="341"/>
                </a:lnTo>
                <a:lnTo>
                  <a:pt x="89" y="341"/>
                </a:lnTo>
                <a:lnTo>
                  <a:pt x="66" y="341"/>
                </a:lnTo>
                <a:lnTo>
                  <a:pt x="47" y="341"/>
                </a:lnTo>
                <a:lnTo>
                  <a:pt x="27" y="341"/>
                </a:lnTo>
                <a:lnTo>
                  <a:pt x="24" y="341"/>
                </a:lnTo>
                <a:lnTo>
                  <a:pt x="0" y="341"/>
                </a:lnTo>
                <a:lnTo>
                  <a:pt x="0" y="327"/>
                </a:lnTo>
                <a:lnTo>
                  <a:pt x="0" y="313"/>
                </a:lnTo>
                <a:lnTo>
                  <a:pt x="4" y="294"/>
                </a:lnTo>
                <a:lnTo>
                  <a:pt x="4" y="285"/>
                </a:lnTo>
                <a:lnTo>
                  <a:pt x="4" y="271"/>
                </a:lnTo>
                <a:lnTo>
                  <a:pt x="4" y="266"/>
                </a:lnTo>
                <a:lnTo>
                  <a:pt x="4" y="257"/>
                </a:lnTo>
                <a:lnTo>
                  <a:pt x="4" y="226"/>
                </a:lnTo>
                <a:lnTo>
                  <a:pt x="9" y="212"/>
                </a:lnTo>
                <a:lnTo>
                  <a:pt x="9" y="198"/>
                </a:lnTo>
                <a:lnTo>
                  <a:pt x="9" y="195"/>
                </a:lnTo>
                <a:lnTo>
                  <a:pt x="9" y="183"/>
                </a:lnTo>
                <a:lnTo>
                  <a:pt x="9" y="176"/>
                </a:lnTo>
                <a:lnTo>
                  <a:pt x="9" y="155"/>
                </a:lnTo>
                <a:lnTo>
                  <a:pt x="9" y="148"/>
                </a:lnTo>
                <a:lnTo>
                  <a:pt x="9" y="136"/>
                </a:lnTo>
                <a:lnTo>
                  <a:pt x="12" y="113"/>
                </a:lnTo>
                <a:lnTo>
                  <a:pt x="12" y="108"/>
                </a:lnTo>
                <a:lnTo>
                  <a:pt x="12" y="106"/>
                </a:lnTo>
                <a:lnTo>
                  <a:pt x="12" y="99"/>
                </a:lnTo>
                <a:lnTo>
                  <a:pt x="12" y="73"/>
                </a:lnTo>
                <a:lnTo>
                  <a:pt x="12" y="58"/>
                </a:lnTo>
                <a:lnTo>
                  <a:pt x="12" y="47"/>
                </a:lnTo>
                <a:lnTo>
                  <a:pt x="16" y="0"/>
                </a:lnTo>
                <a:lnTo>
                  <a:pt x="74" y="0"/>
                </a:lnTo>
                <a:lnTo>
                  <a:pt x="78" y="0"/>
                </a:lnTo>
                <a:lnTo>
                  <a:pt x="81" y="0"/>
                </a:lnTo>
                <a:lnTo>
                  <a:pt x="101" y="4"/>
                </a:lnTo>
                <a:lnTo>
                  <a:pt x="125" y="4"/>
                </a:lnTo>
                <a:lnTo>
                  <a:pt x="133" y="4"/>
                </a:lnTo>
                <a:lnTo>
                  <a:pt x="136" y="4"/>
                </a:lnTo>
                <a:lnTo>
                  <a:pt x="151" y="4"/>
                </a:lnTo>
                <a:lnTo>
                  <a:pt x="166" y="4"/>
                </a:lnTo>
                <a:lnTo>
                  <a:pt x="187" y="4"/>
                </a:lnTo>
                <a:lnTo>
                  <a:pt x="190" y="4"/>
                </a:lnTo>
                <a:lnTo>
                  <a:pt x="222" y="4"/>
                </a:lnTo>
                <a:lnTo>
                  <a:pt x="236" y="4"/>
                </a:lnTo>
                <a:lnTo>
                  <a:pt x="260" y="4"/>
                </a:lnTo>
                <a:lnTo>
                  <a:pt x="267" y="4"/>
                </a:lnTo>
                <a:lnTo>
                  <a:pt x="280" y="7"/>
                </a:lnTo>
                <a:lnTo>
                  <a:pt x="283" y="7"/>
                </a:lnTo>
                <a:lnTo>
                  <a:pt x="287" y="7"/>
                </a:lnTo>
                <a:lnTo>
                  <a:pt x="305" y="7"/>
                </a:lnTo>
                <a:lnTo>
                  <a:pt x="318" y="7"/>
                </a:lnTo>
                <a:lnTo>
                  <a:pt x="328" y="7"/>
                </a:lnTo>
                <a:lnTo>
                  <a:pt x="342" y="7"/>
                </a:lnTo>
                <a:lnTo>
                  <a:pt x="352" y="7"/>
                </a:lnTo>
                <a:lnTo>
                  <a:pt x="360" y="7"/>
                </a:lnTo>
                <a:lnTo>
                  <a:pt x="376" y="7"/>
                </a:lnTo>
                <a:lnTo>
                  <a:pt x="387" y="7"/>
                </a:lnTo>
                <a:lnTo>
                  <a:pt x="390" y="7"/>
                </a:lnTo>
                <a:lnTo>
                  <a:pt x="398" y="7"/>
                </a:lnTo>
                <a:lnTo>
                  <a:pt x="404" y="7"/>
                </a:lnTo>
                <a:lnTo>
                  <a:pt x="418" y="7"/>
                </a:lnTo>
                <a:lnTo>
                  <a:pt x="442" y="7"/>
                </a:lnTo>
                <a:lnTo>
                  <a:pt x="445" y="7"/>
                </a:lnTo>
                <a:lnTo>
                  <a:pt x="452" y="7"/>
                </a:lnTo>
                <a:lnTo>
                  <a:pt x="466" y="7"/>
                </a:lnTo>
                <a:lnTo>
                  <a:pt x="484" y="7"/>
                </a:lnTo>
                <a:lnTo>
                  <a:pt x="487" y="7"/>
                </a:lnTo>
                <a:lnTo>
                  <a:pt x="496" y="7"/>
                </a:lnTo>
                <a:lnTo>
                  <a:pt x="499" y="7"/>
                </a:lnTo>
                <a:lnTo>
                  <a:pt x="523" y="4"/>
                </a:lnTo>
                <a:lnTo>
                  <a:pt x="528" y="4"/>
                </a:lnTo>
                <a:lnTo>
                  <a:pt x="534" y="4"/>
                </a:lnTo>
                <a:lnTo>
                  <a:pt x="546" y="4"/>
                </a:lnTo>
                <a:lnTo>
                  <a:pt x="558" y="4"/>
                </a:lnTo>
                <a:lnTo>
                  <a:pt x="569" y="4"/>
                </a:lnTo>
                <a:lnTo>
                  <a:pt x="580" y="4"/>
                </a:lnTo>
                <a:lnTo>
                  <a:pt x="589" y="4"/>
                </a:lnTo>
                <a:lnTo>
                  <a:pt x="631" y="4"/>
                </a:lnTo>
                <a:lnTo>
                  <a:pt x="651" y="18"/>
                </a:lnTo>
                <a:lnTo>
                  <a:pt x="658" y="18"/>
                </a:lnTo>
                <a:lnTo>
                  <a:pt x="661" y="16"/>
                </a:lnTo>
                <a:lnTo>
                  <a:pt x="666" y="18"/>
                </a:lnTo>
                <a:lnTo>
                  <a:pt x="673" y="23"/>
                </a:lnTo>
                <a:lnTo>
                  <a:pt x="673" y="33"/>
                </a:lnTo>
                <a:lnTo>
                  <a:pt x="661" y="40"/>
                </a:lnTo>
                <a:lnTo>
                  <a:pt x="658" y="47"/>
                </a:lnTo>
                <a:lnTo>
                  <a:pt x="655" y="54"/>
                </a:lnTo>
                <a:lnTo>
                  <a:pt x="658" y="58"/>
                </a:lnTo>
                <a:lnTo>
                  <a:pt x="661" y="66"/>
                </a:lnTo>
                <a:lnTo>
                  <a:pt x="666" y="68"/>
                </a:lnTo>
                <a:lnTo>
                  <a:pt x="673" y="73"/>
                </a:lnTo>
                <a:lnTo>
                  <a:pt x="673" y="82"/>
                </a:lnTo>
                <a:lnTo>
                  <a:pt x="685" y="94"/>
                </a:lnTo>
                <a:lnTo>
                  <a:pt x="685" y="99"/>
                </a:lnTo>
                <a:lnTo>
                  <a:pt x="696" y="99"/>
                </a:lnTo>
                <a:lnTo>
                  <a:pt x="700" y="99"/>
                </a:lnTo>
                <a:lnTo>
                  <a:pt x="700" y="101"/>
                </a:lnTo>
                <a:lnTo>
                  <a:pt x="700" y="113"/>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72" name="Freeform 25"/>
          <p:cNvSpPr>
            <a:spLocks/>
          </p:cNvSpPr>
          <p:nvPr/>
        </p:nvSpPr>
        <p:spPr bwMode="ltGray">
          <a:xfrm>
            <a:off x="3152775" y="2173288"/>
            <a:ext cx="661988" cy="681037"/>
          </a:xfrm>
          <a:custGeom>
            <a:avLst/>
            <a:gdLst>
              <a:gd name="T0" fmla="*/ 2147483647 w 633"/>
              <a:gd name="T1" fmla="*/ 2147483647 h 653"/>
              <a:gd name="T2" fmla="*/ 2147483647 w 633"/>
              <a:gd name="T3" fmla="*/ 2147483647 h 653"/>
              <a:gd name="T4" fmla="*/ 2147483647 w 633"/>
              <a:gd name="T5" fmla="*/ 2147483647 h 653"/>
              <a:gd name="T6" fmla="*/ 2147483647 w 633"/>
              <a:gd name="T7" fmla="*/ 2147483647 h 653"/>
              <a:gd name="T8" fmla="*/ 2147483647 w 633"/>
              <a:gd name="T9" fmla="*/ 2147483647 h 653"/>
              <a:gd name="T10" fmla="*/ 2147483647 w 633"/>
              <a:gd name="T11" fmla="*/ 2147483647 h 653"/>
              <a:gd name="T12" fmla="*/ 2147483647 w 633"/>
              <a:gd name="T13" fmla="*/ 2147483647 h 653"/>
              <a:gd name="T14" fmla="*/ 2147483647 w 633"/>
              <a:gd name="T15" fmla="*/ 2147483647 h 653"/>
              <a:gd name="T16" fmla="*/ 2147483647 w 633"/>
              <a:gd name="T17" fmla="*/ 2147483647 h 653"/>
              <a:gd name="T18" fmla="*/ 2147483647 w 633"/>
              <a:gd name="T19" fmla="*/ 2147483647 h 653"/>
              <a:gd name="T20" fmla="*/ 0 w 633"/>
              <a:gd name="T21" fmla="*/ 2147483647 h 653"/>
              <a:gd name="T22" fmla="*/ 2147483647 w 633"/>
              <a:gd name="T23" fmla="*/ 2147483647 h 653"/>
              <a:gd name="T24" fmla="*/ 2147483647 w 633"/>
              <a:gd name="T25" fmla="*/ 2147483647 h 653"/>
              <a:gd name="T26" fmla="*/ 2147483647 w 633"/>
              <a:gd name="T27" fmla="*/ 2147483647 h 653"/>
              <a:gd name="T28" fmla="*/ 2147483647 w 633"/>
              <a:gd name="T29" fmla="*/ 2147483647 h 653"/>
              <a:gd name="T30" fmla="*/ 2147483647 w 633"/>
              <a:gd name="T31" fmla="*/ 2147483647 h 653"/>
              <a:gd name="T32" fmla="*/ 2147483647 w 633"/>
              <a:gd name="T33" fmla="*/ 2147483647 h 653"/>
              <a:gd name="T34" fmla="*/ 2147483647 w 633"/>
              <a:gd name="T35" fmla="*/ 2147483647 h 653"/>
              <a:gd name="T36" fmla="*/ 2147483647 w 633"/>
              <a:gd name="T37" fmla="*/ 2147483647 h 653"/>
              <a:gd name="T38" fmla="*/ 2147483647 w 633"/>
              <a:gd name="T39" fmla="*/ 2147483647 h 653"/>
              <a:gd name="T40" fmla="*/ 2147483647 w 633"/>
              <a:gd name="T41" fmla="*/ 2147483647 h 653"/>
              <a:gd name="T42" fmla="*/ 2147483647 w 633"/>
              <a:gd name="T43" fmla="*/ 2147483647 h 653"/>
              <a:gd name="T44" fmla="*/ 2147483647 w 633"/>
              <a:gd name="T45" fmla="*/ 2147483647 h 653"/>
              <a:gd name="T46" fmla="*/ 2147483647 w 633"/>
              <a:gd name="T47" fmla="*/ 2147483647 h 653"/>
              <a:gd name="T48" fmla="*/ 2147483647 w 633"/>
              <a:gd name="T49" fmla="*/ 2147483647 h 653"/>
              <a:gd name="T50" fmla="*/ 2147483647 w 633"/>
              <a:gd name="T51" fmla="*/ 2147483647 h 653"/>
              <a:gd name="T52" fmla="*/ 2147483647 w 633"/>
              <a:gd name="T53" fmla="*/ 2147483647 h 653"/>
              <a:gd name="T54" fmla="*/ 2147483647 w 633"/>
              <a:gd name="T55" fmla="*/ 2147483647 h 653"/>
              <a:gd name="T56" fmla="*/ 2147483647 w 633"/>
              <a:gd name="T57" fmla="*/ 2147483647 h 653"/>
              <a:gd name="T58" fmla="*/ 2147483647 w 633"/>
              <a:gd name="T59" fmla="*/ 2147483647 h 653"/>
              <a:gd name="T60" fmla="*/ 2147483647 w 633"/>
              <a:gd name="T61" fmla="*/ 2147483647 h 653"/>
              <a:gd name="T62" fmla="*/ 2147483647 w 633"/>
              <a:gd name="T63" fmla="*/ 2147483647 h 653"/>
              <a:gd name="T64" fmla="*/ 2147483647 w 633"/>
              <a:gd name="T65" fmla="*/ 2147483647 h 653"/>
              <a:gd name="T66" fmla="*/ 2147483647 w 633"/>
              <a:gd name="T67" fmla="*/ 2147483647 h 653"/>
              <a:gd name="T68" fmla="*/ 2147483647 w 633"/>
              <a:gd name="T69" fmla="*/ 2147483647 h 653"/>
              <a:gd name="T70" fmla="*/ 2147483647 w 633"/>
              <a:gd name="T71" fmla="*/ 2147483647 h 653"/>
              <a:gd name="T72" fmla="*/ 2147483647 w 633"/>
              <a:gd name="T73" fmla="*/ 2147483647 h 653"/>
              <a:gd name="T74" fmla="*/ 2147483647 w 633"/>
              <a:gd name="T75" fmla="*/ 2147483647 h 653"/>
              <a:gd name="T76" fmla="*/ 2147483647 w 633"/>
              <a:gd name="T77" fmla="*/ 2147483647 h 653"/>
              <a:gd name="T78" fmla="*/ 2147483647 w 633"/>
              <a:gd name="T79" fmla="*/ 2147483647 h 653"/>
              <a:gd name="T80" fmla="*/ 2147483647 w 633"/>
              <a:gd name="T81" fmla="*/ 2147483647 h 653"/>
              <a:gd name="T82" fmla="*/ 2147483647 w 633"/>
              <a:gd name="T83" fmla="*/ 2147483647 h 653"/>
              <a:gd name="T84" fmla="*/ 2147483647 w 633"/>
              <a:gd name="T85" fmla="*/ 2147483647 h 653"/>
              <a:gd name="T86" fmla="*/ 2147483647 w 633"/>
              <a:gd name="T87" fmla="*/ 2147483647 h 653"/>
              <a:gd name="T88" fmla="*/ 2147483647 w 633"/>
              <a:gd name="T89" fmla="*/ 2147483647 h 653"/>
              <a:gd name="T90" fmla="*/ 2147483647 w 633"/>
              <a:gd name="T91" fmla="*/ 2147483647 h 653"/>
              <a:gd name="T92" fmla="*/ 2147483647 w 633"/>
              <a:gd name="T93" fmla="*/ 2147483647 h 653"/>
              <a:gd name="T94" fmla="*/ 2147483647 w 633"/>
              <a:gd name="T95" fmla="*/ 2147483647 h 653"/>
              <a:gd name="T96" fmla="*/ 2147483647 w 633"/>
              <a:gd name="T97" fmla="*/ 2147483647 h 653"/>
              <a:gd name="T98" fmla="*/ 2147483647 w 633"/>
              <a:gd name="T99" fmla="*/ 2147483647 h 653"/>
              <a:gd name="T100" fmla="*/ 2147483647 w 633"/>
              <a:gd name="T101" fmla="*/ 2147483647 h 653"/>
              <a:gd name="T102" fmla="*/ 2147483647 w 633"/>
              <a:gd name="T103" fmla="*/ 2147483647 h 653"/>
              <a:gd name="T104" fmla="*/ 2147483647 w 633"/>
              <a:gd name="T105" fmla="*/ 2147483647 h 653"/>
              <a:gd name="T106" fmla="*/ 2147483647 w 633"/>
              <a:gd name="T107" fmla="*/ 2147483647 h 653"/>
              <a:gd name="T108" fmla="*/ 2147483647 w 633"/>
              <a:gd name="T109" fmla="*/ 2147483647 h 653"/>
              <a:gd name="T110" fmla="*/ 2147483647 w 633"/>
              <a:gd name="T111" fmla="*/ 2147483647 h 653"/>
              <a:gd name="T112" fmla="*/ 2147483647 w 633"/>
              <a:gd name="T113" fmla="*/ 2147483647 h 653"/>
              <a:gd name="T114" fmla="*/ 2147483647 w 633"/>
              <a:gd name="T115" fmla="*/ 2147483647 h 6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3"/>
              <a:gd name="T175" fmla="*/ 0 h 653"/>
              <a:gd name="T176" fmla="*/ 633 w 633"/>
              <a:gd name="T177" fmla="*/ 653 h 6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3" h="653">
                <a:moveTo>
                  <a:pt x="69" y="511"/>
                </a:moveTo>
                <a:lnTo>
                  <a:pt x="69" y="487"/>
                </a:lnTo>
                <a:lnTo>
                  <a:pt x="69" y="457"/>
                </a:lnTo>
                <a:lnTo>
                  <a:pt x="65" y="450"/>
                </a:lnTo>
                <a:lnTo>
                  <a:pt x="65" y="445"/>
                </a:lnTo>
                <a:lnTo>
                  <a:pt x="54" y="443"/>
                </a:lnTo>
                <a:lnTo>
                  <a:pt x="34" y="419"/>
                </a:lnTo>
                <a:lnTo>
                  <a:pt x="34" y="417"/>
                </a:lnTo>
                <a:lnTo>
                  <a:pt x="51" y="403"/>
                </a:lnTo>
                <a:lnTo>
                  <a:pt x="57" y="382"/>
                </a:lnTo>
                <a:lnTo>
                  <a:pt x="57" y="375"/>
                </a:lnTo>
                <a:lnTo>
                  <a:pt x="51" y="337"/>
                </a:lnTo>
                <a:lnTo>
                  <a:pt x="43" y="321"/>
                </a:lnTo>
                <a:lnTo>
                  <a:pt x="38" y="307"/>
                </a:lnTo>
                <a:lnTo>
                  <a:pt x="38" y="279"/>
                </a:lnTo>
                <a:lnTo>
                  <a:pt x="34" y="267"/>
                </a:lnTo>
                <a:lnTo>
                  <a:pt x="30" y="248"/>
                </a:lnTo>
                <a:lnTo>
                  <a:pt x="34" y="246"/>
                </a:lnTo>
                <a:lnTo>
                  <a:pt x="34" y="239"/>
                </a:lnTo>
                <a:lnTo>
                  <a:pt x="30" y="227"/>
                </a:lnTo>
                <a:lnTo>
                  <a:pt x="34" y="227"/>
                </a:lnTo>
                <a:lnTo>
                  <a:pt x="30" y="225"/>
                </a:lnTo>
                <a:lnTo>
                  <a:pt x="30" y="211"/>
                </a:lnTo>
                <a:lnTo>
                  <a:pt x="30" y="197"/>
                </a:lnTo>
                <a:lnTo>
                  <a:pt x="27" y="192"/>
                </a:lnTo>
                <a:lnTo>
                  <a:pt x="16" y="171"/>
                </a:lnTo>
                <a:lnTo>
                  <a:pt x="7" y="138"/>
                </a:lnTo>
                <a:lnTo>
                  <a:pt x="7" y="136"/>
                </a:lnTo>
                <a:lnTo>
                  <a:pt x="7" y="131"/>
                </a:lnTo>
                <a:lnTo>
                  <a:pt x="7" y="110"/>
                </a:lnTo>
                <a:lnTo>
                  <a:pt x="3" y="96"/>
                </a:lnTo>
                <a:lnTo>
                  <a:pt x="3" y="60"/>
                </a:lnTo>
                <a:lnTo>
                  <a:pt x="0" y="46"/>
                </a:lnTo>
                <a:lnTo>
                  <a:pt x="65" y="46"/>
                </a:lnTo>
                <a:lnTo>
                  <a:pt x="154" y="42"/>
                </a:lnTo>
                <a:lnTo>
                  <a:pt x="168" y="42"/>
                </a:lnTo>
                <a:lnTo>
                  <a:pt x="168" y="0"/>
                </a:lnTo>
                <a:lnTo>
                  <a:pt x="181" y="2"/>
                </a:lnTo>
                <a:lnTo>
                  <a:pt x="192" y="7"/>
                </a:lnTo>
                <a:lnTo>
                  <a:pt x="206" y="63"/>
                </a:lnTo>
                <a:lnTo>
                  <a:pt x="212" y="75"/>
                </a:lnTo>
                <a:lnTo>
                  <a:pt x="229" y="75"/>
                </a:lnTo>
                <a:lnTo>
                  <a:pt x="239" y="75"/>
                </a:lnTo>
                <a:lnTo>
                  <a:pt x="239" y="77"/>
                </a:lnTo>
                <a:lnTo>
                  <a:pt x="274" y="82"/>
                </a:lnTo>
                <a:lnTo>
                  <a:pt x="278" y="91"/>
                </a:lnTo>
                <a:lnTo>
                  <a:pt x="298" y="89"/>
                </a:lnTo>
                <a:lnTo>
                  <a:pt x="306" y="84"/>
                </a:lnTo>
                <a:lnTo>
                  <a:pt x="325" y="77"/>
                </a:lnTo>
                <a:lnTo>
                  <a:pt x="336" y="77"/>
                </a:lnTo>
                <a:lnTo>
                  <a:pt x="347" y="77"/>
                </a:lnTo>
                <a:lnTo>
                  <a:pt x="363" y="84"/>
                </a:lnTo>
                <a:lnTo>
                  <a:pt x="371" y="84"/>
                </a:lnTo>
                <a:lnTo>
                  <a:pt x="374" y="96"/>
                </a:lnTo>
                <a:lnTo>
                  <a:pt x="383" y="96"/>
                </a:lnTo>
                <a:lnTo>
                  <a:pt x="395" y="121"/>
                </a:lnTo>
                <a:lnTo>
                  <a:pt x="406" y="117"/>
                </a:lnTo>
                <a:lnTo>
                  <a:pt x="401" y="105"/>
                </a:lnTo>
                <a:lnTo>
                  <a:pt x="418" y="103"/>
                </a:lnTo>
                <a:lnTo>
                  <a:pt x="425" y="105"/>
                </a:lnTo>
                <a:lnTo>
                  <a:pt x="429" y="114"/>
                </a:lnTo>
                <a:lnTo>
                  <a:pt x="445" y="121"/>
                </a:lnTo>
                <a:lnTo>
                  <a:pt x="468" y="131"/>
                </a:lnTo>
                <a:lnTo>
                  <a:pt x="488" y="131"/>
                </a:lnTo>
                <a:lnTo>
                  <a:pt x="507" y="117"/>
                </a:lnTo>
                <a:lnTo>
                  <a:pt x="522" y="110"/>
                </a:lnTo>
                <a:lnTo>
                  <a:pt x="530" y="124"/>
                </a:lnTo>
                <a:lnTo>
                  <a:pt x="542" y="124"/>
                </a:lnTo>
                <a:lnTo>
                  <a:pt x="566" y="124"/>
                </a:lnTo>
                <a:lnTo>
                  <a:pt x="580" y="121"/>
                </a:lnTo>
                <a:lnTo>
                  <a:pt x="604" y="131"/>
                </a:lnTo>
                <a:lnTo>
                  <a:pt x="612" y="128"/>
                </a:lnTo>
                <a:lnTo>
                  <a:pt x="632" y="128"/>
                </a:lnTo>
                <a:lnTo>
                  <a:pt x="591" y="150"/>
                </a:lnTo>
                <a:lnTo>
                  <a:pt x="553" y="166"/>
                </a:lnTo>
                <a:lnTo>
                  <a:pt x="535" y="178"/>
                </a:lnTo>
                <a:lnTo>
                  <a:pt x="515" y="197"/>
                </a:lnTo>
                <a:lnTo>
                  <a:pt x="495" y="218"/>
                </a:lnTo>
                <a:lnTo>
                  <a:pt x="488" y="227"/>
                </a:lnTo>
                <a:lnTo>
                  <a:pt x="453" y="255"/>
                </a:lnTo>
                <a:lnTo>
                  <a:pt x="436" y="272"/>
                </a:lnTo>
                <a:lnTo>
                  <a:pt x="429" y="281"/>
                </a:lnTo>
                <a:lnTo>
                  <a:pt x="436" y="286"/>
                </a:lnTo>
                <a:lnTo>
                  <a:pt x="429" y="281"/>
                </a:lnTo>
                <a:lnTo>
                  <a:pt x="418" y="293"/>
                </a:lnTo>
                <a:lnTo>
                  <a:pt x="415" y="293"/>
                </a:lnTo>
                <a:lnTo>
                  <a:pt x="415" y="295"/>
                </a:lnTo>
                <a:lnTo>
                  <a:pt x="415" y="309"/>
                </a:lnTo>
                <a:lnTo>
                  <a:pt x="415" y="316"/>
                </a:lnTo>
                <a:lnTo>
                  <a:pt x="418" y="344"/>
                </a:lnTo>
                <a:lnTo>
                  <a:pt x="418" y="356"/>
                </a:lnTo>
                <a:lnTo>
                  <a:pt x="378" y="384"/>
                </a:lnTo>
                <a:lnTo>
                  <a:pt x="374" y="396"/>
                </a:lnTo>
                <a:lnTo>
                  <a:pt x="371" y="396"/>
                </a:lnTo>
                <a:lnTo>
                  <a:pt x="371" y="405"/>
                </a:lnTo>
                <a:lnTo>
                  <a:pt x="383" y="417"/>
                </a:lnTo>
                <a:lnTo>
                  <a:pt x="387" y="419"/>
                </a:lnTo>
                <a:lnTo>
                  <a:pt x="383" y="445"/>
                </a:lnTo>
                <a:lnTo>
                  <a:pt x="383" y="450"/>
                </a:lnTo>
                <a:lnTo>
                  <a:pt x="383" y="452"/>
                </a:lnTo>
                <a:lnTo>
                  <a:pt x="387" y="464"/>
                </a:lnTo>
                <a:lnTo>
                  <a:pt x="383" y="478"/>
                </a:lnTo>
                <a:lnTo>
                  <a:pt x="383" y="492"/>
                </a:lnTo>
                <a:lnTo>
                  <a:pt x="383" y="506"/>
                </a:lnTo>
                <a:lnTo>
                  <a:pt x="391" y="511"/>
                </a:lnTo>
                <a:lnTo>
                  <a:pt x="412" y="525"/>
                </a:lnTo>
                <a:lnTo>
                  <a:pt x="425" y="527"/>
                </a:lnTo>
                <a:lnTo>
                  <a:pt x="425" y="532"/>
                </a:lnTo>
                <a:lnTo>
                  <a:pt x="433" y="534"/>
                </a:lnTo>
                <a:lnTo>
                  <a:pt x="433" y="539"/>
                </a:lnTo>
                <a:lnTo>
                  <a:pt x="442" y="539"/>
                </a:lnTo>
                <a:lnTo>
                  <a:pt x="445" y="539"/>
                </a:lnTo>
                <a:lnTo>
                  <a:pt x="453" y="541"/>
                </a:lnTo>
                <a:lnTo>
                  <a:pt x="463" y="555"/>
                </a:lnTo>
                <a:lnTo>
                  <a:pt x="468" y="562"/>
                </a:lnTo>
                <a:lnTo>
                  <a:pt x="480" y="569"/>
                </a:lnTo>
                <a:lnTo>
                  <a:pt x="488" y="576"/>
                </a:lnTo>
                <a:lnTo>
                  <a:pt x="495" y="581"/>
                </a:lnTo>
                <a:lnTo>
                  <a:pt x="498" y="581"/>
                </a:lnTo>
                <a:lnTo>
                  <a:pt x="507" y="581"/>
                </a:lnTo>
                <a:lnTo>
                  <a:pt x="507" y="586"/>
                </a:lnTo>
                <a:lnTo>
                  <a:pt x="512" y="588"/>
                </a:lnTo>
                <a:lnTo>
                  <a:pt x="518" y="600"/>
                </a:lnTo>
                <a:lnTo>
                  <a:pt x="522" y="607"/>
                </a:lnTo>
                <a:lnTo>
                  <a:pt x="522" y="614"/>
                </a:lnTo>
                <a:lnTo>
                  <a:pt x="522" y="623"/>
                </a:lnTo>
                <a:lnTo>
                  <a:pt x="526" y="628"/>
                </a:lnTo>
                <a:lnTo>
                  <a:pt x="530" y="637"/>
                </a:lnTo>
                <a:lnTo>
                  <a:pt x="526" y="637"/>
                </a:lnTo>
                <a:lnTo>
                  <a:pt x="518" y="637"/>
                </a:lnTo>
                <a:lnTo>
                  <a:pt x="495" y="637"/>
                </a:lnTo>
                <a:lnTo>
                  <a:pt x="491" y="637"/>
                </a:lnTo>
                <a:lnTo>
                  <a:pt x="483" y="637"/>
                </a:lnTo>
                <a:lnTo>
                  <a:pt x="453" y="642"/>
                </a:lnTo>
                <a:lnTo>
                  <a:pt x="422" y="642"/>
                </a:lnTo>
                <a:lnTo>
                  <a:pt x="415" y="642"/>
                </a:lnTo>
                <a:lnTo>
                  <a:pt x="371" y="644"/>
                </a:lnTo>
                <a:lnTo>
                  <a:pt x="368" y="644"/>
                </a:lnTo>
                <a:lnTo>
                  <a:pt x="340" y="644"/>
                </a:lnTo>
                <a:lnTo>
                  <a:pt x="336" y="644"/>
                </a:lnTo>
                <a:lnTo>
                  <a:pt x="329" y="644"/>
                </a:lnTo>
                <a:lnTo>
                  <a:pt x="316" y="649"/>
                </a:lnTo>
                <a:lnTo>
                  <a:pt x="298" y="649"/>
                </a:lnTo>
                <a:lnTo>
                  <a:pt x="291" y="649"/>
                </a:lnTo>
                <a:lnTo>
                  <a:pt x="286" y="649"/>
                </a:lnTo>
                <a:lnTo>
                  <a:pt x="263" y="649"/>
                </a:lnTo>
                <a:lnTo>
                  <a:pt x="251" y="649"/>
                </a:lnTo>
                <a:lnTo>
                  <a:pt x="247" y="649"/>
                </a:lnTo>
                <a:lnTo>
                  <a:pt x="229" y="649"/>
                </a:lnTo>
                <a:lnTo>
                  <a:pt x="219" y="649"/>
                </a:lnTo>
                <a:lnTo>
                  <a:pt x="212" y="652"/>
                </a:lnTo>
                <a:lnTo>
                  <a:pt x="209" y="652"/>
                </a:lnTo>
                <a:lnTo>
                  <a:pt x="206" y="652"/>
                </a:lnTo>
                <a:lnTo>
                  <a:pt x="186" y="652"/>
                </a:lnTo>
                <a:lnTo>
                  <a:pt x="178" y="652"/>
                </a:lnTo>
                <a:lnTo>
                  <a:pt x="168" y="652"/>
                </a:lnTo>
                <a:lnTo>
                  <a:pt x="157" y="652"/>
                </a:lnTo>
                <a:lnTo>
                  <a:pt x="136" y="652"/>
                </a:lnTo>
                <a:lnTo>
                  <a:pt x="130" y="652"/>
                </a:lnTo>
                <a:lnTo>
                  <a:pt x="124" y="652"/>
                </a:lnTo>
                <a:lnTo>
                  <a:pt x="116" y="652"/>
                </a:lnTo>
                <a:lnTo>
                  <a:pt x="112" y="652"/>
                </a:lnTo>
                <a:lnTo>
                  <a:pt x="109" y="652"/>
                </a:lnTo>
                <a:lnTo>
                  <a:pt x="89" y="652"/>
                </a:lnTo>
                <a:lnTo>
                  <a:pt x="78" y="652"/>
                </a:lnTo>
                <a:lnTo>
                  <a:pt x="74" y="652"/>
                </a:lnTo>
                <a:lnTo>
                  <a:pt x="69" y="642"/>
                </a:lnTo>
                <a:lnTo>
                  <a:pt x="69" y="628"/>
                </a:lnTo>
                <a:lnTo>
                  <a:pt x="69" y="614"/>
                </a:lnTo>
                <a:lnTo>
                  <a:pt x="69" y="600"/>
                </a:lnTo>
                <a:lnTo>
                  <a:pt x="69" y="586"/>
                </a:lnTo>
                <a:lnTo>
                  <a:pt x="69" y="576"/>
                </a:lnTo>
                <a:lnTo>
                  <a:pt x="69" y="539"/>
                </a:lnTo>
                <a:lnTo>
                  <a:pt x="69" y="527"/>
                </a:lnTo>
                <a:lnTo>
                  <a:pt x="69" y="511"/>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73" name="Freeform 26"/>
          <p:cNvSpPr>
            <a:spLocks/>
          </p:cNvSpPr>
          <p:nvPr/>
        </p:nvSpPr>
        <p:spPr bwMode="ltGray">
          <a:xfrm>
            <a:off x="3297238" y="3179763"/>
            <a:ext cx="677862" cy="539750"/>
          </a:xfrm>
          <a:custGeom>
            <a:avLst/>
            <a:gdLst>
              <a:gd name="T0" fmla="*/ 2147483647 w 646"/>
              <a:gd name="T1" fmla="*/ 2147483647 h 515"/>
              <a:gd name="T2" fmla="*/ 2147483647 w 646"/>
              <a:gd name="T3" fmla="*/ 2147483647 h 515"/>
              <a:gd name="T4" fmla="*/ 2147483647 w 646"/>
              <a:gd name="T5" fmla="*/ 2147483647 h 515"/>
              <a:gd name="T6" fmla="*/ 2147483647 w 646"/>
              <a:gd name="T7" fmla="*/ 2147483647 h 515"/>
              <a:gd name="T8" fmla="*/ 2147483647 w 646"/>
              <a:gd name="T9" fmla="*/ 2147483647 h 515"/>
              <a:gd name="T10" fmla="*/ 2147483647 w 646"/>
              <a:gd name="T11" fmla="*/ 2147483647 h 515"/>
              <a:gd name="T12" fmla="*/ 2147483647 w 646"/>
              <a:gd name="T13" fmla="*/ 2147483647 h 515"/>
              <a:gd name="T14" fmla="*/ 2147483647 w 646"/>
              <a:gd name="T15" fmla="*/ 2147483647 h 515"/>
              <a:gd name="T16" fmla="*/ 2147483647 w 646"/>
              <a:gd name="T17" fmla="*/ 2147483647 h 515"/>
              <a:gd name="T18" fmla="*/ 2147483647 w 646"/>
              <a:gd name="T19" fmla="*/ 2147483647 h 515"/>
              <a:gd name="T20" fmla="*/ 2147483647 w 646"/>
              <a:gd name="T21" fmla="*/ 2147483647 h 515"/>
              <a:gd name="T22" fmla="*/ 2147483647 w 646"/>
              <a:gd name="T23" fmla="*/ 2147483647 h 515"/>
              <a:gd name="T24" fmla="*/ 2147483647 w 646"/>
              <a:gd name="T25" fmla="*/ 2147483647 h 515"/>
              <a:gd name="T26" fmla="*/ 2147483647 w 646"/>
              <a:gd name="T27" fmla="*/ 2147483647 h 515"/>
              <a:gd name="T28" fmla="*/ 2147483647 w 646"/>
              <a:gd name="T29" fmla="*/ 2147483647 h 515"/>
              <a:gd name="T30" fmla="*/ 2147483647 w 646"/>
              <a:gd name="T31" fmla="*/ 2147483647 h 515"/>
              <a:gd name="T32" fmla="*/ 2147483647 w 646"/>
              <a:gd name="T33" fmla="*/ 2147483647 h 515"/>
              <a:gd name="T34" fmla="*/ 2147483647 w 646"/>
              <a:gd name="T35" fmla="*/ 2147483647 h 515"/>
              <a:gd name="T36" fmla="*/ 2147483647 w 646"/>
              <a:gd name="T37" fmla="*/ 2147483647 h 515"/>
              <a:gd name="T38" fmla="*/ 2147483647 w 646"/>
              <a:gd name="T39" fmla="*/ 2147483647 h 515"/>
              <a:gd name="T40" fmla="*/ 2147483647 w 646"/>
              <a:gd name="T41" fmla="*/ 2147483647 h 515"/>
              <a:gd name="T42" fmla="*/ 2147483647 w 646"/>
              <a:gd name="T43" fmla="*/ 2147483647 h 515"/>
              <a:gd name="T44" fmla="*/ 2147483647 w 646"/>
              <a:gd name="T45" fmla="*/ 2147483647 h 515"/>
              <a:gd name="T46" fmla="*/ 2147483647 w 646"/>
              <a:gd name="T47" fmla="*/ 2147483647 h 515"/>
              <a:gd name="T48" fmla="*/ 2147483647 w 646"/>
              <a:gd name="T49" fmla="*/ 2147483647 h 515"/>
              <a:gd name="T50" fmla="*/ 2147483647 w 646"/>
              <a:gd name="T51" fmla="*/ 2147483647 h 515"/>
              <a:gd name="T52" fmla="*/ 2147483647 w 646"/>
              <a:gd name="T53" fmla="*/ 2147483647 h 515"/>
              <a:gd name="T54" fmla="*/ 2147483647 w 646"/>
              <a:gd name="T55" fmla="*/ 2147483647 h 515"/>
              <a:gd name="T56" fmla="*/ 2147483647 w 646"/>
              <a:gd name="T57" fmla="*/ 2147483647 h 515"/>
              <a:gd name="T58" fmla="*/ 2147483647 w 646"/>
              <a:gd name="T59" fmla="*/ 2147483647 h 515"/>
              <a:gd name="T60" fmla="*/ 2147483647 w 646"/>
              <a:gd name="T61" fmla="*/ 2147483647 h 515"/>
              <a:gd name="T62" fmla="*/ 2147483647 w 646"/>
              <a:gd name="T63" fmla="*/ 2147483647 h 515"/>
              <a:gd name="T64" fmla="*/ 2147483647 w 646"/>
              <a:gd name="T65" fmla="*/ 2147483647 h 515"/>
              <a:gd name="T66" fmla="*/ 2147483647 w 646"/>
              <a:gd name="T67" fmla="*/ 2147483647 h 515"/>
              <a:gd name="T68" fmla="*/ 2147483647 w 646"/>
              <a:gd name="T69" fmla="*/ 2147483647 h 515"/>
              <a:gd name="T70" fmla="*/ 2147483647 w 646"/>
              <a:gd name="T71" fmla="*/ 2147483647 h 515"/>
              <a:gd name="T72" fmla="*/ 2147483647 w 646"/>
              <a:gd name="T73" fmla="*/ 2147483647 h 515"/>
              <a:gd name="T74" fmla="*/ 2147483647 w 646"/>
              <a:gd name="T75" fmla="*/ 2147483647 h 515"/>
              <a:gd name="T76" fmla="*/ 2147483647 w 646"/>
              <a:gd name="T77" fmla="*/ 2147483647 h 515"/>
              <a:gd name="T78" fmla="*/ 2147483647 w 646"/>
              <a:gd name="T79" fmla="*/ 2147483647 h 515"/>
              <a:gd name="T80" fmla="*/ 2147483647 w 646"/>
              <a:gd name="T81" fmla="*/ 2147483647 h 515"/>
              <a:gd name="T82" fmla="*/ 2147483647 w 646"/>
              <a:gd name="T83" fmla="*/ 2147483647 h 515"/>
              <a:gd name="T84" fmla="*/ 2147483647 w 646"/>
              <a:gd name="T85" fmla="*/ 2147483647 h 515"/>
              <a:gd name="T86" fmla="*/ 2147483647 w 646"/>
              <a:gd name="T87" fmla="*/ 2147483647 h 515"/>
              <a:gd name="T88" fmla="*/ 2147483647 w 646"/>
              <a:gd name="T89" fmla="*/ 2147483647 h 515"/>
              <a:gd name="T90" fmla="*/ 2147483647 w 646"/>
              <a:gd name="T91" fmla="*/ 2147483647 h 515"/>
              <a:gd name="T92" fmla="*/ 2147483647 w 646"/>
              <a:gd name="T93" fmla="*/ 2147483647 h 515"/>
              <a:gd name="T94" fmla="*/ 2147483647 w 646"/>
              <a:gd name="T95" fmla="*/ 2147483647 h 515"/>
              <a:gd name="T96" fmla="*/ 2147483647 w 646"/>
              <a:gd name="T97" fmla="*/ 2147483647 h 515"/>
              <a:gd name="T98" fmla="*/ 2147483647 w 646"/>
              <a:gd name="T99" fmla="*/ 2147483647 h 515"/>
              <a:gd name="T100" fmla="*/ 2147483647 w 646"/>
              <a:gd name="T101" fmla="*/ 2147483647 h 515"/>
              <a:gd name="T102" fmla="*/ 2147483647 w 646"/>
              <a:gd name="T103" fmla="*/ 2147483647 h 515"/>
              <a:gd name="T104" fmla="*/ 2147483647 w 646"/>
              <a:gd name="T105" fmla="*/ 2147483647 h 515"/>
              <a:gd name="T106" fmla="*/ 2147483647 w 646"/>
              <a:gd name="T107" fmla="*/ 2147483647 h 515"/>
              <a:gd name="T108" fmla="*/ 0 w 646"/>
              <a:gd name="T109" fmla="*/ 2147483647 h 515"/>
              <a:gd name="T110" fmla="*/ 2147483647 w 646"/>
              <a:gd name="T111" fmla="*/ 2147483647 h 515"/>
              <a:gd name="T112" fmla="*/ 2147483647 w 646"/>
              <a:gd name="T113" fmla="*/ 2147483647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6"/>
              <a:gd name="T172" fmla="*/ 0 h 515"/>
              <a:gd name="T173" fmla="*/ 646 w 646"/>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6" h="515">
                <a:moveTo>
                  <a:pt x="138" y="14"/>
                </a:moveTo>
                <a:lnTo>
                  <a:pt x="159" y="14"/>
                </a:lnTo>
                <a:lnTo>
                  <a:pt x="162" y="14"/>
                </a:lnTo>
                <a:lnTo>
                  <a:pt x="182" y="9"/>
                </a:lnTo>
                <a:lnTo>
                  <a:pt x="200" y="9"/>
                </a:lnTo>
                <a:lnTo>
                  <a:pt x="204" y="9"/>
                </a:lnTo>
                <a:lnTo>
                  <a:pt x="213" y="9"/>
                </a:lnTo>
                <a:lnTo>
                  <a:pt x="217" y="9"/>
                </a:lnTo>
                <a:lnTo>
                  <a:pt x="227" y="9"/>
                </a:lnTo>
                <a:lnTo>
                  <a:pt x="244" y="9"/>
                </a:lnTo>
                <a:lnTo>
                  <a:pt x="252" y="7"/>
                </a:lnTo>
                <a:lnTo>
                  <a:pt x="276" y="7"/>
                </a:lnTo>
                <a:lnTo>
                  <a:pt x="279" y="7"/>
                </a:lnTo>
                <a:lnTo>
                  <a:pt x="282" y="7"/>
                </a:lnTo>
                <a:lnTo>
                  <a:pt x="297" y="2"/>
                </a:lnTo>
                <a:lnTo>
                  <a:pt x="309" y="2"/>
                </a:lnTo>
                <a:lnTo>
                  <a:pt x="321" y="2"/>
                </a:lnTo>
                <a:lnTo>
                  <a:pt x="324" y="2"/>
                </a:lnTo>
                <a:lnTo>
                  <a:pt x="338" y="2"/>
                </a:lnTo>
                <a:lnTo>
                  <a:pt x="341" y="2"/>
                </a:lnTo>
                <a:lnTo>
                  <a:pt x="349" y="0"/>
                </a:lnTo>
                <a:lnTo>
                  <a:pt x="368" y="0"/>
                </a:lnTo>
                <a:lnTo>
                  <a:pt x="376" y="7"/>
                </a:lnTo>
                <a:lnTo>
                  <a:pt x="387" y="21"/>
                </a:lnTo>
                <a:lnTo>
                  <a:pt x="396" y="25"/>
                </a:lnTo>
                <a:lnTo>
                  <a:pt x="391" y="40"/>
                </a:lnTo>
                <a:lnTo>
                  <a:pt x="391" y="47"/>
                </a:lnTo>
                <a:lnTo>
                  <a:pt x="391" y="54"/>
                </a:lnTo>
                <a:lnTo>
                  <a:pt x="396" y="68"/>
                </a:lnTo>
                <a:lnTo>
                  <a:pt x="400" y="70"/>
                </a:lnTo>
                <a:lnTo>
                  <a:pt x="400" y="82"/>
                </a:lnTo>
                <a:lnTo>
                  <a:pt x="406" y="89"/>
                </a:lnTo>
                <a:lnTo>
                  <a:pt x="406" y="94"/>
                </a:lnTo>
                <a:lnTo>
                  <a:pt x="411" y="101"/>
                </a:lnTo>
                <a:lnTo>
                  <a:pt x="414" y="101"/>
                </a:lnTo>
                <a:lnTo>
                  <a:pt x="414" y="103"/>
                </a:lnTo>
                <a:lnTo>
                  <a:pt x="418" y="103"/>
                </a:lnTo>
                <a:lnTo>
                  <a:pt x="427" y="110"/>
                </a:lnTo>
                <a:lnTo>
                  <a:pt x="427" y="115"/>
                </a:lnTo>
                <a:lnTo>
                  <a:pt x="434" y="117"/>
                </a:lnTo>
                <a:lnTo>
                  <a:pt x="441" y="129"/>
                </a:lnTo>
                <a:lnTo>
                  <a:pt x="449" y="132"/>
                </a:lnTo>
                <a:lnTo>
                  <a:pt x="458" y="136"/>
                </a:lnTo>
                <a:lnTo>
                  <a:pt x="469" y="146"/>
                </a:lnTo>
                <a:lnTo>
                  <a:pt x="469" y="150"/>
                </a:lnTo>
                <a:lnTo>
                  <a:pt x="473" y="160"/>
                </a:lnTo>
                <a:lnTo>
                  <a:pt x="476" y="176"/>
                </a:lnTo>
                <a:lnTo>
                  <a:pt x="479" y="183"/>
                </a:lnTo>
                <a:lnTo>
                  <a:pt x="490" y="190"/>
                </a:lnTo>
                <a:lnTo>
                  <a:pt x="500" y="179"/>
                </a:lnTo>
                <a:lnTo>
                  <a:pt x="504" y="179"/>
                </a:lnTo>
                <a:lnTo>
                  <a:pt x="508" y="179"/>
                </a:lnTo>
                <a:lnTo>
                  <a:pt x="514" y="183"/>
                </a:lnTo>
                <a:lnTo>
                  <a:pt x="531" y="190"/>
                </a:lnTo>
                <a:lnTo>
                  <a:pt x="531" y="193"/>
                </a:lnTo>
                <a:lnTo>
                  <a:pt x="528" y="198"/>
                </a:lnTo>
                <a:lnTo>
                  <a:pt x="528" y="200"/>
                </a:lnTo>
                <a:lnTo>
                  <a:pt x="528" y="212"/>
                </a:lnTo>
                <a:lnTo>
                  <a:pt x="528" y="214"/>
                </a:lnTo>
                <a:lnTo>
                  <a:pt x="520" y="226"/>
                </a:lnTo>
                <a:lnTo>
                  <a:pt x="520" y="228"/>
                </a:lnTo>
                <a:lnTo>
                  <a:pt x="514" y="242"/>
                </a:lnTo>
                <a:lnTo>
                  <a:pt x="511" y="259"/>
                </a:lnTo>
                <a:lnTo>
                  <a:pt x="514" y="261"/>
                </a:lnTo>
                <a:lnTo>
                  <a:pt x="523" y="273"/>
                </a:lnTo>
                <a:lnTo>
                  <a:pt x="531" y="275"/>
                </a:lnTo>
                <a:lnTo>
                  <a:pt x="538" y="280"/>
                </a:lnTo>
                <a:lnTo>
                  <a:pt x="551" y="287"/>
                </a:lnTo>
                <a:lnTo>
                  <a:pt x="558" y="297"/>
                </a:lnTo>
                <a:lnTo>
                  <a:pt x="562" y="297"/>
                </a:lnTo>
                <a:lnTo>
                  <a:pt x="569" y="297"/>
                </a:lnTo>
                <a:lnTo>
                  <a:pt x="582" y="304"/>
                </a:lnTo>
                <a:lnTo>
                  <a:pt x="586" y="308"/>
                </a:lnTo>
                <a:lnTo>
                  <a:pt x="601" y="323"/>
                </a:lnTo>
                <a:lnTo>
                  <a:pt x="596" y="330"/>
                </a:lnTo>
                <a:lnTo>
                  <a:pt x="608" y="351"/>
                </a:lnTo>
                <a:lnTo>
                  <a:pt x="608" y="356"/>
                </a:lnTo>
                <a:lnTo>
                  <a:pt x="604" y="356"/>
                </a:lnTo>
                <a:lnTo>
                  <a:pt x="601" y="358"/>
                </a:lnTo>
                <a:lnTo>
                  <a:pt x="604" y="365"/>
                </a:lnTo>
                <a:lnTo>
                  <a:pt x="608" y="365"/>
                </a:lnTo>
                <a:lnTo>
                  <a:pt x="617" y="386"/>
                </a:lnTo>
                <a:lnTo>
                  <a:pt x="625" y="391"/>
                </a:lnTo>
                <a:lnTo>
                  <a:pt x="628" y="391"/>
                </a:lnTo>
                <a:lnTo>
                  <a:pt x="628" y="384"/>
                </a:lnTo>
                <a:lnTo>
                  <a:pt x="639" y="391"/>
                </a:lnTo>
                <a:lnTo>
                  <a:pt x="645" y="391"/>
                </a:lnTo>
                <a:lnTo>
                  <a:pt x="645" y="393"/>
                </a:lnTo>
                <a:lnTo>
                  <a:pt x="645" y="398"/>
                </a:lnTo>
                <a:lnTo>
                  <a:pt x="645" y="400"/>
                </a:lnTo>
                <a:lnTo>
                  <a:pt x="645" y="405"/>
                </a:lnTo>
                <a:lnTo>
                  <a:pt x="645" y="417"/>
                </a:lnTo>
                <a:lnTo>
                  <a:pt x="645" y="419"/>
                </a:lnTo>
                <a:lnTo>
                  <a:pt x="639" y="419"/>
                </a:lnTo>
                <a:lnTo>
                  <a:pt x="639" y="431"/>
                </a:lnTo>
                <a:lnTo>
                  <a:pt x="635" y="440"/>
                </a:lnTo>
                <a:lnTo>
                  <a:pt x="628" y="433"/>
                </a:lnTo>
                <a:lnTo>
                  <a:pt x="625" y="433"/>
                </a:lnTo>
                <a:lnTo>
                  <a:pt x="625" y="438"/>
                </a:lnTo>
                <a:lnTo>
                  <a:pt x="620" y="447"/>
                </a:lnTo>
                <a:lnTo>
                  <a:pt x="613" y="452"/>
                </a:lnTo>
                <a:lnTo>
                  <a:pt x="613" y="440"/>
                </a:lnTo>
                <a:lnTo>
                  <a:pt x="608" y="452"/>
                </a:lnTo>
                <a:lnTo>
                  <a:pt x="613" y="462"/>
                </a:lnTo>
                <a:lnTo>
                  <a:pt x="608" y="469"/>
                </a:lnTo>
                <a:lnTo>
                  <a:pt x="613" y="476"/>
                </a:lnTo>
                <a:lnTo>
                  <a:pt x="596" y="480"/>
                </a:lnTo>
                <a:lnTo>
                  <a:pt x="601" y="488"/>
                </a:lnTo>
                <a:lnTo>
                  <a:pt x="604" y="492"/>
                </a:lnTo>
                <a:lnTo>
                  <a:pt x="604" y="495"/>
                </a:lnTo>
                <a:lnTo>
                  <a:pt x="593" y="509"/>
                </a:lnTo>
                <a:lnTo>
                  <a:pt x="576" y="509"/>
                </a:lnTo>
                <a:lnTo>
                  <a:pt x="573" y="509"/>
                </a:lnTo>
                <a:lnTo>
                  <a:pt x="555" y="514"/>
                </a:lnTo>
                <a:lnTo>
                  <a:pt x="546" y="514"/>
                </a:lnTo>
                <a:lnTo>
                  <a:pt x="542" y="514"/>
                </a:lnTo>
                <a:lnTo>
                  <a:pt x="531" y="514"/>
                </a:lnTo>
                <a:lnTo>
                  <a:pt x="538" y="499"/>
                </a:lnTo>
                <a:lnTo>
                  <a:pt x="542" y="499"/>
                </a:lnTo>
                <a:lnTo>
                  <a:pt x="546" y="488"/>
                </a:lnTo>
                <a:lnTo>
                  <a:pt x="555" y="485"/>
                </a:lnTo>
                <a:lnTo>
                  <a:pt x="551" y="455"/>
                </a:lnTo>
                <a:lnTo>
                  <a:pt x="542" y="455"/>
                </a:lnTo>
                <a:lnTo>
                  <a:pt x="538" y="455"/>
                </a:lnTo>
                <a:lnTo>
                  <a:pt x="535" y="455"/>
                </a:lnTo>
                <a:lnTo>
                  <a:pt x="508" y="459"/>
                </a:lnTo>
                <a:lnTo>
                  <a:pt x="496" y="459"/>
                </a:lnTo>
                <a:lnTo>
                  <a:pt x="493" y="459"/>
                </a:lnTo>
                <a:lnTo>
                  <a:pt x="490" y="459"/>
                </a:lnTo>
                <a:lnTo>
                  <a:pt x="479" y="459"/>
                </a:lnTo>
                <a:lnTo>
                  <a:pt x="469" y="459"/>
                </a:lnTo>
                <a:lnTo>
                  <a:pt x="458" y="462"/>
                </a:lnTo>
                <a:lnTo>
                  <a:pt x="449" y="462"/>
                </a:lnTo>
                <a:lnTo>
                  <a:pt x="446" y="462"/>
                </a:lnTo>
                <a:lnTo>
                  <a:pt x="431" y="462"/>
                </a:lnTo>
                <a:lnTo>
                  <a:pt x="427" y="462"/>
                </a:lnTo>
                <a:lnTo>
                  <a:pt x="418" y="462"/>
                </a:lnTo>
                <a:lnTo>
                  <a:pt x="414" y="462"/>
                </a:lnTo>
                <a:lnTo>
                  <a:pt x="403" y="462"/>
                </a:lnTo>
                <a:lnTo>
                  <a:pt x="396" y="466"/>
                </a:lnTo>
                <a:lnTo>
                  <a:pt x="373" y="466"/>
                </a:lnTo>
                <a:lnTo>
                  <a:pt x="359" y="466"/>
                </a:lnTo>
                <a:lnTo>
                  <a:pt x="356" y="466"/>
                </a:lnTo>
                <a:lnTo>
                  <a:pt x="338" y="469"/>
                </a:lnTo>
                <a:lnTo>
                  <a:pt x="329" y="469"/>
                </a:lnTo>
                <a:lnTo>
                  <a:pt x="321" y="469"/>
                </a:lnTo>
                <a:lnTo>
                  <a:pt x="303" y="469"/>
                </a:lnTo>
                <a:lnTo>
                  <a:pt x="297" y="469"/>
                </a:lnTo>
                <a:lnTo>
                  <a:pt x="290" y="469"/>
                </a:lnTo>
                <a:lnTo>
                  <a:pt x="271" y="469"/>
                </a:lnTo>
                <a:lnTo>
                  <a:pt x="262" y="469"/>
                </a:lnTo>
                <a:lnTo>
                  <a:pt x="248" y="473"/>
                </a:lnTo>
                <a:lnTo>
                  <a:pt x="239" y="473"/>
                </a:lnTo>
                <a:lnTo>
                  <a:pt x="232" y="473"/>
                </a:lnTo>
                <a:lnTo>
                  <a:pt x="221" y="473"/>
                </a:lnTo>
                <a:lnTo>
                  <a:pt x="208" y="473"/>
                </a:lnTo>
                <a:lnTo>
                  <a:pt x="200" y="473"/>
                </a:lnTo>
                <a:lnTo>
                  <a:pt x="194" y="473"/>
                </a:lnTo>
                <a:lnTo>
                  <a:pt x="186" y="473"/>
                </a:lnTo>
                <a:lnTo>
                  <a:pt x="182" y="473"/>
                </a:lnTo>
                <a:lnTo>
                  <a:pt x="173" y="473"/>
                </a:lnTo>
                <a:lnTo>
                  <a:pt x="142" y="476"/>
                </a:lnTo>
                <a:lnTo>
                  <a:pt x="131" y="476"/>
                </a:lnTo>
                <a:lnTo>
                  <a:pt x="120" y="476"/>
                </a:lnTo>
                <a:lnTo>
                  <a:pt x="120" y="466"/>
                </a:lnTo>
                <a:lnTo>
                  <a:pt x="120" y="459"/>
                </a:lnTo>
                <a:lnTo>
                  <a:pt x="120" y="455"/>
                </a:lnTo>
                <a:lnTo>
                  <a:pt x="120" y="447"/>
                </a:lnTo>
                <a:lnTo>
                  <a:pt x="120" y="445"/>
                </a:lnTo>
                <a:lnTo>
                  <a:pt x="120" y="438"/>
                </a:lnTo>
                <a:lnTo>
                  <a:pt x="120" y="424"/>
                </a:lnTo>
                <a:lnTo>
                  <a:pt x="120" y="419"/>
                </a:lnTo>
                <a:lnTo>
                  <a:pt x="120" y="417"/>
                </a:lnTo>
                <a:lnTo>
                  <a:pt x="120" y="412"/>
                </a:lnTo>
                <a:lnTo>
                  <a:pt x="120" y="410"/>
                </a:lnTo>
                <a:lnTo>
                  <a:pt x="120" y="400"/>
                </a:lnTo>
                <a:lnTo>
                  <a:pt x="115" y="379"/>
                </a:lnTo>
                <a:lnTo>
                  <a:pt x="115" y="377"/>
                </a:lnTo>
                <a:lnTo>
                  <a:pt x="115" y="363"/>
                </a:lnTo>
                <a:lnTo>
                  <a:pt x="115" y="344"/>
                </a:lnTo>
                <a:lnTo>
                  <a:pt x="115" y="330"/>
                </a:lnTo>
                <a:lnTo>
                  <a:pt x="115" y="315"/>
                </a:lnTo>
                <a:lnTo>
                  <a:pt x="115" y="301"/>
                </a:lnTo>
                <a:lnTo>
                  <a:pt x="115" y="290"/>
                </a:lnTo>
                <a:lnTo>
                  <a:pt x="115" y="280"/>
                </a:lnTo>
                <a:lnTo>
                  <a:pt x="111" y="261"/>
                </a:lnTo>
                <a:lnTo>
                  <a:pt x="111" y="252"/>
                </a:lnTo>
                <a:lnTo>
                  <a:pt x="111" y="235"/>
                </a:lnTo>
                <a:lnTo>
                  <a:pt x="111" y="221"/>
                </a:lnTo>
                <a:lnTo>
                  <a:pt x="111" y="212"/>
                </a:lnTo>
                <a:lnTo>
                  <a:pt x="111" y="205"/>
                </a:lnTo>
                <a:lnTo>
                  <a:pt x="111" y="198"/>
                </a:lnTo>
                <a:lnTo>
                  <a:pt x="111" y="190"/>
                </a:lnTo>
                <a:lnTo>
                  <a:pt x="111" y="179"/>
                </a:lnTo>
                <a:lnTo>
                  <a:pt x="111" y="176"/>
                </a:lnTo>
                <a:lnTo>
                  <a:pt x="107" y="176"/>
                </a:lnTo>
                <a:lnTo>
                  <a:pt x="97" y="176"/>
                </a:lnTo>
                <a:lnTo>
                  <a:pt x="97" y="172"/>
                </a:lnTo>
                <a:lnTo>
                  <a:pt x="83" y="160"/>
                </a:lnTo>
                <a:lnTo>
                  <a:pt x="83" y="150"/>
                </a:lnTo>
                <a:lnTo>
                  <a:pt x="77" y="146"/>
                </a:lnTo>
                <a:lnTo>
                  <a:pt x="72" y="143"/>
                </a:lnTo>
                <a:lnTo>
                  <a:pt x="69" y="136"/>
                </a:lnTo>
                <a:lnTo>
                  <a:pt x="65" y="132"/>
                </a:lnTo>
                <a:lnTo>
                  <a:pt x="69" y="124"/>
                </a:lnTo>
                <a:lnTo>
                  <a:pt x="72" y="117"/>
                </a:lnTo>
                <a:lnTo>
                  <a:pt x="83" y="110"/>
                </a:lnTo>
                <a:lnTo>
                  <a:pt x="83" y="101"/>
                </a:lnTo>
                <a:lnTo>
                  <a:pt x="77" y="96"/>
                </a:lnTo>
                <a:lnTo>
                  <a:pt x="72" y="94"/>
                </a:lnTo>
                <a:lnTo>
                  <a:pt x="69" y="96"/>
                </a:lnTo>
                <a:lnTo>
                  <a:pt x="62" y="96"/>
                </a:lnTo>
                <a:lnTo>
                  <a:pt x="42" y="82"/>
                </a:lnTo>
                <a:lnTo>
                  <a:pt x="38" y="77"/>
                </a:lnTo>
                <a:lnTo>
                  <a:pt x="27" y="54"/>
                </a:lnTo>
                <a:lnTo>
                  <a:pt x="18" y="54"/>
                </a:lnTo>
                <a:lnTo>
                  <a:pt x="14" y="47"/>
                </a:lnTo>
                <a:lnTo>
                  <a:pt x="7" y="18"/>
                </a:lnTo>
                <a:lnTo>
                  <a:pt x="3" y="25"/>
                </a:lnTo>
                <a:lnTo>
                  <a:pt x="0" y="25"/>
                </a:lnTo>
                <a:lnTo>
                  <a:pt x="0" y="18"/>
                </a:lnTo>
                <a:lnTo>
                  <a:pt x="21" y="18"/>
                </a:lnTo>
                <a:lnTo>
                  <a:pt x="34" y="18"/>
                </a:lnTo>
                <a:lnTo>
                  <a:pt x="45" y="18"/>
                </a:lnTo>
                <a:lnTo>
                  <a:pt x="48" y="18"/>
                </a:lnTo>
                <a:lnTo>
                  <a:pt x="69" y="18"/>
                </a:lnTo>
                <a:lnTo>
                  <a:pt x="77" y="18"/>
                </a:lnTo>
                <a:lnTo>
                  <a:pt x="92" y="14"/>
                </a:lnTo>
                <a:lnTo>
                  <a:pt x="104" y="14"/>
                </a:lnTo>
                <a:lnTo>
                  <a:pt x="115" y="14"/>
                </a:lnTo>
                <a:lnTo>
                  <a:pt x="138" y="14"/>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74" name="Freeform 27"/>
          <p:cNvSpPr>
            <a:spLocks/>
          </p:cNvSpPr>
          <p:nvPr/>
        </p:nvSpPr>
        <p:spPr bwMode="ltGray">
          <a:xfrm>
            <a:off x="2544763" y="2951163"/>
            <a:ext cx="833437" cy="371475"/>
          </a:xfrm>
          <a:custGeom>
            <a:avLst/>
            <a:gdLst>
              <a:gd name="T0" fmla="*/ 2147483647 w 796"/>
              <a:gd name="T1" fmla="*/ 2147483647 h 355"/>
              <a:gd name="T2" fmla="*/ 2147483647 w 796"/>
              <a:gd name="T3" fmla="*/ 2147483647 h 355"/>
              <a:gd name="T4" fmla="*/ 2147483647 w 796"/>
              <a:gd name="T5" fmla="*/ 2147483647 h 355"/>
              <a:gd name="T6" fmla="*/ 2147483647 w 796"/>
              <a:gd name="T7" fmla="*/ 2147483647 h 355"/>
              <a:gd name="T8" fmla="*/ 2147483647 w 796"/>
              <a:gd name="T9" fmla="*/ 2147483647 h 355"/>
              <a:gd name="T10" fmla="*/ 2147483647 w 796"/>
              <a:gd name="T11" fmla="*/ 2147483647 h 355"/>
              <a:gd name="T12" fmla="*/ 2147483647 w 796"/>
              <a:gd name="T13" fmla="*/ 2147483647 h 355"/>
              <a:gd name="T14" fmla="*/ 2147483647 w 796"/>
              <a:gd name="T15" fmla="*/ 2147483647 h 355"/>
              <a:gd name="T16" fmla="*/ 2147483647 w 796"/>
              <a:gd name="T17" fmla="*/ 2147483647 h 355"/>
              <a:gd name="T18" fmla="*/ 2147483647 w 796"/>
              <a:gd name="T19" fmla="*/ 2147483647 h 355"/>
              <a:gd name="T20" fmla="*/ 2147483647 w 796"/>
              <a:gd name="T21" fmla="*/ 2147483647 h 355"/>
              <a:gd name="T22" fmla="*/ 0 w 796"/>
              <a:gd name="T23" fmla="*/ 2147483647 h 355"/>
              <a:gd name="T24" fmla="*/ 2147483647 w 796"/>
              <a:gd name="T25" fmla="*/ 2147483647 h 355"/>
              <a:gd name="T26" fmla="*/ 2147483647 w 796"/>
              <a:gd name="T27" fmla="*/ 2147483647 h 355"/>
              <a:gd name="T28" fmla="*/ 2147483647 w 796"/>
              <a:gd name="T29" fmla="*/ 2147483647 h 355"/>
              <a:gd name="T30" fmla="*/ 2147483647 w 796"/>
              <a:gd name="T31" fmla="*/ 2147483647 h 355"/>
              <a:gd name="T32" fmla="*/ 2147483647 w 796"/>
              <a:gd name="T33" fmla="*/ 0 h 355"/>
              <a:gd name="T34" fmla="*/ 2147483647 w 796"/>
              <a:gd name="T35" fmla="*/ 2147483647 h 355"/>
              <a:gd name="T36" fmla="*/ 2147483647 w 796"/>
              <a:gd name="T37" fmla="*/ 2147483647 h 355"/>
              <a:gd name="T38" fmla="*/ 2147483647 w 796"/>
              <a:gd name="T39" fmla="*/ 2147483647 h 355"/>
              <a:gd name="T40" fmla="*/ 2147483647 w 796"/>
              <a:gd name="T41" fmla="*/ 2147483647 h 355"/>
              <a:gd name="T42" fmla="*/ 2147483647 w 796"/>
              <a:gd name="T43" fmla="*/ 2147483647 h 355"/>
              <a:gd name="T44" fmla="*/ 2147483647 w 796"/>
              <a:gd name="T45" fmla="*/ 2147483647 h 355"/>
              <a:gd name="T46" fmla="*/ 2147483647 w 796"/>
              <a:gd name="T47" fmla="*/ 2147483647 h 355"/>
              <a:gd name="T48" fmla="*/ 2147483647 w 796"/>
              <a:gd name="T49" fmla="*/ 2147483647 h 355"/>
              <a:gd name="T50" fmla="*/ 2147483647 w 796"/>
              <a:gd name="T51" fmla="*/ 2147483647 h 355"/>
              <a:gd name="T52" fmla="*/ 2147483647 w 796"/>
              <a:gd name="T53" fmla="*/ 2147483647 h 355"/>
              <a:gd name="T54" fmla="*/ 2147483647 w 796"/>
              <a:gd name="T55" fmla="*/ 2147483647 h 355"/>
              <a:gd name="T56" fmla="*/ 2147483647 w 796"/>
              <a:gd name="T57" fmla="*/ 2147483647 h 355"/>
              <a:gd name="T58" fmla="*/ 2147483647 w 796"/>
              <a:gd name="T59" fmla="*/ 2147483647 h 355"/>
              <a:gd name="T60" fmla="*/ 2147483647 w 796"/>
              <a:gd name="T61" fmla="*/ 2147483647 h 355"/>
              <a:gd name="T62" fmla="*/ 2147483647 w 796"/>
              <a:gd name="T63" fmla="*/ 2147483647 h 355"/>
              <a:gd name="T64" fmla="*/ 2147483647 w 796"/>
              <a:gd name="T65" fmla="*/ 2147483647 h 355"/>
              <a:gd name="T66" fmla="*/ 2147483647 w 796"/>
              <a:gd name="T67" fmla="*/ 2147483647 h 355"/>
              <a:gd name="T68" fmla="*/ 2147483647 w 796"/>
              <a:gd name="T69" fmla="*/ 2147483647 h 355"/>
              <a:gd name="T70" fmla="*/ 2147483647 w 796"/>
              <a:gd name="T71" fmla="*/ 2147483647 h 355"/>
              <a:gd name="T72" fmla="*/ 2147483647 w 796"/>
              <a:gd name="T73" fmla="*/ 2147483647 h 355"/>
              <a:gd name="T74" fmla="*/ 2147483647 w 796"/>
              <a:gd name="T75" fmla="*/ 2147483647 h 355"/>
              <a:gd name="T76" fmla="*/ 2147483647 w 796"/>
              <a:gd name="T77" fmla="*/ 2147483647 h 355"/>
              <a:gd name="T78" fmla="*/ 2147483647 w 796"/>
              <a:gd name="T79" fmla="*/ 2147483647 h 355"/>
              <a:gd name="T80" fmla="*/ 2147483647 w 796"/>
              <a:gd name="T81" fmla="*/ 2147483647 h 355"/>
              <a:gd name="T82" fmla="*/ 2147483647 w 796"/>
              <a:gd name="T83" fmla="*/ 2147483647 h 355"/>
              <a:gd name="T84" fmla="*/ 2147483647 w 796"/>
              <a:gd name="T85" fmla="*/ 2147483647 h 355"/>
              <a:gd name="T86" fmla="*/ 2147483647 w 796"/>
              <a:gd name="T87" fmla="*/ 2147483647 h 355"/>
              <a:gd name="T88" fmla="*/ 2147483647 w 796"/>
              <a:gd name="T89" fmla="*/ 2147483647 h 355"/>
              <a:gd name="T90" fmla="*/ 2147483647 w 796"/>
              <a:gd name="T91" fmla="*/ 2147483647 h 355"/>
              <a:gd name="T92" fmla="*/ 2147483647 w 796"/>
              <a:gd name="T93" fmla="*/ 2147483647 h 355"/>
              <a:gd name="T94" fmla="*/ 2147483647 w 796"/>
              <a:gd name="T95" fmla="*/ 2147483647 h 355"/>
              <a:gd name="T96" fmla="*/ 2147483647 w 796"/>
              <a:gd name="T97" fmla="*/ 2147483647 h 355"/>
              <a:gd name="T98" fmla="*/ 2147483647 w 796"/>
              <a:gd name="T99" fmla="*/ 2147483647 h 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6"/>
              <a:gd name="T151" fmla="*/ 0 h 355"/>
              <a:gd name="T152" fmla="*/ 796 w 796"/>
              <a:gd name="T153" fmla="*/ 355 h 3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6" h="355">
                <a:moveTo>
                  <a:pt x="481" y="354"/>
                </a:moveTo>
                <a:lnTo>
                  <a:pt x="468" y="354"/>
                </a:lnTo>
                <a:lnTo>
                  <a:pt x="449" y="354"/>
                </a:lnTo>
                <a:lnTo>
                  <a:pt x="446" y="354"/>
                </a:lnTo>
                <a:lnTo>
                  <a:pt x="442" y="354"/>
                </a:lnTo>
                <a:lnTo>
                  <a:pt x="430" y="351"/>
                </a:lnTo>
                <a:lnTo>
                  <a:pt x="422" y="351"/>
                </a:lnTo>
                <a:lnTo>
                  <a:pt x="399" y="351"/>
                </a:lnTo>
                <a:lnTo>
                  <a:pt x="384" y="351"/>
                </a:lnTo>
                <a:lnTo>
                  <a:pt x="354" y="351"/>
                </a:lnTo>
                <a:lnTo>
                  <a:pt x="349" y="351"/>
                </a:lnTo>
                <a:lnTo>
                  <a:pt x="330" y="351"/>
                </a:lnTo>
                <a:lnTo>
                  <a:pt x="313" y="351"/>
                </a:lnTo>
                <a:lnTo>
                  <a:pt x="298" y="351"/>
                </a:lnTo>
                <a:lnTo>
                  <a:pt x="295" y="351"/>
                </a:lnTo>
                <a:lnTo>
                  <a:pt x="287" y="351"/>
                </a:lnTo>
                <a:lnTo>
                  <a:pt x="263" y="351"/>
                </a:lnTo>
                <a:lnTo>
                  <a:pt x="243" y="346"/>
                </a:lnTo>
                <a:lnTo>
                  <a:pt x="240" y="346"/>
                </a:lnTo>
                <a:lnTo>
                  <a:pt x="236" y="346"/>
                </a:lnTo>
                <a:lnTo>
                  <a:pt x="178" y="346"/>
                </a:lnTo>
                <a:lnTo>
                  <a:pt x="178" y="309"/>
                </a:lnTo>
                <a:lnTo>
                  <a:pt x="178" y="297"/>
                </a:lnTo>
                <a:lnTo>
                  <a:pt x="178" y="290"/>
                </a:lnTo>
                <a:lnTo>
                  <a:pt x="178" y="276"/>
                </a:lnTo>
                <a:lnTo>
                  <a:pt x="181" y="269"/>
                </a:lnTo>
                <a:lnTo>
                  <a:pt x="181" y="261"/>
                </a:lnTo>
                <a:lnTo>
                  <a:pt x="181" y="233"/>
                </a:lnTo>
                <a:lnTo>
                  <a:pt x="131" y="233"/>
                </a:lnTo>
                <a:lnTo>
                  <a:pt x="127" y="233"/>
                </a:lnTo>
                <a:lnTo>
                  <a:pt x="62" y="228"/>
                </a:lnTo>
                <a:lnTo>
                  <a:pt x="43" y="228"/>
                </a:lnTo>
                <a:lnTo>
                  <a:pt x="47" y="228"/>
                </a:lnTo>
                <a:lnTo>
                  <a:pt x="38" y="228"/>
                </a:lnTo>
                <a:lnTo>
                  <a:pt x="0" y="226"/>
                </a:lnTo>
                <a:lnTo>
                  <a:pt x="0" y="212"/>
                </a:lnTo>
                <a:lnTo>
                  <a:pt x="3" y="188"/>
                </a:lnTo>
                <a:lnTo>
                  <a:pt x="3" y="181"/>
                </a:lnTo>
                <a:lnTo>
                  <a:pt x="3" y="167"/>
                </a:lnTo>
                <a:lnTo>
                  <a:pt x="3" y="160"/>
                </a:lnTo>
                <a:lnTo>
                  <a:pt x="3" y="153"/>
                </a:lnTo>
                <a:lnTo>
                  <a:pt x="7" y="146"/>
                </a:lnTo>
                <a:lnTo>
                  <a:pt x="7" y="139"/>
                </a:lnTo>
                <a:lnTo>
                  <a:pt x="7" y="129"/>
                </a:lnTo>
                <a:lnTo>
                  <a:pt x="7" y="113"/>
                </a:lnTo>
                <a:lnTo>
                  <a:pt x="7" y="99"/>
                </a:lnTo>
                <a:lnTo>
                  <a:pt x="12" y="84"/>
                </a:lnTo>
                <a:lnTo>
                  <a:pt x="12" y="47"/>
                </a:lnTo>
                <a:lnTo>
                  <a:pt x="16" y="21"/>
                </a:lnTo>
                <a:lnTo>
                  <a:pt x="16" y="7"/>
                </a:lnTo>
                <a:lnTo>
                  <a:pt x="16" y="0"/>
                </a:lnTo>
                <a:lnTo>
                  <a:pt x="19" y="0"/>
                </a:lnTo>
                <a:lnTo>
                  <a:pt x="62" y="2"/>
                </a:lnTo>
                <a:lnTo>
                  <a:pt x="86" y="2"/>
                </a:lnTo>
                <a:lnTo>
                  <a:pt x="89" y="2"/>
                </a:lnTo>
                <a:lnTo>
                  <a:pt x="109" y="7"/>
                </a:lnTo>
                <a:lnTo>
                  <a:pt x="119" y="7"/>
                </a:lnTo>
                <a:lnTo>
                  <a:pt x="127" y="7"/>
                </a:lnTo>
                <a:lnTo>
                  <a:pt x="154" y="7"/>
                </a:lnTo>
                <a:lnTo>
                  <a:pt x="175" y="7"/>
                </a:lnTo>
                <a:lnTo>
                  <a:pt x="189" y="9"/>
                </a:lnTo>
                <a:lnTo>
                  <a:pt x="216" y="9"/>
                </a:lnTo>
                <a:lnTo>
                  <a:pt x="225" y="9"/>
                </a:lnTo>
                <a:lnTo>
                  <a:pt x="263" y="9"/>
                </a:lnTo>
                <a:lnTo>
                  <a:pt x="298" y="14"/>
                </a:lnTo>
                <a:lnTo>
                  <a:pt x="330" y="14"/>
                </a:lnTo>
                <a:lnTo>
                  <a:pt x="357" y="14"/>
                </a:lnTo>
                <a:lnTo>
                  <a:pt x="415" y="14"/>
                </a:lnTo>
                <a:lnTo>
                  <a:pt x="437" y="14"/>
                </a:lnTo>
                <a:lnTo>
                  <a:pt x="504" y="14"/>
                </a:lnTo>
                <a:lnTo>
                  <a:pt x="516" y="23"/>
                </a:lnTo>
                <a:lnTo>
                  <a:pt x="522" y="28"/>
                </a:lnTo>
                <a:lnTo>
                  <a:pt x="526" y="28"/>
                </a:lnTo>
                <a:lnTo>
                  <a:pt x="536" y="30"/>
                </a:lnTo>
                <a:lnTo>
                  <a:pt x="551" y="42"/>
                </a:lnTo>
                <a:lnTo>
                  <a:pt x="561" y="30"/>
                </a:lnTo>
                <a:lnTo>
                  <a:pt x="581" y="30"/>
                </a:lnTo>
                <a:lnTo>
                  <a:pt x="592" y="30"/>
                </a:lnTo>
                <a:lnTo>
                  <a:pt x="616" y="30"/>
                </a:lnTo>
                <a:lnTo>
                  <a:pt x="625" y="37"/>
                </a:lnTo>
                <a:lnTo>
                  <a:pt x="628" y="37"/>
                </a:lnTo>
                <a:lnTo>
                  <a:pt x="636" y="42"/>
                </a:lnTo>
                <a:lnTo>
                  <a:pt x="655" y="47"/>
                </a:lnTo>
                <a:lnTo>
                  <a:pt x="663" y="56"/>
                </a:lnTo>
                <a:lnTo>
                  <a:pt x="670" y="68"/>
                </a:lnTo>
                <a:lnTo>
                  <a:pt x="678" y="70"/>
                </a:lnTo>
                <a:lnTo>
                  <a:pt x="687" y="70"/>
                </a:lnTo>
                <a:lnTo>
                  <a:pt x="694" y="96"/>
                </a:lnTo>
                <a:lnTo>
                  <a:pt x="698" y="99"/>
                </a:lnTo>
                <a:lnTo>
                  <a:pt x="694" y="103"/>
                </a:lnTo>
                <a:lnTo>
                  <a:pt x="701" y="110"/>
                </a:lnTo>
                <a:lnTo>
                  <a:pt x="701" y="120"/>
                </a:lnTo>
                <a:lnTo>
                  <a:pt x="705" y="125"/>
                </a:lnTo>
                <a:lnTo>
                  <a:pt x="708" y="125"/>
                </a:lnTo>
                <a:lnTo>
                  <a:pt x="717" y="143"/>
                </a:lnTo>
                <a:lnTo>
                  <a:pt x="722" y="153"/>
                </a:lnTo>
                <a:lnTo>
                  <a:pt x="717" y="160"/>
                </a:lnTo>
                <a:lnTo>
                  <a:pt x="717" y="167"/>
                </a:lnTo>
                <a:lnTo>
                  <a:pt x="728" y="179"/>
                </a:lnTo>
                <a:lnTo>
                  <a:pt x="728" y="181"/>
                </a:lnTo>
                <a:lnTo>
                  <a:pt x="728" y="186"/>
                </a:lnTo>
                <a:lnTo>
                  <a:pt x="736" y="193"/>
                </a:lnTo>
                <a:lnTo>
                  <a:pt x="740" y="207"/>
                </a:lnTo>
                <a:lnTo>
                  <a:pt x="736" y="212"/>
                </a:lnTo>
                <a:lnTo>
                  <a:pt x="736" y="219"/>
                </a:lnTo>
                <a:lnTo>
                  <a:pt x="740" y="219"/>
                </a:lnTo>
                <a:lnTo>
                  <a:pt x="740" y="221"/>
                </a:lnTo>
                <a:lnTo>
                  <a:pt x="740" y="226"/>
                </a:lnTo>
                <a:lnTo>
                  <a:pt x="740" y="233"/>
                </a:lnTo>
                <a:lnTo>
                  <a:pt x="740" y="240"/>
                </a:lnTo>
                <a:lnTo>
                  <a:pt x="749" y="250"/>
                </a:lnTo>
                <a:lnTo>
                  <a:pt x="743" y="254"/>
                </a:lnTo>
                <a:lnTo>
                  <a:pt x="743" y="261"/>
                </a:lnTo>
                <a:lnTo>
                  <a:pt x="740" y="269"/>
                </a:lnTo>
                <a:lnTo>
                  <a:pt x="752" y="283"/>
                </a:lnTo>
                <a:lnTo>
                  <a:pt x="752" y="287"/>
                </a:lnTo>
                <a:lnTo>
                  <a:pt x="752" y="295"/>
                </a:lnTo>
                <a:lnTo>
                  <a:pt x="755" y="295"/>
                </a:lnTo>
                <a:lnTo>
                  <a:pt x="760" y="287"/>
                </a:lnTo>
                <a:lnTo>
                  <a:pt x="767" y="316"/>
                </a:lnTo>
                <a:lnTo>
                  <a:pt x="770" y="323"/>
                </a:lnTo>
                <a:lnTo>
                  <a:pt x="780" y="323"/>
                </a:lnTo>
                <a:lnTo>
                  <a:pt x="790" y="346"/>
                </a:lnTo>
                <a:lnTo>
                  <a:pt x="795" y="351"/>
                </a:lnTo>
                <a:lnTo>
                  <a:pt x="752" y="351"/>
                </a:lnTo>
                <a:lnTo>
                  <a:pt x="743" y="351"/>
                </a:lnTo>
                <a:lnTo>
                  <a:pt x="732" y="351"/>
                </a:lnTo>
                <a:lnTo>
                  <a:pt x="722" y="351"/>
                </a:lnTo>
                <a:lnTo>
                  <a:pt x="708" y="351"/>
                </a:lnTo>
                <a:lnTo>
                  <a:pt x="698" y="351"/>
                </a:lnTo>
                <a:lnTo>
                  <a:pt x="690" y="351"/>
                </a:lnTo>
                <a:lnTo>
                  <a:pt x="687" y="351"/>
                </a:lnTo>
                <a:lnTo>
                  <a:pt x="663" y="354"/>
                </a:lnTo>
                <a:lnTo>
                  <a:pt x="660" y="354"/>
                </a:lnTo>
                <a:lnTo>
                  <a:pt x="651" y="354"/>
                </a:lnTo>
                <a:lnTo>
                  <a:pt x="646" y="354"/>
                </a:lnTo>
                <a:lnTo>
                  <a:pt x="628" y="354"/>
                </a:lnTo>
                <a:lnTo>
                  <a:pt x="616" y="354"/>
                </a:lnTo>
                <a:lnTo>
                  <a:pt x="608" y="354"/>
                </a:lnTo>
                <a:lnTo>
                  <a:pt x="605" y="354"/>
                </a:lnTo>
                <a:lnTo>
                  <a:pt x="581" y="354"/>
                </a:lnTo>
                <a:lnTo>
                  <a:pt x="566" y="354"/>
                </a:lnTo>
                <a:lnTo>
                  <a:pt x="561" y="354"/>
                </a:lnTo>
                <a:lnTo>
                  <a:pt x="554" y="354"/>
                </a:lnTo>
                <a:lnTo>
                  <a:pt x="551" y="354"/>
                </a:lnTo>
                <a:lnTo>
                  <a:pt x="539" y="354"/>
                </a:lnTo>
                <a:lnTo>
                  <a:pt x="522" y="354"/>
                </a:lnTo>
                <a:lnTo>
                  <a:pt x="516" y="354"/>
                </a:lnTo>
                <a:lnTo>
                  <a:pt x="504" y="354"/>
                </a:lnTo>
                <a:lnTo>
                  <a:pt x="492" y="354"/>
                </a:lnTo>
                <a:lnTo>
                  <a:pt x="481" y="354"/>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5" name="Freeform 28"/>
          <p:cNvSpPr>
            <a:spLocks/>
          </p:cNvSpPr>
          <p:nvPr/>
        </p:nvSpPr>
        <p:spPr bwMode="ltGray">
          <a:xfrm>
            <a:off x="2586038" y="2257425"/>
            <a:ext cx="663575" cy="369888"/>
          </a:xfrm>
          <a:custGeom>
            <a:avLst/>
            <a:gdLst>
              <a:gd name="T0" fmla="*/ 2147483647 w 637"/>
              <a:gd name="T1" fmla="*/ 2147483647 h 356"/>
              <a:gd name="T2" fmla="*/ 2147483647 w 637"/>
              <a:gd name="T3" fmla="*/ 2147483647 h 356"/>
              <a:gd name="T4" fmla="*/ 2147483647 w 637"/>
              <a:gd name="T5" fmla="*/ 2147483647 h 356"/>
              <a:gd name="T6" fmla="*/ 2147483647 w 637"/>
              <a:gd name="T7" fmla="*/ 2147483647 h 356"/>
              <a:gd name="T8" fmla="*/ 2147483647 w 637"/>
              <a:gd name="T9" fmla="*/ 2147483647 h 356"/>
              <a:gd name="T10" fmla="*/ 2147483647 w 637"/>
              <a:gd name="T11" fmla="*/ 2147483647 h 356"/>
              <a:gd name="T12" fmla="*/ 2147483647 w 637"/>
              <a:gd name="T13" fmla="*/ 2147483647 h 356"/>
              <a:gd name="T14" fmla="*/ 2147483647 w 637"/>
              <a:gd name="T15" fmla="*/ 2147483647 h 356"/>
              <a:gd name="T16" fmla="*/ 2147483647 w 637"/>
              <a:gd name="T17" fmla="*/ 2147483647 h 356"/>
              <a:gd name="T18" fmla="*/ 2147483647 w 637"/>
              <a:gd name="T19" fmla="*/ 2147483647 h 356"/>
              <a:gd name="T20" fmla="*/ 2147483647 w 637"/>
              <a:gd name="T21" fmla="*/ 2147483647 h 356"/>
              <a:gd name="T22" fmla="*/ 2147483647 w 637"/>
              <a:gd name="T23" fmla="*/ 2147483647 h 356"/>
              <a:gd name="T24" fmla="*/ 2147483647 w 637"/>
              <a:gd name="T25" fmla="*/ 2147483647 h 356"/>
              <a:gd name="T26" fmla="*/ 2147483647 w 637"/>
              <a:gd name="T27" fmla="*/ 2147483647 h 356"/>
              <a:gd name="T28" fmla="*/ 2147483647 w 637"/>
              <a:gd name="T29" fmla="*/ 2147483647 h 356"/>
              <a:gd name="T30" fmla="*/ 2147483647 w 637"/>
              <a:gd name="T31" fmla="*/ 2147483647 h 356"/>
              <a:gd name="T32" fmla="*/ 2147483647 w 637"/>
              <a:gd name="T33" fmla="*/ 2147483647 h 356"/>
              <a:gd name="T34" fmla="*/ 2147483647 w 637"/>
              <a:gd name="T35" fmla="*/ 2147483647 h 356"/>
              <a:gd name="T36" fmla="*/ 2147483647 w 637"/>
              <a:gd name="T37" fmla="*/ 2147483647 h 356"/>
              <a:gd name="T38" fmla="*/ 2147483647 w 637"/>
              <a:gd name="T39" fmla="*/ 2147483647 h 356"/>
              <a:gd name="T40" fmla="*/ 2147483647 w 637"/>
              <a:gd name="T41" fmla="*/ 2147483647 h 356"/>
              <a:gd name="T42" fmla="*/ 2147483647 w 637"/>
              <a:gd name="T43" fmla="*/ 2147483647 h 356"/>
              <a:gd name="T44" fmla="*/ 2147483647 w 637"/>
              <a:gd name="T45" fmla="*/ 2147483647 h 356"/>
              <a:gd name="T46" fmla="*/ 2147483647 w 637"/>
              <a:gd name="T47" fmla="*/ 2147483647 h 356"/>
              <a:gd name="T48" fmla="*/ 2147483647 w 637"/>
              <a:gd name="T49" fmla="*/ 2147483647 h 356"/>
              <a:gd name="T50" fmla="*/ 2147483647 w 637"/>
              <a:gd name="T51" fmla="*/ 2147483647 h 356"/>
              <a:gd name="T52" fmla="*/ 2147483647 w 637"/>
              <a:gd name="T53" fmla="*/ 2147483647 h 356"/>
              <a:gd name="T54" fmla="*/ 2147483647 w 637"/>
              <a:gd name="T55" fmla="*/ 2147483647 h 356"/>
              <a:gd name="T56" fmla="*/ 2147483647 w 637"/>
              <a:gd name="T57" fmla="*/ 2147483647 h 356"/>
              <a:gd name="T58" fmla="*/ 2147483647 w 637"/>
              <a:gd name="T59" fmla="*/ 2147483647 h 356"/>
              <a:gd name="T60" fmla="*/ 2147483647 w 637"/>
              <a:gd name="T61" fmla="*/ 2147483647 h 356"/>
              <a:gd name="T62" fmla="*/ 2147483647 w 637"/>
              <a:gd name="T63" fmla="*/ 2147483647 h 356"/>
              <a:gd name="T64" fmla="*/ 2147483647 w 637"/>
              <a:gd name="T65" fmla="*/ 2147483647 h 356"/>
              <a:gd name="T66" fmla="*/ 2147483647 w 637"/>
              <a:gd name="T67" fmla="*/ 2147483647 h 356"/>
              <a:gd name="T68" fmla="*/ 0 w 637"/>
              <a:gd name="T69" fmla="*/ 2147483647 h 356"/>
              <a:gd name="T70" fmla="*/ 0 w 637"/>
              <a:gd name="T71" fmla="*/ 2147483647 h 356"/>
              <a:gd name="T72" fmla="*/ 2147483647 w 637"/>
              <a:gd name="T73" fmla="*/ 2147483647 h 356"/>
              <a:gd name="T74" fmla="*/ 2147483647 w 637"/>
              <a:gd name="T75" fmla="*/ 2147483647 h 356"/>
              <a:gd name="T76" fmla="*/ 2147483647 w 637"/>
              <a:gd name="T77" fmla="*/ 2147483647 h 356"/>
              <a:gd name="T78" fmla="*/ 2147483647 w 637"/>
              <a:gd name="T79" fmla="*/ 2147483647 h 3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7"/>
              <a:gd name="T121" fmla="*/ 0 h 356"/>
              <a:gd name="T122" fmla="*/ 637 w 637"/>
              <a:gd name="T123" fmla="*/ 356 h 3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7" h="356">
                <a:moveTo>
                  <a:pt x="172" y="347"/>
                </a:moveTo>
                <a:lnTo>
                  <a:pt x="237" y="347"/>
                </a:lnTo>
                <a:lnTo>
                  <a:pt x="245" y="347"/>
                </a:lnTo>
                <a:lnTo>
                  <a:pt x="300" y="352"/>
                </a:lnTo>
                <a:lnTo>
                  <a:pt x="344" y="352"/>
                </a:lnTo>
                <a:lnTo>
                  <a:pt x="355" y="352"/>
                </a:lnTo>
                <a:lnTo>
                  <a:pt x="366" y="352"/>
                </a:lnTo>
                <a:lnTo>
                  <a:pt x="375" y="352"/>
                </a:lnTo>
                <a:lnTo>
                  <a:pt x="406" y="352"/>
                </a:lnTo>
                <a:lnTo>
                  <a:pt x="429" y="352"/>
                </a:lnTo>
                <a:lnTo>
                  <a:pt x="448" y="355"/>
                </a:lnTo>
                <a:lnTo>
                  <a:pt x="452" y="355"/>
                </a:lnTo>
                <a:lnTo>
                  <a:pt x="479" y="355"/>
                </a:lnTo>
                <a:lnTo>
                  <a:pt x="491" y="355"/>
                </a:lnTo>
                <a:lnTo>
                  <a:pt x="511" y="355"/>
                </a:lnTo>
                <a:lnTo>
                  <a:pt x="514" y="355"/>
                </a:lnTo>
                <a:lnTo>
                  <a:pt x="553" y="355"/>
                </a:lnTo>
                <a:lnTo>
                  <a:pt x="576" y="355"/>
                </a:lnTo>
                <a:lnTo>
                  <a:pt x="596" y="355"/>
                </a:lnTo>
                <a:lnTo>
                  <a:pt x="620" y="352"/>
                </a:lnTo>
                <a:lnTo>
                  <a:pt x="636" y="352"/>
                </a:lnTo>
                <a:lnTo>
                  <a:pt x="636" y="345"/>
                </a:lnTo>
                <a:lnTo>
                  <a:pt x="628" y="307"/>
                </a:lnTo>
                <a:lnTo>
                  <a:pt x="620" y="291"/>
                </a:lnTo>
                <a:lnTo>
                  <a:pt x="616" y="277"/>
                </a:lnTo>
                <a:lnTo>
                  <a:pt x="616" y="249"/>
                </a:lnTo>
                <a:lnTo>
                  <a:pt x="611" y="237"/>
                </a:lnTo>
                <a:lnTo>
                  <a:pt x="608" y="218"/>
                </a:lnTo>
                <a:lnTo>
                  <a:pt x="611" y="216"/>
                </a:lnTo>
                <a:lnTo>
                  <a:pt x="611" y="209"/>
                </a:lnTo>
                <a:lnTo>
                  <a:pt x="608" y="197"/>
                </a:lnTo>
                <a:lnTo>
                  <a:pt x="611" y="197"/>
                </a:lnTo>
                <a:lnTo>
                  <a:pt x="608" y="195"/>
                </a:lnTo>
                <a:lnTo>
                  <a:pt x="608" y="181"/>
                </a:lnTo>
                <a:lnTo>
                  <a:pt x="608" y="166"/>
                </a:lnTo>
                <a:lnTo>
                  <a:pt x="604" y="162"/>
                </a:lnTo>
                <a:lnTo>
                  <a:pt x="593" y="141"/>
                </a:lnTo>
                <a:lnTo>
                  <a:pt x="584" y="108"/>
                </a:lnTo>
                <a:lnTo>
                  <a:pt x="584" y="105"/>
                </a:lnTo>
                <a:lnTo>
                  <a:pt x="584" y="101"/>
                </a:lnTo>
                <a:lnTo>
                  <a:pt x="584" y="79"/>
                </a:lnTo>
                <a:lnTo>
                  <a:pt x="581" y="65"/>
                </a:lnTo>
                <a:lnTo>
                  <a:pt x="581" y="30"/>
                </a:lnTo>
                <a:lnTo>
                  <a:pt x="576" y="16"/>
                </a:lnTo>
                <a:lnTo>
                  <a:pt x="518" y="16"/>
                </a:lnTo>
                <a:lnTo>
                  <a:pt x="432" y="16"/>
                </a:lnTo>
                <a:lnTo>
                  <a:pt x="389" y="16"/>
                </a:lnTo>
                <a:lnTo>
                  <a:pt x="334" y="16"/>
                </a:lnTo>
                <a:lnTo>
                  <a:pt x="237" y="11"/>
                </a:lnTo>
                <a:lnTo>
                  <a:pt x="226" y="11"/>
                </a:lnTo>
                <a:lnTo>
                  <a:pt x="188" y="9"/>
                </a:lnTo>
                <a:lnTo>
                  <a:pt x="109" y="9"/>
                </a:lnTo>
                <a:lnTo>
                  <a:pt x="19" y="0"/>
                </a:lnTo>
                <a:lnTo>
                  <a:pt x="19" y="30"/>
                </a:lnTo>
                <a:lnTo>
                  <a:pt x="19" y="39"/>
                </a:lnTo>
                <a:lnTo>
                  <a:pt x="19" y="44"/>
                </a:lnTo>
                <a:lnTo>
                  <a:pt x="16" y="58"/>
                </a:lnTo>
                <a:lnTo>
                  <a:pt x="16" y="68"/>
                </a:lnTo>
                <a:lnTo>
                  <a:pt x="16" y="98"/>
                </a:lnTo>
                <a:lnTo>
                  <a:pt x="12" y="112"/>
                </a:lnTo>
                <a:lnTo>
                  <a:pt x="12" y="126"/>
                </a:lnTo>
                <a:lnTo>
                  <a:pt x="12" y="141"/>
                </a:lnTo>
                <a:lnTo>
                  <a:pt x="9" y="181"/>
                </a:lnTo>
                <a:lnTo>
                  <a:pt x="9" y="188"/>
                </a:lnTo>
                <a:lnTo>
                  <a:pt x="9" y="209"/>
                </a:lnTo>
                <a:lnTo>
                  <a:pt x="5" y="251"/>
                </a:lnTo>
                <a:lnTo>
                  <a:pt x="5" y="263"/>
                </a:lnTo>
                <a:lnTo>
                  <a:pt x="5" y="272"/>
                </a:lnTo>
                <a:lnTo>
                  <a:pt x="5" y="277"/>
                </a:lnTo>
                <a:lnTo>
                  <a:pt x="0" y="300"/>
                </a:lnTo>
                <a:lnTo>
                  <a:pt x="0" y="305"/>
                </a:lnTo>
                <a:lnTo>
                  <a:pt x="0" y="324"/>
                </a:lnTo>
                <a:lnTo>
                  <a:pt x="0" y="338"/>
                </a:lnTo>
                <a:lnTo>
                  <a:pt x="5" y="340"/>
                </a:lnTo>
                <a:lnTo>
                  <a:pt x="36" y="340"/>
                </a:lnTo>
                <a:lnTo>
                  <a:pt x="89" y="345"/>
                </a:lnTo>
                <a:lnTo>
                  <a:pt x="93" y="345"/>
                </a:lnTo>
                <a:lnTo>
                  <a:pt x="129" y="345"/>
                </a:lnTo>
                <a:lnTo>
                  <a:pt x="164" y="347"/>
                </a:lnTo>
                <a:lnTo>
                  <a:pt x="172" y="34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6" name="Freeform 29"/>
          <p:cNvSpPr>
            <a:spLocks/>
          </p:cNvSpPr>
          <p:nvPr/>
        </p:nvSpPr>
        <p:spPr bwMode="ltGray">
          <a:xfrm>
            <a:off x="2566988" y="2609850"/>
            <a:ext cx="701675" cy="417513"/>
          </a:xfrm>
          <a:custGeom>
            <a:avLst/>
            <a:gdLst>
              <a:gd name="T0" fmla="*/ 2147483647 w 672"/>
              <a:gd name="T1" fmla="*/ 2147483647 h 399"/>
              <a:gd name="T2" fmla="*/ 2147483647 w 672"/>
              <a:gd name="T3" fmla="*/ 2147483647 h 399"/>
              <a:gd name="T4" fmla="*/ 2147483647 w 672"/>
              <a:gd name="T5" fmla="*/ 2147483647 h 399"/>
              <a:gd name="T6" fmla="*/ 2147483647 w 672"/>
              <a:gd name="T7" fmla="*/ 2147483647 h 399"/>
              <a:gd name="T8" fmla="*/ 2147483647 w 672"/>
              <a:gd name="T9" fmla="*/ 2147483647 h 399"/>
              <a:gd name="T10" fmla="*/ 2147483647 w 672"/>
              <a:gd name="T11" fmla="*/ 2147483647 h 399"/>
              <a:gd name="T12" fmla="*/ 2147483647 w 672"/>
              <a:gd name="T13" fmla="*/ 2147483647 h 399"/>
              <a:gd name="T14" fmla="*/ 2147483647 w 672"/>
              <a:gd name="T15" fmla="*/ 2147483647 h 399"/>
              <a:gd name="T16" fmla="*/ 2147483647 w 672"/>
              <a:gd name="T17" fmla="*/ 2147483647 h 399"/>
              <a:gd name="T18" fmla="*/ 2147483647 w 672"/>
              <a:gd name="T19" fmla="*/ 2147483647 h 399"/>
              <a:gd name="T20" fmla="*/ 2147483647 w 672"/>
              <a:gd name="T21" fmla="*/ 2147483647 h 399"/>
              <a:gd name="T22" fmla="*/ 2147483647 w 672"/>
              <a:gd name="T23" fmla="*/ 2147483647 h 399"/>
              <a:gd name="T24" fmla="*/ 2147483647 w 672"/>
              <a:gd name="T25" fmla="*/ 2147483647 h 399"/>
              <a:gd name="T26" fmla="*/ 2147483647 w 672"/>
              <a:gd name="T27" fmla="*/ 2147483647 h 399"/>
              <a:gd name="T28" fmla="*/ 2147483647 w 672"/>
              <a:gd name="T29" fmla="*/ 2147483647 h 399"/>
              <a:gd name="T30" fmla="*/ 2147483647 w 672"/>
              <a:gd name="T31" fmla="*/ 2147483647 h 399"/>
              <a:gd name="T32" fmla="*/ 2147483647 w 672"/>
              <a:gd name="T33" fmla="*/ 2147483647 h 399"/>
              <a:gd name="T34" fmla="*/ 2147483647 w 672"/>
              <a:gd name="T35" fmla="*/ 2147483647 h 399"/>
              <a:gd name="T36" fmla="*/ 2147483647 w 672"/>
              <a:gd name="T37" fmla="*/ 2147483647 h 399"/>
              <a:gd name="T38" fmla="*/ 2147483647 w 672"/>
              <a:gd name="T39" fmla="*/ 2147483647 h 399"/>
              <a:gd name="T40" fmla="*/ 2147483647 w 672"/>
              <a:gd name="T41" fmla="*/ 2147483647 h 399"/>
              <a:gd name="T42" fmla="*/ 2147483647 w 672"/>
              <a:gd name="T43" fmla="*/ 2147483647 h 399"/>
              <a:gd name="T44" fmla="*/ 2147483647 w 672"/>
              <a:gd name="T45" fmla="*/ 2147483647 h 399"/>
              <a:gd name="T46" fmla="*/ 2147483647 w 672"/>
              <a:gd name="T47" fmla="*/ 2147483647 h 399"/>
              <a:gd name="T48" fmla="*/ 2147483647 w 672"/>
              <a:gd name="T49" fmla="*/ 2147483647 h 399"/>
              <a:gd name="T50" fmla="*/ 2147483647 w 672"/>
              <a:gd name="T51" fmla="*/ 2147483647 h 399"/>
              <a:gd name="T52" fmla="*/ 2147483647 w 672"/>
              <a:gd name="T53" fmla="*/ 2147483647 h 399"/>
              <a:gd name="T54" fmla="*/ 2147483647 w 672"/>
              <a:gd name="T55" fmla="*/ 2147483647 h 399"/>
              <a:gd name="T56" fmla="*/ 2147483647 w 672"/>
              <a:gd name="T57" fmla="*/ 2147483647 h 399"/>
              <a:gd name="T58" fmla="*/ 2147483647 w 672"/>
              <a:gd name="T59" fmla="*/ 2147483647 h 399"/>
              <a:gd name="T60" fmla="*/ 2147483647 w 672"/>
              <a:gd name="T61" fmla="*/ 2147483647 h 399"/>
              <a:gd name="T62" fmla="*/ 2147483647 w 672"/>
              <a:gd name="T63" fmla="*/ 2147483647 h 399"/>
              <a:gd name="T64" fmla="*/ 2147483647 w 672"/>
              <a:gd name="T65" fmla="*/ 2147483647 h 399"/>
              <a:gd name="T66" fmla="*/ 2147483647 w 672"/>
              <a:gd name="T67" fmla="*/ 0 h 399"/>
              <a:gd name="T68" fmla="*/ 2147483647 w 672"/>
              <a:gd name="T69" fmla="*/ 2147483647 h 399"/>
              <a:gd name="T70" fmla="*/ 2147483647 w 672"/>
              <a:gd name="T71" fmla="*/ 2147483647 h 399"/>
              <a:gd name="T72" fmla="*/ 2147483647 w 672"/>
              <a:gd name="T73" fmla="*/ 2147483647 h 399"/>
              <a:gd name="T74" fmla="*/ 2147483647 w 672"/>
              <a:gd name="T75" fmla="*/ 2147483647 h 399"/>
              <a:gd name="T76" fmla="*/ 2147483647 w 672"/>
              <a:gd name="T77" fmla="*/ 2147483647 h 399"/>
              <a:gd name="T78" fmla="*/ 2147483647 w 672"/>
              <a:gd name="T79" fmla="*/ 2147483647 h 399"/>
              <a:gd name="T80" fmla="*/ 2147483647 w 672"/>
              <a:gd name="T81" fmla="*/ 2147483647 h 399"/>
              <a:gd name="T82" fmla="*/ 2147483647 w 672"/>
              <a:gd name="T83" fmla="*/ 2147483647 h 399"/>
              <a:gd name="T84" fmla="*/ 0 w 672"/>
              <a:gd name="T85" fmla="*/ 2147483647 h 399"/>
              <a:gd name="T86" fmla="*/ 2147483647 w 672"/>
              <a:gd name="T87" fmla="*/ 2147483647 h 399"/>
              <a:gd name="T88" fmla="*/ 2147483647 w 672"/>
              <a:gd name="T89" fmla="*/ 2147483647 h 399"/>
              <a:gd name="T90" fmla="*/ 2147483647 w 672"/>
              <a:gd name="T91" fmla="*/ 2147483647 h 399"/>
              <a:gd name="T92" fmla="*/ 2147483647 w 672"/>
              <a:gd name="T93" fmla="*/ 2147483647 h 399"/>
              <a:gd name="T94" fmla="*/ 2147483647 w 672"/>
              <a:gd name="T95" fmla="*/ 2147483647 h 399"/>
              <a:gd name="T96" fmla="*/ 2147483647 w 672"/>
              <a:gd name="T97" fmla="*/ 2147483647 h 399"/>
              <a:gd name="T98" fmla="*/ 2147483647 w 672"/>
              <a:gd name="T99" fmla="*/ 2147483647 h 399"/>
              <a:gd name="T100" fmla="*/ 2147483647 w 672"/>
              <a:gd name="T101" fmla="*/ 2147483647 h 399"/>
              <a:gd name="T102" fmla="*/ 2147483647 w 672"/>
              <a:gd name="T103" fmla="*/ 2147483647 h 399"/>
              <a:gd name="T104" fmla="*/ 2147483647 w 672"/>
              <a:gd name="T105" fmla="*/ 2147483647 h 399"/>
              <a:gd name="T106" fmla="*/ 2147483647 w 672"/>
              <a:gd name="T107" fmla="*/ 2147483647 h 399"/>
              <a:gd name="T108" fmla="*/ 2147483647 w 672"/>
              <a:gd name="T109" fmla="*/ 2147483647 h 399"/>
              <a:gd name="T110" fmla="*/ 2147483647 w 672"/>
              <a:gd name="T111" fmla="*/ 2147483647 h 399"/>
              <a:gd name="T112" fmla="*/ 2147483647 w 672"/>
              <a:gd name="T113" fmla="*/ 2147483647 h 399"/>
              <a:gd name="T114" fmla="*/ 2147483647 w 672"/>
              <a:gd name="T115" fmla="*/ 2147483647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2"/>
              <a:gd name="T175" fmla="*/ 0 h 399"/>
              <a:gd name="T176" fmla="*/ 672 w 672"/>
              <a:gd name="T177" fmla="*/ 399 h 3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2" h="399">
                <a:moveTo>
                  <a:pt x="608" y="365"/>
                </a:moveTo>
                <a:lnTo>
                  <a:pt x="612" y="365"/>
                </a:lnTo>
                <a:lnTo>
                  <a:pt x="619" y="369"/>
                </a:lnTo>
                <a:lnTo>
                  <a:pt x="639" y="374"/>
                </a:lnTo>
                <a:lnTo>
                  <a:pt x="646" y="383"/>
                </a:lnTo>
                <a:lnTo>
                  <a:pt x="654" y="395"/>
                </a:lnTo>
                <a:lnTo>
                  <a:pt x="661" y="398"/>
                </a:lnTo>
                <a:lnTo>
                  <a:pt x="671" y="398"/>
                </a:lnTo>
                <a:lnTo>
                  <a:pt x="665" y="398"/>
                </a:lnTo>
                <a:lnTo>
                  <a:pt x="665" y="390"/>
                </a:lnTo>
                <a:lnTo>
                  <a:pt x="665" y="388"/>
                </a:lnTo>
                <a:lnTo>
                  <a:pt x="654" y="374"/>
                </a:lnTo>
                <a:lnTo>
                  <a:pt x="661" y="351"/>
                </a:lnTo>
                <a:lnTo>
                  <a:pt x="665" y="344"/>
                </a:lnTo>
                <a:lnTo>
                  <a:pt x="665" y="337"/>
                </a:lnTo>
                <a:lnTo>
                  <a:pt x="671" y="330"/>
                </a:lnTo>
                <a:lnTo>
                  <a:pt x="671" y="327"/>
                </a:lnTo>
                <a:lnTo>
                  <a:pt x="665" y="316"/>
                </a:lnTo>
                <a:lnTo>
                  <a:pt x="657" y="313"/>
                </a:lnTo>
                <a:lnTo>
                  <a:pt x="661" y="299"/>
                </a:lnTo>
                <a:lnTo>
                  <a:pt x="654" y="283"/>
                </a:lnTo>
                <a:lnTo>
                  <a:pt x="661" y="283"/>
                </a:lnTo>
                <a:lnTo>
                  <a:pt x="671" y="283"/>
                </a:lnTo>
                <a:lnTo>
                  <a:pt x="665" y="273"/>
                </a:lnTo>
                <a:lnTo>
                  <a:pt x="665" y="259"/>
                </a:lnTo>
                <a:lnTo>
                  <a:pt x="665" y="245"/>
                </a:lnTo>
                <a:lnTo>
                  <a:pt x="665" y="231"/>
                </a:lnTo>
                <a:lnTo>
                  <a:pt x="665" y="217"/>
                </a:lnTo>
                <a:lnTo>
                  <a:pt x="665" y="208"/>
                </a:lnTo>
                <a:lnTo>
                  <a:pt x="665" y="170"/>
                </a:lnTo>
                <a:lnTo>
                  <a:pt x="665" y="159"/>
                </a:lnTo>
                <a:lnTo>
                  <a:pt x="665" y="142"/>
                </a:lnTo>
                <a:lnTo>
                  <a:pt x="665" y="119"/>
                </a:lnTo>
                <a:lnTo>
                  <a:pt x="665" y="88"/>
                </a:lnTo>
                <a:lnTo>
                  <a:pt x="661" y="81"/>
                </a:lnTo>
                <a:lnTo>
                  <a:pt x="661" y="77"/>
                </a:lnTo>
                <a:lnTo>
                  <a:pt x="651" y="74"/>
                </a:lnTo>
                <a:lnTo>
                  <a:pt x="630" y="51"/>
                </a:lnTo>
                <a:lnTo>
                  <a:pt x="630" y="49"/>
                </a:lnTo>
                <a:lnTo>
                  <a:pt x="646" y="35"/>
                </a:lnTo>
                <a:lnTo>
                  <a:pt x="654" y="14"/>
                </a:lnTo>
                <a:lnTo>
                  <a:pt x="639" y="14"/>
                </a:lnTo>
                <a:lnTo>
                  <a:pt x="616" y="16"/>
                </a:lnTo>
                <a:lnTo>
                  <a:pt x="595" y="16"/>
                </a:lnTo>
                <a:lnTo>
                  <a:pt x="572" y="16"/>
                </a:lnTo>
                <a:lnTo>
                  <a:pt x="534" y="16"/>
                </a:lnTo>
                <a:lnTo>
                  <a:pt x="530" y="16"/>
                </a:lnTo>
                <a:lnTo>
                  <a:pt x="510" y="16"/>
                </a:lnTo>
                <a:lnTo>
                  <a:pt x="499" y="16"/>
                </a:lnTo>
                <a:lnTo>
                  <a:pt x="472" y="16"/>
                </a:lnTo>
                <a:lnTo>
                  <a:pt x="468" y="16"/>
                </a:lnTo>
                <a:lnTo>
                  <a:pt x="448" y="14"/>
                </a:lnTo>
                <a:lnTo>
                  <a:pt x="425" y="14"/>
                </a:lnTo>
                <a:lnTo>
                  <a:pt x="395" y="14"/>
                </a:lnTo>
                <a:lnTo>
                  <a:pt x="386" y="14"/>
                </a:lnTo>
                <a:lnTo>
                  <a:pt x="375" y="14"/>
                </a:lnTo>
                <a:lnTo>
                  <a:pt x="364" y="14"/>
                </a:lnTo>
                <a:lnTo>
                  <a:pt x="321" y="14"/>
                </a:lnTo>
                <a:lnTo>
                  <a:pt x="266" y="9"/>
                </a:lnTo>
                <a:lnTo>
                  <a:pt x="258" y="9"/>
                </a:lnTo>
                <a:lnTo>
                  <a:pt x="192" y="9"/>
                </a:lnTo>
                <a:lnTo>
                  <a:pt x="186" y="9"/>
                </a:lnTo>
                <a:lnTo>
                  <a:pt x="151" y="7"/>
                </a:lnTo>
                <a:lnTo>
                  <a:pt x="115" y="7"/>
                </a:lnTo>
                <a:lnTo>
                  <a:pt x="110" y="7"/>
                </a:lnTo>
                <a:lnTo>
                  <a:pt x="57" y="2"/>
                </a:lnTo>
                <a:lnTo>
                  <a:pt x="27" y="2"/>
                </a:lnTo>
                <a:lnTo>
                  <a:pt x="21" y="0"/>
                </a:lnTo>
                <a:lnTo>
                  <a:pt x="21" y="7"/>
                </a:lnTo>
                <a:lnTo>
                  <a:pt x="18" y="23"/>
                </a:lnTo>
                <a:lnTo>
                  <a:pt x="14" y="77"/>
                </a:lnTo>
                <a:lnTo>
                  <a:pt x="14" y="81"/>
                </a:lnTo>
                <a:lnTo>
                  <a:pt x="14" y="105"/>
                </a:lnTo>
                <a:lnTo>
                  <a:pt x="10" y="133"/>
                </a:lnTo>
                <a:lnTo>
                  <a:pt x="10" y="152"/>
                </a:lnTo>
                <a:lnTo>
                  <a:pt x="10" y="159"/>
                </a:lnTo>
                <a:lnTo>
                  <a:pt x="7" y="187"/>
                </a:lnTo>
                <a:lnTo>
                  <a:pt x="7" y="194"/>
                </a:lnTo>
                <a:lnTo>
                  <a:pt x="7" y="201"/>
                </a:lnTo>
                <a:lnTo>
                  <a:pt x="7" y="217"/>
                </a:lnTo>
                <a:lnTo>
                  <a:pt x="7" y="234"/>
                </a:lnTo>
                <a:lnTo>
                  <a:pt x="3" y="245"/>
                </a:lnTo>
                <a:lnTo>
                  <a:pt x="3" y="259"/>
                </a:lnTo>
                <a:lnTo>
                  <a:pt x="3" y="273"/>
                </a:lnTo>
                <a:lnTo>
                  <a:pt x="3" y="287"/>
                </a:lnTo>
                <a:lnTo>
                  <a:pt x="0" y="313"/>
                </a:lnTo>
                <a:lnTo>
                  <a:pt x="0" y="327"/>
                </a:lnTo>
                <a:lnTo>
                  <a:pt x="3" y="327"/>
                </a:lnTo>
                <a:lnTo>
                  <a:pt x="45" y="330"/>
                </a:lnTo>
                <a:lnTo>
                  <a:pt x="69" y="330"/>
                </a:lnTo>
                <a:lnTo>
                  <a:pt x="72" y="330"/>
                </a:lnTo>
                <a:lnTo>
                  <a:pt x="92" y="334"/>
                </a:lnTo>
                <a:lnTo>
                  <a:pt x="104" y="334"/>
                </a:lnTo>
                <a:lnTo>
                  <a:pt x="110" y="334"/>
                </a:lnTo>
                <a:lnTo>
                  <a:pt x="138" y="334"/>
                </a:lnTo>
                <a:lnTo>
                  <a:pt x="158" y="334"/>
                </a:lnTo>
                <a:lnTo>
                  <a:pt x="172" y="337"/>
                </a:lnTo>
                <a:lnTo>
                  <a:pt x="200" y="337"/>
                </a:lnTo>
                <a:lnTo>
                  <a:pt x="209" y="337"/>
                </a:lnTo>
                <a:lnTo>
                  <a:pt x="248" y="337"/>
                </a:lnTo>
                <a:lnTo>
                  <a:pt x="283" y="341"/>
                </a:lnTo>
                <a:lnTo>
                  <a:pt x="313" y="341"/>
                </a:lnTo>
                <a:lnTo>
                  <a:pt x="340" y="341"/>
                </a:lnTo>
                <a:lnTo>
                  <a:pt x="398" y="341"/>
                </a:lnTo>
                <a:lnTo>
                  <a:pt x="421" y="341"/>
                </a:lnTo>
                <a:lnTo>
                  <a:pt x="489" y="341"/>
                </a:lnTo>
                <a:lnTo>
                  <a:pt x="499" y="351"/>
                </a:lnTo>
                <a:lnTo>
                  <a:pt x="507" y="355"/>
                </a:lnTo>
                <a:lnTo>
                  <a:pt x="510" y="355"/>
                </a:lnTo>
                <a:lnTo>
                  <a:pt x="519" y="358"/>
                </a:lnTo>
                <a:lnTo>
                  <a:pt x="534" y="369"/>
                </a:lnTo>
                <a:lnTo>
                  <a:pt x="545" y="358"/>
                </a:lnTo>
                <a:lnTo>
                  <a:pt x="565" y="358"/>
                </a:lnTo>
                <a:lnTo>
                  <a:pt x="575" y="358"/>
                </a:lnTo>
                <a:lnTo>
                  <a:pt x="599" y="358"/>
                </a:lnTo>
                <a:lnTo>
                  <a:pt x="608" y="365"/>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7" name="Freeform 30"/>
          <p:cNvSpPr>
            <a:spLocks/>
          </p:cNvSpPr>
          <p:nvPr/>
        </p:nvSpPr>
        <p:spPr bwMode="ltGray">
          <a:xfrm>
            <a:off x="5241925" y="2444750"/>
            <a:ext cx="169863" cy="295275"/>
          </a:xfrm>
          <a:custGeom>
            <a:avLst/>
            <a:gdLst>
              <a:gd name="T0" fmla="*/ 2147483647 w 161"/>
              <a:gd name="T1" fmla="*/ 2147483647 h 283"/>
              <a:gd name="T2" fmla="*/ 2147483647 w 161"/>
              <a:gd name="T3" fmla="*/ 2147483647 h 283"/>
              <a:gd name="T4" fmla="*/ 2147483647 w 161"/>
              <a:gd name="T5" fmla="*/ 2147483647 h 283"/>
              <a:gd name="T6" fmla="*/ 2147483647 w 161"/>
              <a:gd name="T7" fmla="*/ 2147483647 h 283"/>
              <a:gd name="T8" fmla="*/ 2147483647 w 161"/>
              <a:gd name="T9" fmla="*/ 2147483647 h 283"/>
              <a:gd name="T10" fmla="*/ 2147483647 w 161"/>
              <a:gd name="T11" fmla="*/ 2147483647 h 283"/>
              <a:gd name="T12" fmla="*/ 2147483647 w 161"/>
              <a:gd name="T13" fmla="*/ 2147483647 h 283"/>
              <a:gd name="T14" fmla="*/ 2147483647 w 161"/>
              <a:gd name="T15" fmla="*/ 2147483647 h 283"/>
              <a:gd name="T16" fmla="*/ 2147483647 w 161"/>
              <a:gd name="T17" fmla="*/ 2147483647 h 283"/>
              <a:gd name="T18" fmla="*/ 2147483647 w 161"/>
              <a:gd name="T19" fmla="*/ 2147483647 h 283"/>
              <a:gd name="T20" fmla="*/ 2147483647 w 161"/>
              <a:gd name="T21" fmla="*/ 2147483647 h 283"/>
              <a:gd name="T22" fmla="*/ 2147483647 w 161"/>
              <a:gd name="T23" fmla="*/ 2147483647 h 283"/>
              <a:gd name="T24" fmla="*/ 2147483647 w 161"/>
              <a:gd name="T25" fmla="*/ 2147483647 h 283"/>
              <a:gd name="T26" fmla="*/ 2147483647 w 161"/>
              <a:gd name="T27" fmla="*/ 2147483647 h 283"/>
              <a:gd name="T28" fmla="*/ 2147483647 w 161"/>
              <a:gd name="T29" fmla="*/ 2147483647 h 283"/>
              <a:gd name="T30" fmla="*/ 2147483647 w 161"/>
              <a:gd name="T31" fmla="*/ 2147483647 h 283"/>
              <a:gd name="T32" fmla="*/ 2147483647 w 161"/>
              <a:gd name="T33" fmla="*/ 2147483647 h 283"/>
              <a:gd name="T34" fmla="*/ 2147483647 w 161"/>
              <a:gd name="T35" fmla="*/ 2147483647 h 283"/>
              <a:gd name="T36" fmla="*/ 2147483647 w 161"/>
              <a:gd name="T37" fmla="*/ 2147483647 h 283"/>
              <a:gd name="T38" fmla="*/ 2147483647 w 161"/>
              <a:gd name="T39" fmla="*/ 2147483647 h 283"/>
              <a:gd name="T40" fmla="*/ 2147483647 w 161"/>
              <a:gd name="T41" fmla="*/ 2147483647 h 283"/>
              <a:gd name="T42" fmla="*/ 2147483647 w 161"/>
              <a:gd name="T43" fmla="*/ 2147483647 h 283"/>
              <a:gd name="T44" fmla="*/ 2147483647 w 161"/>
              <a:gd name="T45" fmla="*/ 2147483647 h 283"/>
              <a:gd name="T46" fmla="*/ 2147483647 w 161"/>
              <a:gd name="T47" fmla="*/ 2147483647 h 283"/>
              <a:gd name="T48" fmla="*/ 2147483647 w 161"/>
              <a:gd name="T49" fmla="*/ 2147483647 h 283"/>
              <a:gd name="T50" fmla="*/ 2147483647 w 161"/>
              <a:gd name="T51" fmla="*/ 2147483647 h 283"/>
              <a:gd name="T52" fmla="*/ 2147483647 w 161"/>
              <a:gd name="T53" fmla="*/ 2147483647 h 283"/>
              <a:gd name="T54" fmla="*/ 2147483647 w 161"/>
              <a:gd name="T55" fmla="*/ 2147483647 h 283"/>
              <a:gd name="T56" fmla="*/ 2147483647 w 161"/>
              <a:gd name="T57" fmla="*/ 2147483647 h 283"/>
              <a:gd name="T58" fmla="*/ 2147483647 w 161"/>
              <a:gd name="T59" fmla="*/ 2147483647 h 283"/>
              <a:gd name="T60" fmla="*/ 2147483647 w 161"/>
              <a:gd name="T61" fmla="*/ 2147483647 h 283"/>
              <a:gd name="T62" fmla="*/ 2147483647 w 161"/>
              <a:gd name="T63" fmla="*/ 2147483647 h 283"/>
              <a:gd name="T64" fmla="*/ 2147483647 w 161"/>
              <a:gd name="T65" fmla="*/ 2147483647 h 283"/>
              <a:gd name="T66" fmla="*/ 2147483647 w 161"/>
              <a:gd name="T67" fmla="*/ 2147483647 h 283"/>
              <a:gd name="T68" fmla="*/ 2147483647 w 161"/>
              <a:gd name="T69" fmla="*/ 2147483647 h 283"/>
              <a:gd name="T70" fmla="*/ 2147483647 w 161"/>
              <a:gd name="T71" fmla="*/ 0 h 283"/>
              <a:gd name="T72" fmla="*/ 2147483647 w 161"/>
              <a:gd name="T73" fmla="*/ 2147483647 h 283"/>
              <a:gd name="T74" fmla="*/ 2147483647 w 161"/>
              <a:gd name="T75" fmla="*/ 2147483647 h 283"/>
              <a:gd name="T76" fmla="*/ 2147483647 w 161"/>
              <a:gd name="T77" fmla="*/ 2147483647 h 283"/>
              <a:gd name="T78" fmla="*/ 2147483647 w 161"/>
              <a:gd name="T79" fmla="*/ 2147483647 h 283"/>
              <a:gd name="T80" fmla="*/ 0 w 161"/>
              <a:gd name="T81" fmla="*/ 2147483647 h 283"/>
              <a:gd name="T82" fmla="*/ 0 w 161"/>
              <a:gd name="T83" fmla="*/ 2147483647 h 283"/>
              <a:gd name="T84" fmla="*/ 0 w 161"/>
              <a:gd name="T85" fmla="*/ 2147483647 h 283"/>
              <a:gd name="T86" fmla="*/ 2147483647 w 161"/>
              <a:gd name="T87" fmla="*/ 2147483647 h 283"/>
              <a:gd name="T88" fmla="*/ 2147483647 w 161"/>
              <a:gd name="T89" fmla="*/ 2147483647 h 283"/>
              <a:gd name="T90" fmla="*/ 2147483647 w 161"/>
              <a:gd name="T91" fmla="*/ 2147483647 h 283"/>
              <a:gd name="T92" fmla="*/ 2147483647 w 161"/>
              <a:gd name="T93" fmla="*/ 2147483647 h 283"/>
              <a:gd name="T94" fmla="*/ 2147483647 w 161"/>
              <a:gd name="T95" fmla="*/ 2147483647 h 283"/>
              <a:gd name="T96" fmla="*/ 2147483647 w 161"/>
              <a:gd name="T97" fmla="*/ 2147483647 h 283"/>
              <a:gd name="T98" fmla="*/ 2147483647 w 161"/>
              <a:gd name="T99" fmla="*/ 2147483647 h 283"/>
              <a:gd name="T100" fmla="*/ 2147483647 w 161"/>
              <a:gd name="T101" fmla="*/ 2147483647 h 283"/>
              <a:gd name="T102" fmla="*/ 2147483647 w 161"/>
              <a:gd name="T103" fmla="*/ 2147483647 h 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283"/>
              <a:gd name="T158" fmla="*/ 161 w 161"/>
              <a:gd name="T159" fmla="*/ 283 h 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283">
                <a:moveTo>
                  <a:pt x="35" y="176"/>
                </a:moveTo>
                <a:lnTo>
                  <a:pt x="30" y="190"/>
                </a:lnTo>
                <a:lnTo>
                  <a:pt x="44" y="185"/>
                </a:lnTo>
                <a:lnTo>
                  <a:pt x="54" y="218"/>
                </a:lnTo>
                <a:lnTo>
                  <a:pt x="59" y="225"/>
                </a:lnTo>
                <a:lnTo>
                  <a:pt x="62" y="239"/>
                </a:lnTo>
                <a:lnTo>
                  <a:pt x="65" y="260"/>
                </a:lnTo>
                <a:lnTo>
                  <a:pt x="65" y="272"/>
                </a:lnTo>
                <a:lnTo>
                  <a:pt x="71" y="282"/>
                </a:lnTo>
                <a:lnTo>
                  <a:pt x="89" y="279"/>
                </a:lnTo>
                <a:lnTo>
                  <a:pt x="93" y="279"/>
                </a:lnTo>
                <a:lnTo>
                  <a:pt x="102" y="274"/>
                </a:lnTo>
                <a:lnTo>
                  <a:pt x="117" y="272"/>
                </a:lnTo>
                <a:lnTo>
                  <a:pt x="141" y="267"/>
                </a:lnTo>
                <a:lnTo>
                  <a:pt x="128" y="246"/>
                </a:lnTo>
                <a:lnTo>
                  <a:pt x="134" y="239"/>
                </a:lnTo>
                <a:lnTo>
                  <a:pt x="128" y="223"/>
                </a:lnTo>
                <a:lnTo>
                  <a:pt x="128" y="211"/>
                </a:lnTo>
                <a:lnTo>
                  <a:pt x="124" y="183"/>
                </a:lnTo>
                <a:lnTo>
                  <a:pt x="124" y="176"/>
                </a:lnTo>
                <a:lnTo>
                  <a:pt x="124" y="171"/>
                </a:lnTo>
                <a:lnTo>
                  <a:pt x="124" y="169"/>
                </a:lnTo>
                <a:lnTo>
                  <a:pt x="128" y="155"/>
                </a:lnTo>
                <a:lnTo>
                  <a:pt x="134" y="150"/>
                </a:lnTo>
                <a:lnTo>
                  <a:pt x="134" y="122"/>
                </a:lnTo>
                <a:lnTo>
                  <a:pt x="137" y="108"/>
                </a:lnTo>
                <a:lnTo>
                  <a:pt x="134" y="103"/>
                </a:lnTo>
                <a:lnTo>
                  <a:pt x="128" y="94"/>
                </a:lnTo>
                <a:lnTo>
                  <a:pt x="134" y="86"/>
                </a:lnTo>
                <a:lnTo>
                  <a:pt x="144" y="79"/>
                </a:lnTo>
                <a:lnTo>
                  <a:pt x="144" y="75"/>
                </a:lnTo>
                <a:lnTo>
                  <a:pt x="149" y="72"/>
                </a:lnTo>
                <a:lnTo>
                  <a:pt x="160" y="58"/>
                </a:lnTo>
                <a:lnTo>
                  <a:pt x="149" y="32"/>
                </a:lnTo>
                <a:lnTo>
                  <a:pt x="155" y="11"/>
                </a:lnTo>
                <a:lnTo>
                  <a:pt x="152" y="0"/>
                </a:lnTo>
                <a:lnTo>
                  <a:pt x="120" y="11"/>
                </a:lnTo>
                <a:lnTo>
                  <a:pt x="65" y="21"/>
                </a:lnTo>
                <a:lnTo>
                  <a:pt x="12" y="35"/>
                </a:lnTo>
                <a:lnTo>
                  <a:pt x="7" y="35"/>
                </a:lnTo>
                <a:lnTo>
                  <a:pt x="0" y="35"/>
                </a:lnTo>
                <a:lnTo>
                  <a:pt x="0" y="39"/>
                </a:lnTo>
                <a:lnTo>
                  <a:pt x="0" y="54"/>
                </a:lnTo>
                <a:lnTo>
                  <a:pt x="7" y="86"/>
                </a:lnTo>
                <a:lnTo>
                  <a:pt x="12" y="86"/>
                </a:lnTo>
                <a:lnTo>
                  <a:pt x="12" y="89"/>
                </a:lnTo>
                <a:lnTo>
                  <a:pt x="16" y="94"/>
                </a:lnTo>
                <a:lnTo>
                  <a:pt x="24" y="117"/>
                </a:lnTo>
                <a:lnTo>
                  <a:pt x="19" y="129"/>
                </a:lnTo>
                <a:lnTo>
                  <a:pt x="19" y="141"/>
                </a:lnTo>
                <a:lnTo>
                  <a:pt x="30" y="169"/>
                </a:lnTo>
                <a:lnTo>
                  <a:pt x="35" y="176"/>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8" name="Freeform 31"/>
          <p:cNvSpPr>
            <a:spLocks/>
          </p:cNvSpPr>
          <p:nvPr/>
        </p:nvSpPr>
        <p:spPr bwMode="ltGray">
          <a:xfrm>
            <a:off x="5322888" y="2786063"/>
            <a:ext cx="174625" cy="163512"/>
          </a:xfrm>
          <a:custGeom>
            <a:avLst/>
            <a:gdLst>
              <a:gd name="T0" fmla="*/ 2147483647 w 169"/>
              <a:gd name="T1" fmla="*/ 2147483647 h 157"/>
              <a:gd name="T2" fmla="*/ 2147483647 w 169"/>
              <a:gd name="T3" fmla="*/ 2147483647 h 157"/>
              <a:gd name="T4" fmla="*/ 2147483647 w 169"/>
              <a:gd name="T5" fmla="*/ 2147483647 h 157"/>
              <a:gd name="T6" fmla="*/ 2147483647 w 169"/>
              <a:gd name="T7" fmla="*/ 2147483647 h 157"/>
              <a:gd name="T8" fmla="*/ 2147483647 w 169"/>
              <a:gd name="T9" fmla="*/ 2147483647 h 157"/>
              <a:gd name="T10" fmla="*/ 2147483647 w 169"/>
              <a:gd name="T11" fmla="*/ 2147483647 h 157"/>
              <a:gd name="T12" fmla="*/ 2147483647 w 169"/>
              <a:gd name="T13" fmla="*/ 2147483647 h 157"/>
              <a:gd name="T14" fmla="*/ 2147483647 w 169"/>
              <a:gd name="T15" fmla="*/ 2147483647 h 157"/>
              <a:gd name="T16" fmla="*/ 2147483647 w 169"/>
              <a:gd name="T17" fmla="*/ 2147483647 h 157"/>
              <a:gd name="T18" fmla="*/ 2147483647 w 169"/>
              <a:gd name="T19" fmla="*/ 2147483647 h 157"/>
              <a:gd name="T20" fmla="*/ 2147483647 w 169"/>
              <a:gd name="T21" fmla="*/ 2147483647 h 157"/>
              <a:gd name="T22" fmla="*/ 2147483647 w 169"/>
              <a:gd name="T23" fmla="*/ 2147483647 h 157"/>
              <a:gd name="T24" fmla="*/ 2147483647 w 169"/>
              <a:gd name="T25" fmla="*/ 2147483647 h 157"/>
              <a:gd name="T26" fmla="*/ 2147483647 w 169"/>
              <a:gd name="T27" fmla="*/ 2147483647 h 157"/>
              <a:gd name="T28" fmla="*/ 2147483647 w 169"/>
              <a:gd name="T29" fmla="*/ 2147483647 h 157"/>
              <a:gd name="T30" fmla="*/ 2147483647 w 169"/>
              <a:gd name="T31" fmla="*/ 2147483647 h 157"/>
              <a:gd name="T32" fmla="*/ 2147483647 w 169"/>
              <a:gd name="T33" fmla="*/ 2147483647 h 157"/>
              <a:gd name="T34" fmla="*/ 2147483647 w 169"/>
              <a:gd name="T35" fmla="*/ 2147483647 h 157"/>
              <a:gd name="T36" fmla="*/ 2147483647 w 169"/>
              <a:gd name="T37" fmla="*/ 0 h 157"/>
              <a:gd name="T38" fmla="*/ 2147483647 w 169"/>
              <a:gd name="T39" fmla="*/ 2147483647 h 157"/>
              <a:gd name="T40" fmla="*/ 2147483647 w 169"/>
              <a:gd name="T41" fmla="*/ 2147483647 h 157"/>
              <a:gd name="T42" fmla="*/ 2147483647 w 169"/>
              <a:gd name="T43" fmla="*/ 2147483647 h 157"/>
              <a:gd name="T44" fmla="*/ 2147483647 w 169"/>
              <a:gd name="T45" fmla="*/ 2147483647 h 157"/>
              <a:gd name="T46" fmla="*/ 2147483647 w 169"/>
              <a:gd name="T47" fmla="*/ 2147483647 h 157"/>
              <a:gd name="T48" fmla="*/ 2147483647 w 169"/>
              <a:gd name="T49" fmla="*/ 2147483647 h 157"/>
              <a:gd name="T50" fmla="*/ 2147483647 w 169"/>
              <a:gd name="T51" fmla="*/ 2147483647 h 157"/>
              <a:gd name="T52" fmla="*/ 2147483647 w 169"/>
              <a:gd name="T53" fmla="*/ 2147483647 h 157"/>
              <a:gd name="T54" fmla="*/ 2147483647 w 169"/>
              <a:gd name="T55" fmla="*/ 2147483647 h 157"/>
              <a:gd name="T56" fmla="*/ 2147483647 w 169"/>
              <a:gd name="T57" fmla="*/ 2147483647 h 157"/>
              <a:gd name="T58" fmla="*/ 2147483647 w 169"/>
              <a:gd name="T59" fmla="*/ 2147483647 h 157"/>
              <a:gd name="T60" fmla="*/ 2147483647 w 169"/>
              <a:gd name="T61" fmla="*/ 2147483647 h 157"/>
              <a:gd name="T62" fmla="*/ 0 w 169"/>
              <a:gd name="T63" fmla="*/ 2147483647 h 157"/>
              <a:gd name="T64" fmla="*/ 0 w 169"/>
              <a:gd name="T65" fmla="*/ 2147483647 h 157"/>
              <a:gd name="T66" fmla="*/ 2147483647 w 169"/>
              <a:gd name="T67" fmla="*/ 2147483647 h 157"/>
              <a:gd name="T68" fmla="*/ 2147483647 w 169"/>
              <a:gd name="T69" fmla="*/ 2147483647 h 157"/>
              <a:gd name="T70" fmla="*/ 2147483647 w 169"/>
              <a:gd name="T71" fmla="*/ 2147483647 h 157"/>
              <a:gd name="T72" fmla="*/ 2147483647 w 169"/>
              <a:gd name="T73" fmla="*/ 2147483647 h 157"/>
              <a:gd name="T74" fmla="*/ 2147483647 w 169"/>
              <a:gd name="T75" fmla="*/ 2147483647 h 157"/>
              <a:gd name="T76" fmla="*/ 2147483647 w 169"/>
              <a:gd name="T77" fmla="*/ 2147483647 h 157"/>
              <a:gd name="T78" fmla="*/ 2147483647 w 169"/>
              <a:gd name="T79" fmla="*/ 2147483647 h 157"/>
              <a:gd name="T80" fmla="*/ 2147483647 w 169"/>
              <a:gd name="T81" fmla="*/ 2147483647 h 157"/>
              <a:gd name="T82" fmla="*/ 2147483647 w 169"/>
              <a:gd name="T83" fmla="*/ 2147483647 h 157"/>
              <a:gd name="T84" fmla="*/ 2147483647 w 169"/>
              <a:gd name="T85" fmla="*/ 2147483647 h 157"/>
              <a:gd name="T86" fmla="*/ 2147483647 w 169"/>
              <a:gd name="T87" fmla="*/ 2147483647 h 157"/>
              <a:gd name="T88" fmla="*/ 2147483647 w 169"/>
              <a:gd name="T89" fmla="*/ 2147483647 h 157"/>
              <a:gd name="T90" fmla="*/ 2147483647 w 169"/>
              <a:gd name="T91" fmla="*/ 2147483647 h 157"/>
              <a:gd name="T92" fmla="*/ 2147483647 w 169"/>
              <a:gd name="T93" fmla="*/ 2147483647 h 1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157"/>
              <a:gd name="T143" fmla="*/ 169 w 169"/>
              <a:gd name="T144" fmla="*/ 157 h 1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157">
                <a:moveTo>
                  <a:pt x="58" y="122"/>
                </a:moveTo>
                <a:lnTo>
                  <a:pt x="69" y="111"/>
                </a:lnTo>
                <a:lnTo>
                  <a:pt x="84" y="108"/>
                </a:lnTo>
                <a:lnTo>
                  <a:pt x="97" y="101"/>
                </a:lnTo>
                <a:lnTo>
                  <a:pt x="104" y="101"/>
                </a:lnTo>
                <a:lnTo>
                  <a:pt x="109" y="101"/>
                </a:lnTo>
                <a:lnTo>
                  <a:pt x="125" y="94"/>
                </a:lnTo>
                <a:lnTo>
                  <a:pt x="152" y="82"/>
                </a:lnTo>
                <a:lnTo>
                  <a:pt x="157" y="80"/>
                </a:lnTo>
                <a:lnTo>
                  <a:pt x="160" y="80"/>
                </a:lnTo>
                <a:lnTo>
                  <a:pt x="163" y="80"/>
                </a:lnTo>
                <a:lnTo>
                  <a:pt x="168" y="68"/>
                </a:lnTo>
                <a:lnTo>
                  <a:pt x="160" y="47"/>
                </a:lnTo>
                <a:lnTo>
                  <a:pt x="160" y="44"/>
                </a:lnTo>
                <a:lnTo>
                  <a:pt x="160" y="40"/>
                </a:lnTo>
                <a:lnTo>
                  <a:pt x="157" y="33"/>
                </a:lnTo>
                <a:lnTo>
                  <a:pt x="147" y="11"/>
                </a:lnTo>
                <a:lnTo>
                  <a:pt x="147" y="4"/>
                </a:lnTo>
                <a:lnTo>
                  <a:pt x="147" y="0"/>
                </a:lnTo>
                <a:lnTo>
                  <a:pt x="125" y="7"/>
                </a:lnTo>
                <a:lnTo>
                  <a:pt x="121" y="7"/>
                </a:lnTo>
                <a:lnTo>
                  <a:pt x="115" y="7"/>
                </a:lnTo>
                <a:lnTo>
                  <a:pt x="101" y="11"/>
                </a:lnTo>
                <a:lnTo>
                  <a:pt x="97" y="11"/>
                </a:lnTo>
                <a:lnTo>
                  <a:pt x="84" y="14"/>
                </a:lnTo>
                <a:lnTo>
                  <a:pt x="58" y="26"/>
                </a:lnTo>
                <a:lnTo>
                  <a:pt x="58" y="21"/>
                </a:lnTo>
                <a:lnTo>
                  <a:pt x="41" y="26"/>
                </a:lnTo>
                <a:lnTo>
                  <a:pt x="38" y="26"/>
                </a:lnTo>
                <a:lnTo>
                  <a:pt x="7" y="33"/>
                </a:lnTo>
                <a:lnTo>
                  <a:pt x="3" y="33"/>
                </a:lnTo>
                <a:lnTo>
                  <a:pt x="0" y="33"/>
                </a:lnTo>
                <a:lnTo>
                  <a:pt x="0" y="40"/>
                </a:lnTo>
                <a:lnTo>
                  <a:pt x="3" y="68"/>
                </a:lnTo>
                <a:lnTo>
                  <a:pt x="7" y="75"/>
                </a:lnTo>
                <a:lnTo>
                  <a:pt x="7" y="80"/>
                </a:lnTo>
                <a:lnTo>
                  <a:pt x="7" y="82"/>
                </a:lnTo>
                <a:lnTo>
                  <a:pt x="10" y="89"/>
                </a:lnTo>
                <a:lnTo>
                  <a:pt x="10" y="101"/>
                </a:lnTo>
                <a:lnTo>
                  <a:pt x="10" y="104"/>
                </a:lnTo>
                <a:lnTo>
                  <a:pt x="15" y="108"/>
                </a:lnTo>
                <a:lnTo>
                  <a:pt x="21" y="127"/>
                </a:lnTo>
                <a:lnTo>
                  <a:pt x="3" y="144"/>
                </a:lnTo>
                <a:lnTo>
                  <a:pt x="15" y="156"/>
                </a:lnTo>
                <a:lnTo>
                  <a:pt x="38" y="141"/>
                </a:lnTo>
                <a:lnTo>
                  <a:pt x="46" y="130"/>
                </a:lnTo>
                <a:lnTo>
                  <a:pt x="58" y="122"/>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79" name="Freeform 32"/>
          <p:cNvSpPr>
            <a:spLocks/>
          </p:cNvSpPr>
          <p:nvPr/>
        </p:nvSpPr>
        <p:spPr bwMode="ltGray">
          <a:xfrm>
            <a:off x="5430838" y="2116138"/>
            <a:ext cx="374650" cy="536575"/>
          </a:xfrm>
          <a:custGeom>
            <a:avLst/>
            <a:gdLst>
              <a:gd name="T0" fmla="*/ 2147483647 w 358"/>
              <a:gd name="T1" fmla="*/ 2147483647 h 514"/>
              <a:gd name="T2" fmla="*/ 2147483647 w 358"/>
              <a:gd name="T3" fmla="*/ 2147483647 h 514"/>
              <a:gd name="T4" fmla="*/ 2147483647 w 358"/>
              <a:gd name="T5" fmla="*/ 2147483647 h 514"/>
              <a:gd name="T6" fmla="*/ 2147483647 w 358"/>
              <a:gd name="T7" fmla="*/ 2147483647 h 514"/>
              <a:gd name="T8" fmla="*/ 2147483647 w 358"/>
              <a:gd name="T9" fmla="*/ 2147483647 h 514"/>
              <a:gd name="T10" fmla="*/ 2147483647 w 358"/>
              <a:gd name="T11" fmla="*/ 2147483647 h 514"/>
              <a:gd name="T12" fmla="*/ 2147483647 w 358"/>
              <a:gd name="T13" fmla="*/ 2147483647 h 514"/>
              <a:gd name="T14" fmla="*/ 2147483647 w 358"/>
              <a:gd name="T15" fmla="*/ 2147483647 h 514"/>
              <a:gd name="T16" fmla="*/ 2147483647 w 358"/>
              <a:gd name="T17" fmla="*/ 2147483647 h 514"/>
              <a:gd name="T18" fmla="*/ 2147483647 w 358"/>
              <a:gd name="T19" fmla="*/ 2147483647 h 514"/>
              <a:gd name="T20" fmla="*/ 2147483647 w 358"/>
              <a:gd name="T21" fmla="*/ 2147483647 h 514"/>
              <a:gd name="T22" fmla="*/ 2147483647 w 358"/>
              <a:gd name="T23" fmla="*/ 2147483647 h 514"/>
              <a:gd name="T24" fmla="*/ 2147483647 w 358"/>
              <a:gd name="T25" fmla="*/ 2147483647 h 514"/>
              <a:gd name="T26" fmla="*/ 2147483647 w 358"/>
              <a:gd name="T27" fmla="*/ 0 h 514"/>
              <a:gd name="T28" fmla="*/ 2147483647 w 358"/>
              <a:gd name="T29" fmla="*/ 2147483647 h 514"/>
              <a:gd name="T30" fmla="*/ 2147483647 w 358"/>
              <a:gd name="T31" fmla="*/ 2147483647 h 514"/>
              <a:gd name="T32" fmla="*/ 2147483647 w 358"/>
              <a:gd name="T33" fmla="*/ 2147483647 h 514"/>
              <a:gd name="T34" fmla="*/ 2147483647 w 358"/>
              <a:gd name="T35" fmla="*/ 2147483647 h 514"/>
              <a:gd name="T36" fmla="*/ 2147483647 w 358"/>
              <a:gd name="T37" fmla="*/ 2147483647 h 514"/>
              <a:gd name="T38" fmla="*/ 2147483647 w 358"/>
              <a:gd name="T39" fmla="*/ 2147483647 h 514"/>
              <a:gd name="T40" fmla="*/ 2147483647 w 358"/>
              <a:gd name="T41" fmla="*/ 2147483647 h 514"/>
              <a:gd name="T42" fmla="*/ 2147483647 w 358"/>
              <a:gd name="T43" fmla="*/ 2147483647 h 514"/>
              <a:gd name="T44" fmla="*/ 2147483647 w 358"/>
              <a:gd name="T45" fmla="*/ 2147483647 h 514"/>
              <a:gd name="T46" fmla="*/ 2147483647 w 358"/>
              <a:gd name="T47" fmla="*/ 2147483647 h 514"/>
              <a:gd name="T48" fmla="*/ 2147483647 w 358"/>
              <a:gd name="T49" fmla="*/ 2147483647 h 514"/>
              <a:gd name="T50" fmla="*/ 2147483647 w 358"/>
              <a:gd name="T51" fmla="*/ 2147483647 h 514"/>
              <a:gd name="T52" fmla="*/ 2147483647 w 358"/>
              <a:gd name="T53" fmla="*/ 2147483647 h 514"/>
              <a:gd name="T54" fmla="*/ 2147483647 w 358"/>
              <a:gd name="T55" fmla="*/ 2147483647 h 514"/>
              <a:gd name="T56" fmla="*/ 2147483647 w 358"/>
              <a:gd name="T57" fmla="*/ 2147483647 h 514"/>
              <a:gd name="T58" fmla="*/ 2147483647 w 358"/>
              <a:gd name="T59" fmla="*/ 2147483647 h 514"/>
              <a:gd name="T60" fmla="*/ 2147483647 w 358"/>
              <a:gd name="T61" fmla="*/ 2147483647 h 514"/>
              <a:gd name="T62" fmla="*/ 2147483647 w 358"/>
              <a:gd name="T63" fmla="*/ 2147483647 h 514"/>
              <a:gd name="T64" fmla="*/ 2147483647 w 358"/>
              <a:gd name="T65" fmla="*/ 2147483647 h 514"/>
              <a:gd name="T66" fmla="*/ 2147483647 w 358"/>
              <a:gd name="T67" fmla="*/ 2147483647 h 514"/>
              <a:gd name="T68" fmla="*/ 2147483647 w 358"/>
              <a:gd name="T69" fmla="*/ 2147483647 h 514"/>
              <a:gd name="T70" fmla="*/ 2147483647 w 358"/>
              <a:gd name="T71" fmla="*/ 2147483647 h 514"/>
              <a:gd name="T72" fmla="*/ 2147483647 w 358"/>
              <a:gd name="T73" fmla="*/ 2147483647 h 514"/>
              <a:gd name="T74" fmla="*/ 2147483647 w 358"/>
              <a:gd name="T75" fmla="*/ 2147483647 h 514"/>
              <a:gd name="T76" fmla="*/ 2147483647 w 358"/>
              <a:gd name="T77" fmla="*/ 2147483647 h 514"/>
              <a:gd name="T78" fmla="*/ 2147483647 w 358"/>
              <a:gd name="T79" fmla="*/ 2147483647 h 514"/>
              <a:gd name="T80" fmla="*/ 2147483647 w 358"/>
              <a:gd name="T81" fmla="*/ 2147483647 h 514"/>
              <a:gd name="T82" fmla="*/ 2147483647 w 358"/>
              <a:gd name="T83" fmla="*/ 2147483647 h 514"/>
              <a:gd name="T84" fmla="*/ 2147483647 w 358"/>
              <a:gd name="T85" fmla="*/ 2147483647 h 514"/>
              <a:gd name="T86" fmla="*/ 2147483647 w 358"/>
              <a:gd name="T87" fmla="*/ 2147483647 h 514"/>
              <a:gd name="T88" fmla="*/ 2147483647 w 358"/>
              <a:gd name="T89" fmla="*/ 2147483647 h 514"/>
              <a:gd name="T90" fmla="*/ 2147483647 w 358"/>
              <a:gd name="T91" fmla="*/ 2147483647 h 514"/>
              <a:gd name="T92" fmla="*/ 2147483647 w 358"/>
              <a:gd name="T93" fmla="*/ 2147483647 h 514"/>
              <a:gd name="T94" fmla="*/ 2147483647 w 358"/>
              <a:gd name="T95" fmla="*/ 2147483647 h 5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
              <a:gd name="T145" fmla="*/ 0 h 514"/>
              <a:gd name="T146" fmla="*/ 358 w 358"/>
              <a:gd name="T147" fmla="*/ 514 h 5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 h="514">
                <a:moveTo>
                  <a:pt x="54" y="438"/>
                </a:moveTo>
                <a:lnTo>
                  <a:pt x="47" y="416"/>
                </a:lnTo>
                <a:lnTo>
                  <a:pt x="37" y="388"/>
                </a:lnTo>
                <a:lnTo>
                  <a:pt x="37" y="384"/>
                </a:lnTo>
                <a:lnTo>
                  <a:pt x="19" y="334"/>
                </a:lnTo>
                <a:lnTo>
                  <a:pt x="3" y="288"/>
                </a:lnTo>
                <a:lnTo>
                  <a:pt x="0" y="283"/>
                </a:lnTo>
                <a:lnTo>
                  <a:pt x="3" y="269"/>
                </a:lnTo>
                <a:lnTo>
                  <a:pt x="19" y="281"/>
                </a:lnTo>
                <a:lnTo>
                  <a:pt x="19" y="274"/>
                </a:lnTo>
                <a:lnTo>
                  <a:pt x="24" y="260"/>
                </a:lnTo>
                <a:lnTo>
                  <a:pt x="34" y="260"/>
                </a:lnTo>
                <a:lnTo>
                  <a:pt x="27" y="234"/>
                </a:lnTo>
                <a:lnTo>
                  <a:pt x="30" y="227"/>
                </a:lnTo>
                <a:lnTo>
                  <a:pt x="42" y="217"/>
                </a:lnTo>
                <a:lnTo>
                  <a:pt x="47" y="192"/>
                </a:lnTo>
                <a:lnTo>
                  <a:pt x="37" y="187"/>
                </a:lnTo>
                <a:lnTo>
                  <a:pt x="37" y="173"/>
                </a:lnTo>
                <a:lnTo>
                  <a:pt x="34" y="159"/>
                </a:lnTo>
                <a:lnTo>
                  <a:pt x="47" y="138"/>
                </a:lnTo>
                <a:lnTo>
                  <a:pt x="42" y="119"/>
                </a:lnTo>
                <a:lnTo>
                  <a:pt x="42" y="105"/>
                </a:lnTo>
                <a:lnTo>
                  <a:pt x="78" y="9"/>
                </a:lnTo>
                <a:lnTo>
                  <a:pt x="96" y="23"/>
                </a:lnTo>
                <a:lnTo>
                  <a:pt x="104" y="28"/>
                </a:lnTo>
                <a:lnTo>
                  <a:pt x="134" y="16"/>
                </a:lnTo>
                <a:lnTo>
                  <a:pt x="151" y="0"/>
                </a:lnTo>
                <a:lnTo>
                  <a:pt x="158" y="0"/>
                </a:lnTo>
                <a:lnTo>
                  <a:pt x="189" y="9"/>
                </a:lnTo>
                <a:lnTo>
                  <a:pt x="196" y="16"/>
                </a:lnTo>
                <a:lnTo>
                  <a:pt x="205" y="21"/>
                </a:lnTo>
                <a:lnTo>
                  <a:pt x="254" y="166"/>
                </a:lnTo>
                <a:lnTo>
                  <a:pt x="281" y="171"/>
                </a:lnTo>
                <a:lnTo>
                  <a:pt x="285" y="166"/>
                </a:lnTo>
                <a:lnTo>
                  <a:pt x="298" y="201"/>
                </a:lnTo>
                <a:lnTo>
                  <a:pt x="308" y="213"/>
                </a:lnTo>
                <a:lnTo>
                  <a:pt x="313" y="213"/>
                </a:lnTo>
                <a:lnTo>
                  <a:pt x="313" y="206"/>
                </a:lnTo>
                <a:lnTo>
                  <a:pt x="329" y="208"/>
                </a:lnTo>
                <a:lnTo>
                  <a:pt x="347" y="227"/>
                </a:lnTo>
                <a:lnTo>
                  <a:pt x="357" y="238"/>
                </a:lnTo>
                <a:lnTo>
                  <a:pt x="337" y="267"/>
                </a:lnTo>
                <a:lnTo>
                  <a:pt x="332" y="267"/>
                </a:lnTo>
                <a:lnTo>
                  <a:pt x="325" y="269"/>
                </a:lnTo>
                <a:lnTo>
                  <a:pt x="329" y="269"/>
                </a:lnTo>
                <a:lnTo>
                  <a:pt x="316" y="276"/>
                </a:lnTo>
                <a:lnTo>
                  <a:pt x="322" y="283"/>
                </a:lnTo>
                <a:lnTo>
                  <a:pt x="313" y="290"/>
                </a:lnTo>
                <a:lnTo>
                  <a:pt x="313" y="288"/>
                </a:lnTo>
                <a:lnTo>
                  <a:pt x="295" y="290"/>
                </a:lnTo>
                <a:lnTo>
                  <a:pt x="295" y="302"/>
                </a:lnTo>
                <a:lnTo>
                  <a:pt x="285" y="306"/>
                </a:lnTo>
                <a:lnTo>
                  <a:pt x="281" y="309"/>
                </a:lnTo>
                <a:lnTo>
                  <a:pt x="281" y="316"/>
                </a:lnTo>
                <a:lnTo>
                  <a:pt x="267" y="330"/>
                </a:lnTo>
                <a:lnTo>
                  <a:pt x="254" y="330"/>
                </a:lnTo>
                <a:lnTo>
                  <a:pt x="240" y="316"/>
                </a:lnTo>
                <a:lnTo>
                  <a:pt x="243" y="327"/>
                </a:lnTo>
                <a:lnTo>
                  <a:pt x="236" y="351"/>
                </a:lnTo>
                <a:lnTo>
                  <a:pt x="216" y="334"/>
                </a:lnTo>
                <a:lnTo>
                  <a:pt x="216" y="313"/>
                </a:lnTo>
                <a:lnTo>
                  <a:pt x="213" y="313"/>
                </a:lnTo>
                <a:lnTo>
                  <a:pt x="208" y="323"/>
                </a:lnTo>
                <a:lnTo>
                  <a:pt x="205" y="330"/>
                </a:lnTo>
                <a:lnTo>
                  <a:pt x="202" y="344"/>
                </a:lnTo>
                <a:lnTo>
                  <a:pt x="205" y="358"/>
                </a:lnTo>
                <a:lnTo>
                  <a:pt x="208" y="374"/>
                </a:lnTo>
                <a:lnTo>
                  <a:pt x="193" y="391"/>
                </a:lnTo>
                <a:lnTo>
                  <a:pt x="185" y="391"/>
                </a:lnTo>
                <a:lnTo>
                  <a:pt x="178" y="395"/>
                </a:lnTo>
                <a:lnTo>
                  <a:pt x="178" y="402"/>
                </a:lnTo>
                <a:lnTo>
                  <a:pt x="165" y="405"/>
                </a:lnTo>
                <a:lnTo>
                  <a:pt x="161" y="405"/>
                </a:lnTo>
                <a:lnTo>
                  <a:pt x="158" y="416"/>
                </a:lnTo>
                <a:lnTo>
                  <a:pt x="154" y="423"/>
                </a:lnTo>
                <a:lnTo>
                  <a:pt x="147" y="419"/>
                </a:lnTo>
                <a:lnTo>
                  <a:pt x="143" y="416"/>
                </a:lnTo>
                <a:lnTo>
                  <a:pt x="140" y="426"/>
                </a:lnTo>
                <a:lnTo>
                  <a:pt x="127" y="431"/>
                </a:lnTo>
                <a:lnTo>
                  <a:pt x="123" y="438"/>
                </a:lnTo>
                <a:lnTo>
                  <a:pt x="127" y="445"/>
                </a:lnTo>
                <a:lnTo>
                  <a:pt x="127" y="447"/>
                </a:lnTo>
                <a:lnTo>
                  <a:pt x="123" y="447"/>
                </a:lnTo>
                <a:lnTo>
                  <a:pt x="116" y="452"/>
                </a:lnTo>
                <a:lnTo>
                  <a:pt x="116" y="456"/>
                </a:lnTo>
                <a:lnTo>
                  <a:pt x="116" y="459"/>
                </a:lnTo>
                <a:lnTo>
                  <a:pt x="119" y="459"/>
                </a:lnTo>
                <a:lnTo>
                  <a:pt x="104" y="487"/>
                </a:lnTo>
                <a:lnTo>
                  <a:pt x="109" y="498"/>
                </a:lnTo>
                <a:lnTo>
                  <a:pt x="99" y="513"/>
                </a:lnTo>
                <a:lnTo>
                  <a:pt x="96" y="508"/>
                </a:lnTo>
                <a:lnTo>
                  <a:pt x="89" y="505"/>
                </a:lnTo>
                <a:lnTo>
                  <a:pt x="86" y="494"/>
                </a:lnTo>
                <a:lnTo>
                  <a:pt x="69" y="487"/>
                </a:lnTo>
                <a:lnTo>
                  <a:pt x="65" y="466"/>
                </a:lnTo>
                <a:lnTo>
                  <a:pt x="57" y="440"/>
                </a:lnTo>
                <a:lnTo>
                  <a:pt x="54" y="438"/>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0" name="Freeform 33"/>
          <p:cNvSpPr>
            <a:spLocks/>
          </p:cNvSpPr>
          <p:nvPr/>
        </p:nvSpPr>
        <p:spPr bwMode="ltGray">
          <a:xfrm>
            <a:off x="5318125" y="2673350"/>
            <a:ext cx="336550" cy="171450"/>
          </a:xfrm>
          <a:custGeom>
            <a:avLst/>
            <a:gdLst>
              <a:gd name="T0" fmla="*/ 2147483647 w 321"/>
              <a:gd name="T1" fmla="*/ 2147483647 h 161"/>
              <a:gd name="T2" fmla="*/ 2147483647 w 321"/>
              <a:gd name="T3" fmla="*/ 2147483647 h 161"/>
              <a:gd name="T4" fmla="*/ 2147483647 w 321"/>
              <a:gd name="T5" fmla="*/ 2147483647 h 161"/>
              <a:gd name="T6" fmla="*/ 2147483647 w 321"/>
              <a:gd name="T7" fmla="*/ 2147483647 h 161"/>
              <a:gd name="T8" fmla="*/ 2147483647 w 321"/>
              <a:gd name="T9" fmla="*/ 2147483647 h 161"/>
              <a:gd name="T10" fmla="*/ 2147483647 w 321"/>
              <a:gd name="T11" fmla="*/ 2147483647 h 161"/>
              <a:gd name="T12" fmla="*/ 2147483647 w 321"/>
              <a:gd name="T13" fmla="*/ 2147483647 h 161"/>
              <a:gd name="T14" fmla="*/ 2147483647 w 321"/>
              <a:gd name="T15" fmla="*/ 2147483647 h 161"/>
              <a:gd name="T16" fmla="*/ 2147483647 w 321"/>
              <a:gd name="T17" fmla="*/ 2147483647 h 161"/>
              <a:gd name="T18" fmla="*/ 2147483647 w 321"/>
              <a:gd name="T19" fmla="*/ 2147483647 h 161"/>
              <a:gd name="T20" fmla="*/ 2147483647 w 321"/>
              <a:gd name="T21" fmla="*/ 2147483647 h 161"/>
              <a:gd name="T22" fmla="*/ 2147483647 w 321"/>
              <a:gd name="T23" fmla="*/ 2147483647 h 161"/>
              <a:gd name="T24" fmla="*/ 2147483647 w 321"/>
              <a:gd name="T25" fmla="*/ 2147483647 h 161"/>
              <a:gd name="T26" fmla="*/ 2147483647 w 321"/>
              <a:gd name="T27" fmla="*/ 2147483647 h 161"/>
              <a:gd name="T28" fmla="*/ 2147483647 w 321"/>
              <a:gd name="T29" fmla="*/ 2147483647 h 161"/>
              <a:gd name="T30" fmla="*/ 2147483647 w 321"/>
              <a:gd name="T31" fmla="*/ 2147483647 h 161"/>
              <a:gd name="T32" fmla="*/ 2147483647 w 321"/>
              <a:gd name="T33" fmla="*/ 2147483647 h 161"/>
              <a:gd name="T34" fmla="*/ 0 w 321"/>
              <a:gd name="T35" fmla="*/ 2147483647 h 161"/>
              <a:gd name="T36" fmla="*/ 0 w 321"/>
              <a:gd name="T37" fmla="*/ 2147483647 h 161"/>
              <a:gd name="T38" fmla="*/ 0 w 321"/>
              <a:gd name="T39" fmla="*/ 2147483647 h 161"/>
              <a:gd name="T40" fmla="*/ 2147483647 w 321"/>
              <a:gd name="T41" fmla="*/ 2147483647 h 161"/>
              <a:gd name="T42" fmla="*/ 2147483647 w 321"/>
              <a:gd name="T43" fmla="*/ 2147483647 h 161"/>
              <a:gd name="T44" fmla="*/ 2147483647 w 321"/>
              <a:gd name="T45" fmla="*/ 2147483647 h 161"/>
              <a:gd name="T46" fmla="*/ 2147483647 w 321"/>
              <a:gd name="T47" fmla="*/ 2147483647 h 161"/>
              <a:gd name="T48" fmla="*/ 2147483647 w 321"/>
              <a:gd name="T49" fmla="*/ 2147483647 h 161"/>
              <a:gd name="T50" fmla="*/ 2147483647 w 321"/>
              <a:gd name="T51" fmla="*/ 2147483647 h 161"/>
              <a:gd name="T52" fmla="*/ 2147483647 w 321"/>
              <a:gd name="T53" fmla="*/ 2147483647 h 161"/>
              <a:gd name="T54" fmla="*/ 2147483647 w 321"/>
              <a:gd name="T55" fmla="*/ 2147483647 h 161"/>
              <a:gd name="T56" fmla="*/ 2147483647 w 321"/>
              <a:gd name="T57" fmla="*/ 0 h 161"/>
              <a:gd name="T58" fmla="*/ 2147483647 w 321"/>
              <a:gd name="T59" fmla="*/ 2147483647 h 161"/>
              <a:gd name="T60" fmla="*/ 2147483647 w 321"/>
              <a:gd name="T61" fmla="*/ 2147483647 h 161"/>
              <a:gd name="T62" fmla="*/ 2147483647 w 321"/>
              <a:gd name="T63" fmla="*/ 2147483647 h 161"/>
              <a:gd name="T64" fmla="*/ 2147483647 w 321"/>
              <a:gd name="T65" fmla="*/ 2147483647 h 161"/>
              <a:gd name="T66" fmla="*/ 2147483647 w 321"/>
              <a:gd name="T67" fmla="*/ 2147483647 h 161"/>
              <a:gd name="T68" fmla="*/ 2147483647 w 321"/>
              <a:gd name="T69" fmla="*/ 2147483647 h 161"/>
              <a:gd name="T70" fmla="*/ 2147483647 w 321"/>
              <a:gd name="T71" fmla="*/ 2147483647 h 161"/>
              <a:gd name="T72" fmla="*/ 2147483647 w 321"/>
              <a:gd name="T73" fmla="*/ 2147483647 h 161"/>
              <a:gd name="T74" fmla="*/ 2147483647 w 321"/>
              <a:gd name="T75" fmla="*/ 2147483647 h 161"/>
              <a:gd name="T76" fmla="*/ 2147483647 w 321"/>
              <a:gd name="T77" fmla="*/ 2147483647 h 161"/>
              <a:gd name="T78" fmla="*/ 2147483647 w 321"/>
              <a:gd name="T79" fmla="*/ 2147483647 h 161"/>
              <a:gd name="T80" fmla="*/ 2147483647 w 321"/>
              <a:gd name="T81" fmla="*/ 2147483647 h 161"/>
              <a:gd name="T82" fmla="*/ 2147483647 w 321"/>
              <a:gd name="T83" fmla="*/ 2147483647 h 161"/>
              <a:gd name="T84" fmla="*/ 2147483647 w 321"/>
              <a:gd name="T85" fmla="*/ 2147483647 h 161"/>
              <a:gd name="T86" fmla="*/ 2147483647 w 321"/>
              <a:gd name="T87" fmla="*/ 2147483647 h 161"/>
              <a:gd name="T88" fmla="*/ 2147483647 w 321"/>
              <a:gd name="T89" fmla="*/ 2147483647 h 161"/>
              <a:gd name="T90" fmla="*/ 2147483647 w 321"/>
              <a:gd name="T91" fmla="*/ 2147483647 h 161"/>
              <a:gd name="T92" fmla="*/ 2147483647 w 321"/>
              <a:gd name="T93" fmla="*/ 2147483647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161"/>
              <a:gd name="T143" fmla="*/ 321 w 321"/>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161">
                <a:moveTo>
                  <a:pt x="253" y="122"/>
                </a:moveTo>
                <a:lnTo>
                  <a:pt x="250" y="127"/>
                </a:lnTo>
                <a:lnTo>
                  <a:pt x="241" y="134"/>
                </a:lnTo>
                <a:lnTo>
                  <a:pt x="238" y="134"/>
                </a:lnTo>
                <a:lnTo>
                  <a:pt x="238" y="143"/>
                </a:lnTo>
                <a:lnTo>
                  <a:pt x="230" y="153"/>
                </a:lnTo>
                <a:lnTo>
                  <a:pt x="223" y="153"/>
                </a:lnTo>
                <a:lnTo>
                  <a:pt x="220" y="143"/>
                </a:lnTo>
                <a:lnTo>
                  <a:pt x="216" y="136"/>
                </a:lnTo>
                <a:lnTo>
                  <a:pt x="211" y="134"/>
                </a:lnTo>
                <a:lnTo>
                  <a:pt x="203" y="129"/>
                </a:lnTo>
                <a:lnTo>
                  <a:pt x="203" y="127"/>
                </a:lnTo>
                <a:lnTo>
                  <a:pt x="196" y="127"/>
                </a:lnTo>
                <a:lnTo>
                  <a:pt x="193" y="115"/>
                </a:lnTo>
                <a:lnTo>
                  <a:pt x="188" y="115"/>
                </a:lnTo>
                <a:lnTo>
                  <a:pt x="185" y="106"/>
                </a:lnTo>
                <a:lnTo>
                  <a:pt x="185" y="102"/>
                </a:lnTo>
                <a:lnTo>
                  <a:pt x="179" y="106"/>
                </a:lnTo>
                <a:lnTo>
                  <a:pt x="172" y="106"/>
                </a:lnTo>
                <a:lnTo>
                  <a:pt x="154" y="113"/>
                </a:lnTo>
                <a:lnTo>
                  <a:pt x="149" y="113"/>
                </a:lnTo>
                <a:lnTo>
                  <a:pt x="149" y="108"/>
                </a:lnTo>
                <a:lnTo>
                  <a:pt x="126" y="115"/>
                </a:lnTo>
                <a:lnTo>
                  <a:pt x="123" y="115"/>
                </a:lnTo>
                <a:lnTo>
                  <a:pt x="117" y="115"/>
                </a:lnTo>
                <a:lnTo>
                  <a:pt x="102" y="120"/>
                </a:lnTo>
                <a:lnTo>
                  <a:pt x="99" y="120"/>
                </a:lnTo>
                <a:lnTo>
                  <a:pt x="87" y="122"/>
                </a:lnTo>
                <a:lnTo>
                  <a:pt x="61" y="134"/>
                </a:lnTo>
                <a:lnTo>
                  <a:pt x="61" y="129"/>
                </a:lnTo>
                <a:lnTo>
                  <a:pt x="45" y="134"/>
                </a:lnTo>
                <a:lnTo>
                  <a:pt x="42" y="134"/>
                </a:lnTo>
                <a:lnTo>
                  <a:pt x="10" y="141"/>
                </a:lnTo>
                <a:lnTo>
                  <a:pt x="7" y="141"/>
                </a:lnTo>
                <a:lnTo>
                  <a:pt x="3" y="141"/>
                </a:lnTo>
                <a:lnTo>
                  <a:pt x="0" y="136"/>
                </a:lnTo>
                <a:lnTo>
                  <a:pt x="0" y="134"/>
                </a:lnTo>
                <a:lnTo>
                  <a:pt x="0" y="88"/>
                </a:lnTo>
                <a:lnTo>
                  <a:pt x="0" y="78"/>
                </a:lnTo>
                <a:lnTo>
                  <a:pt x="0" y="69"/>
                </a:lnTo>
                <a:lnTo>
                  <a:pt x="0" y="62"/>
                </a:lnTo>
                <a:lnTo>
                  <a:pt x="18" y="60"/>
                </a:lnTo>
                <a:lnTo>
                  <a:pt x="21" y="60"/>
                </a:lnTo>
                <a:lnTo>
                  <a:pt x="30" y="55"/>
                </a:lnTo>
                <a:lnTo>
                  <a:pt x="45" y="53"/>
                </a:lnTo>
                <a:lnTo>
                  <a:pt x="69" y="48"/>
                </a:lnTo>
                <a:lnTo>
                  <a:pt x="75" y="46"/>
                </a:lnTo>
                <a:lnTo>
                  <a:pt x="80" y="46"/>
                </a:lnTo>
                <a:lnTo>
                  <a:pt x="83" y="46"/>
                </a:lnTo>
                <a:lnTo>
                  <a:pt x="102" y="41"/>
                </a:lnTo>
                <a:lnTo>
                  <a:pt x="114" y="39"/>
                </a:lnTo>
                <a:lnTo>
                  <a:pt x="117" y="39"/>
                </a:lnTo>
                <a:lnTo>
                  <a:pt x="169" y="27"/>
                </a:lnTo>
                <a:lnTo>
                  <a:pt x="172" y="25"/>
                </a:lnTo>
                <a:lnTo>
                  <a:pt x="172" y="20"/>
                </a:lnTo>
                <a:lnTo>
                  <a:pt x="188" y="11"/>
                </a:lnTo>
                <a:lnTo>
                  <a:pt x="188" y="6"/>
                </a:lnTo>
                <a:lnTo>
                  <a:pt x="203" y="0"/>
                </a:lnTo>
                <a:lnTo>
                  <a:pt x="216" y="18"/>
                </a:lnTo>
                <a:lnTo>
                  <a:pt x="226" y="13"/>
                </a:lnTo>
                <a:lnTo>
                  <a:pt x="230" y="25"/>
                </a:lnTo>
                <a:lnTo>
                  <a:pt x="220" y="32"/>
                </a:lnTo>
                <a:lnTo>
                  <a:pt x="211" y="48"/>
                </a:lnTo>
                <a:lnTo>
                  <a:pt x="206" y="48"/>
                </a:lnTo>
                <a:lnTo>
                  <a:pt x="206" y="55"/>
                </a:lnTo>
                <a:lnTo>
                  <a:pt x="216" y="60"/>
                </a:lnTo>
                <a:lnTo>
                  <a:pt x="223" y="62"/>
                </a:lnTo>
                <a:lnTo>
                  <a:pt x="226" y="62"/>
                </a:lnTo>
                <a:lnTo>
                  <a:pt x="253" y="88"/>
                </a:lnTo>
                <a:lnTo>
                  <a:pt x="241" y="92"/>
                </a:lnTo>
                <a:lnTo>
                  <a:pt x="250" y="95"/>
                </a:lnTo>
                <a:lnTo>
                  <a:pt x="253" y="92"/>
                </a:lnTo>
                <a:lnTo>
                  <a:pt x="261" y="106"/>
                </a:lnTo>
                <a:lnTo>
                  <a:pt x="268" y="108"/>
                </a:lnTo>
                <a:lnTo>
                  <a:pt x="292" y="108"/>
                </a:lnTo>
                <a:lnTo>
                  <a:pt x="309" y="99"/>
                </a:lnTo>
                <a:lnTo>
                  <a:pt x="309" y="88"/>
                </a:lnTo>
                <a:lnTo>
                  <a:pt x="300" y="88"/>
                </a:lnTo>
                <a:lnTo>
                  <a:pt x="288" y="69"/>
                </a:lnTo>
                <a:lnTo>
                  <a:pt x="303" y="78"/>
                </a:lnTo>
                <a:lnTo>
                  <a:pt x="320" y="106"/>
                </a:lnTo>
                <a:lnTo>
                  <a:pt x="320" y="122"/>
                </a:lnTo>
                <a:lnTo>
                  <a:pt x="315" y="113"/>
                </a:lnTo>
                <a:lnTo>
                  <a:pt x="315" y="108"/>
                </a:lnTo>
                <a:lnTo>
                  <a:pt x="285" y="122"/>
                </a:lnTo>
                <a:lnTo>
                  <a:pt x="277" y="134"/>
                </a:lnTo>
                <a:lnTo>
                  <a:pt x="265" y="136"/>
                </a:lnTo>
                <a:lnTo>
                  <a:pt x="261" y="141"/>
                </a:lnTo>
                <a:lnTo>
                  <a:pt x="241" y="160"/>
                </a:lnTo>
                <a:lnTo>
                  <a:pt x="241" y="155"/>
                </a:lnTo>
                <a:lnTo>
                  <a:pt x="258" y="141"/>
                </a:lnTo>
                <a:lnTo>
                  <a:pt x="261" y="129"/>
                </a:lnTo>
                <a:lnTo>
                  <a:pt x="258" y="122"/>
                </a:lnTo>
                <a:lnTo>
                  <a:pt x="253" y="122"/>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81" name="Freeform 34"/>
          <p:cNvSpPr>
            <a:spLocks/>
          </p:cNvSpPr>
          <p:nvPr/>
        </p:nvSpPr>
        <p:spPr bwMode="ltGray">
          <a:xfrm>
            <a:off x="5373688" y="2403475"/>
            <a:ext cx="160337" cy="320675"/>
          </a:xfrm>
          <a:custGeom>
            <a:avLst/>
            <a:gdLst>
              <a:gd name="T0" fmla="*/ 0 w 155"/>
              <a:gd name="T1" fmla="*/ 2147483647 h 308"/>
              <a:gd name="T2" fmla="*/ 0 w 155"/>
              <a:gd name="T3" fmla="*/ 2147483647 h 308"/>
              <a:gd name="T4" fmla="*/ 2147483647 w 155"/>
              <a:gd name="T5" fmla="*/ 2147483647 h 308"/>
              <a:gd name="T6" fmla="*/ 2147483647 w 155"/>
              <a:gd name="T7" fmla="*/ 2147483647 h 308"/>
              <a:gd name="T8" fmla="*/ 2147483647 w 155"/>
              <a:gd name="T9" fmla="*/ 2147483647 h 308"/>
              <a:gd name="T10" fmla="*/ 2147483647 w 155"/>
              <a:gd name="T11" fmla="*/ 2147483647 h 308"/>
              <a:gd name="T12" fmla="*/ 2147483647 w 155"/>
              <a:gd name="T13" fmla="*/ 2147483647 h 308"/>
              <a:gd name="T14" fmla="*/ 2147483647 w 155"/>
              <a:gd name="T15" fmla="*/ 2147483647 h 308"/>
              <a:gd name="T16" fmla="*/ 2147483647 w 155"/>
              <a:gd name="T17" fmla="*/ 2147483647 h 308"/>
              <a:gd name="T18" fmla="*/ 2147483647 w 155"/>
              <a:gd name="T19" fmla="*/ 2147483647 h 308"/>
              <a:gd name="T20" fmla="*/ 2147483647 w 155"/>
              <a:gd name="T21" fmla="*/ 2147483647 h 308"/>
              <a:gd name="T22" fmla="*/ 2147483647 w 155"/>
              <a:gd name="T23" fmla="*/ 2147483647 h 308"/>
              <a:gd name="T24" fmla="*/ 2147483647 w 155"/>
              <a:gd name="T25" fmla="*/ 2147483647 h 308"/>
              <a:gd name="T26" fmla="*/ 2147483647 w 155"/>
              <a:gd name="T27" fmla="*/ 2147483647 h 308"/>
              <a:gd name="T28" fmla="*/ 2147483647 w 155"/>
              <a:gd name="T29" fmla="*/ 2147483647 h 308"/>
              <a:gd name="T30" fmla="*/ 2147483647 w 155"/>
              <a:gd name="T31" fmla="*/ 2147483647 h 308"/>
              <a:gd name="T32" fmla="*/ 2147483647 w 155"/>
              <a:gd name="T33" fmla="*/ 2147483647 h 308"/>
              <a:gd name="T34" fmla="*/ 2147483647 w 155"/>
              <a:gd name="T35" fmla="*/ 2147483647 h 308"/>
              <a:gd name="T36" fmla="*/ 2147483647 w 155"/>
              <a:gd name="T37" fmla="*/ 2147483647 h 308"/>
              <a:gd name="T38" fmla="*/ 2147483647 w 155"/>
              <a:gd name="T39" fmla="*/ 2147483647 h 308"/>
              <a:gd name="T40" fmla="*/ 2147483647 w 155"/>
              <a:gd name="T41" fmla="*/ 0 h 308"/>
              <a:gd name="T42" fmla="*/ 2147483647 w 155"/>
              <a:gd name="T43" fmla="*/ 2147483647 h 308"/>
              <a:gd name="T44" fmla="*/ 2147483647 w 155"/>
              <a:gd name="T45" fmla="*/ 2147483647 h 308"/>
              <a:gd name="T46" fmla="*/ 2147483647 w 155"/>
              <a:gd name="T47" fmla="*/ 2147483647 h 308"/>
              <a:gd name="T48" fmla="*/ 2147483647 w 155"/>
              <a:gd name="T49" fmla="*/ 2147483647 h 308"/>
              <a:gd name="T50" fmla="*/ 2147483647 w 155"/>
              <a:gd name="T51" fmla="*/ 2147483647 h 308"/>
              <a:gd name="T52" fmla="*/ 2147483647 w 155"/>
              <a:gd name="T53" fmla="*/ 2147483647 h 308"/>
              <a:gd name="T54" fmla="*/ 2147483647 w 155"/>
              <a:gd name="T55" fmla="*/ 2147483647 h 308"/>
              <a:gd name="T56" fmla="*/ 2147483647 w 155"/>
              <a:gd name="T57" fmla="*/ 2147483647 h 308"/>
              <a:gd name="T58" fmla="*/ 2147483647 w 155"/>
              <a:gd name="T59" fmla="*/ 2147483647 h 308"/>
              <a:gd name="T60" fmla="*/ 2147483647 w 155"/>
              <a:gd name="T61" fmla="*/ 2147483647 h 308"/>
              <a:gd name="T62" fmla="*/ 2147483647 w 155"/>
              <a:gd name="T63" fmla="*/ 2147483647 h 308"/>
              <a:gd name="T64" fmla="*/ 2147483647 w 155"/>
              <a:gd name="T65" fmla="*/ 2147483647 h 308"/>
              <a:gd name="T66" fmla="*/ 2147483647 w 155"/>
              <a:gd name="T67" fmla="*/ 2147483647 h 308"/>
              <a:gd name="T68" fmla="*/ 2147483647 w 155"/>
              <a:gd name="T69" fmla="*/ 2147483647 h 308"/>
              <a:gd name="T70" fmla="*/ 2147483647 w 155"/>
              <a:gd name="T71" fmla="*/ 2147483647 h 308"/>
              <a:gd name="T72" fmla="*/ 2147483647 w 155"/>
              <a:gd name="T73" fmla="*/ 2147483647 h 308"/>
              <a:gd name="T74" fmla="*/ 2147483647 w 155"/>
              <a:gd name="T75" fmla="*/ 2147483647 h 308"/>
              <a:gd name="T76" fmla="*/ 2147483647 w 155"/>
              <a:gd name="T77" fmla="*/ 2147483647 h 308"/>
              <a:gd name="T78" fmla="*/ 2147483647 w 155"/>
              <a:gd name="T79" fmla="*/ 2147483647 h 308"/>
              <a:gd name="T80" fmla="*/ 2147483647 w 155"/>
              <a:gd name="T81" fmla="*/ 2147483647 h 308"/>
              <a:gd name="T82" fmla="*/ 2147483647 w 155"/>
              <a:gd name="T83" fmla="*/ 2147483647 h 308"/>
              <a:gd name="T84" fmla="*/ 2147483647 w 155"/>
              <a:gd name="T85" fmla="*/ 2147483647 h 308"/>
              <a:gd name="T86" fmla="*/ 2147483647 w 155"/>
              <a:gd name="T87" fmla="*/ 2147483647 h 308"/>
              <a:gd name="T88" fmla="*/ 2147483647 w 155"/>
              <a:gd name="T89" fmla="*/ 2147483647 h 308"/>
              <a:gd name="T90" fmla="*/ 2147483647 w 155"/>
              <a:gd name="T91" fmla="*/ 2147483647 h 308"/>
              <a:gd name="T92" fmla="*/ 2147483647 w 155"/>
              <a:gd name="T93" fmla="*/ 2147483647 h 308"/>
              <a:gd name="T94" fmla="*/ 2147483647 w 155"/>
              <a:gd name="T95" fmla="*/ 2147483647 h 308"/>
              <a:gd name="T96" fmla="*/ 2147483647 w 155"/>
              <a:gd name="T97" fmla="*/ 2147483647 h 308"/>
              <a:gd name="T98" fmla="*/ 2147483647 w 155"/>
              <a:gd name="T99" fmla="*/ 2147483647 h 308"/>
              <a:gd name="T100" fmla="*/ 2147483647 w 155"/>
              <a:gd name="T101" fmla="*/ 2147483647 h 308"/>
              <a:gd name="T102" fmla="*/ 2147483647 w 155"/>
              <a:gd name="T103" fmla="*/ 2147483647 h 308"/>
              <a:gd name="T104" fmla="*/ 2147483647 w 155"/>
              <a:gd name="T105" fmla="*/ 2147483647 h 308"/>
              <a:gd name="T106" fmla="*/ 0 w 155"/>
              <a:gd name="T107" fmla="*/ 2147483647 h 308"/>
              <a:gd name="T108" fmla="*/ 0 w 155"/>
              <a:gd name="T109" fmla="*/ 2147483647 h 308"/>
              <a:gd name="T110" fmla="*/ 0 w 155"/>
              <a:gd name="T111" fmla="*/ 2147483647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08"/>
              <a:gd name="T170" fmla="*/ 155 w 155"/>
              <a:gd name="T171" fmla="*/ 308 h 3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08">
                <a:moveTo>
                  <a:pt x="0" y="210"/>
                </a:moveTo>
                <a:lnTo>
                  <a:pt x="0" y="208"/>
                </a:lnTo>
                <a:lnTo>
                  <a:pt x="3" y="194"/>
                </a:lnTo>
                <a:lnTo>
                  <a:pt x="9" y="189"/>
                </a:lnTo>
                <a:lnTo>
                  <a:pt x="9" y="161"/>
                </a:lnTo>
                <a:lnTo>
                  <a:pt x="12" y="147"/>
                </a:lnTo>
                <a:lnTo>
                  <a:pt x="9" y="142"/>
                </a:lnTo>
                <a:lnTo>
                  <a:pt x="3" y="133"/>
                </a:lnTo>
                <a:lnTo>
                  <a:pt x="9" y="126"/>
                </a:lnTo>
                <a:lnTo>
                  <a:pt x="19" y="119"/>
                </a:lnTo>
                <a:lnTo>
                  <a:pt x="19" y="114"/>
                </a:lnTo>
                <a:lnTo>
                  <a:pt x="22" y="112"/>
                </a:lnTo>
                <a:lnTo>
                  <a:pt x="34" y="98"/>
                </a:lnTo>
                <a:lnTo>
                  <a:pt x="22" y="72"/>
                </a:lnTo>
                <a:lnTo>
                  <a:pt x="30" y="51"/>
                </a:lnTo>
                <a:lnTo>
                  <a:pt x="27" y="39"/>
                </a:lnTo>
                <a:lnTo>
                  <a:pt x="27" y="14"/>
                </a:lnTo>
                <a:lnTo>
                  <a:pt x="39" y="7"/>
                </a:lnTo>
                <a:lnTo>
                  <a:pt x="43" y="11"/>
                </a:lnTo>
                <a:lnTo>
                  <a:pt x="51" y="7"/>
                </a:lnTo>
                <a:lnTo>
                  <a:pt x="51" y="0"/>
                </a:lnTo>
                <a:lnTo>
                  <a:pt x="54" y="7"/>
                </a:lnTo>
                <a:lnTo>
                  <a:pt x="57" y="11"/>
                </a:lnTo>
                <a:lnTo>
                  <a:pt x="74" y="58"/>
                </a:lnTo>
                <a:lnTo>
                  <a:pt x="92" y="107"/>
                </a:lnTo>
                <a:lnTo>
                  <a:pt x="92" y="112"/>
                </a:lnTo>
                <a:lnTo>
                  <a:pt x="101" y="140"/>
                </a:lnTo>
                <a:lnTo>
                  <a:pt x="108" y="161"/>
                </a:lnTo>
                <a:lnTo>
                  <a:pt x="111" y="164"/>
                </a:lnTo>
                <a:lnTo>
                  <a:pt x="119" y="189"/>
                </a:lnTo>
                <a:lnTo>
                  <a:pt x="122" y="210"/>
                </a:lnTo>
                <a:lnTo>
                  <a:pt x="139" y="217"/>
                </a:lnTo>
                <a:lnTo>
                  <a:pt x="143" y="229"/>
                </a:lnTo>
                <a:lnTo>
                  <a:pt x="149" y="232"/>
                </a:lnTo>
                <a:lnTo>
                  <a:pt x="154" y="236"/>
                </a:lnTo>
                <a:lnTo>
                  <a:pt x="154" y="250"/>
                </a:lnTo>
                <a:lnTo>
                  <a:pt x="149" y="257"/>
                </a:lnTo>
                <a:lnTo>
                  <a:pt x="135" y="264"/>
                </a:lnTo>
                <a:lnTo>
                  <a:pt x="135" y="269"/>
                </a:lnTo>
                <a:lnTo>
                  <a:pt x="119" y="278"/>
                </a:lnTo>
                <a:lnTo>
                  <a:pt x="119" y="283"/>
                </a:lnTo>
                <a:lnTo>
                  <a:pt x="116" y="285"/>
                </a:lnTo>
                <a:lnTo>
                  <a:pt x="65" y="297"/>
                </a:lnTo>
                <a:lnTo>
                  <a:pt x="61" y="297"/>
                </a:lnTo>
                <a:lnTo>
                  <a:pt x="51" y="299"/>
                </a:lnTo>
                <a:lnTo>
                  <a:pt x="30" y="304"/>
                </a:lnTo>
                <a:lnTo>
                  <a:pt x="27" y="304"/>
                </a:lnTo>
                <a:lnTo>
                  <a:pt x="22" y="304"/>
                </a:lnTo>
                <a:lnTo>
                  <a:pt x="16" y="307"/>
                </a:lnTo>
                <a:lnTo>
                  <a:pt x="3" y="285"/>
                </a:lnTo>
                <a:lnTo>
                  <a:pt x="9" y="278"/>
                </a:lnTo>
                <a:lnTo>
                  <a:pt x="3" y="262"/>
                </a:lnTo>
                <a:lnTo>
                  <a:pt x="3" y="250"/>
                </a:lnTo>
                <a:lnTo>
                  <a:pt x="0" y="222"/>
                </a:lnTo>
                <a:lnTo>
                  <a:pt x="0" y="215"/>
                </a:lnTo>
                <a:lnTo>
                  <a:pt x="0" y="210"/>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2" name="Freeform 35"/>
          <p:cNvSpPr>
            <a:spLocks/>
          </p:cNvSpPr>
          <p:nvPr/>
        </p:nvSpPr>
        <p:spPr bwMode="ltGray">
          <a:xfrm>
            <a:off x="4741863" y="2484438"/>
            <a:ext cx="749300" cy="533400"/>
          </a:xfrm>
          <a:custGeom>
            <a:avLst/>
            <a:gdLst>
              <a:gd name="T0" fmla="*/ 2147483647 w 718"/>
              <a:gd name="T1" fmla="*/ 2147483647 h 510"/>
              <a:gd name="T2" fmla="*/ 2147483647 w 718"/>
              <a:gd name="T3" fmla="*/ 2147483647 h 510"/>
              <a:gd name="T4" fmla="*/ 2147483647 w 718"/>
              <a:gd name="T5" fmla="*/ 2147483647 h 510"/>
              <a:gd name="T6" fmla="*/ 2147483647 w 718"/>
              <a:gd name="T7" fmla="*/ 2147483647 h 510"/>
              <a:gd name="T8" fmla="*/ 2147483647 w 718"/>
              <a:gd name="T9" fmla="*/ 2147483647 h 510"/>
              <a:gd name="T10" fmla="*/ 2147483647 w 718"/>
              <a:gd name="T11" fmla="*/ 2147483647 h 510"/>
              <a:gd name="T12" fmla="*/ 2147483647 w 718"/>
              <a:gd name="T13" fmla="*/ 2147483647 h 510"/>
              <a:gd name="T14" fmla="*/ 2147483647 w 718"/>
              <a:gd name="T15" fmla="*/ 2147483647 h 510"/>
              <a:gd name="T16" fmla="*/ 2147483647 w 718"/>
              <a:gd name="T17" fmla="*/ 2147483647 h 510"/>
              <a:gd name="T18" fmla="*/ 2147483647 w 718"/>
              <a:gd name="T19" fmla="*/ 2147483647 h 510"/>
              <a:gd name="T20" fmla="*/ 2147483647 w 718"/>
              <a:gd name="T21" fmla="*/ 2147483647 h 510"/>
              <a:gd name="T22" fmla="*/ 2147483647 w 718"/>
              <a:gd name="T23" fmla="*/ 2147483647 h 510"/>
              <a:gd name="T24" fmla="*/ 2147483647 w 718"/>
              <a:gd name="T25" fmla="*/ 2147483647 h 510"/>
              <a:gd name="T26" fmla="*/ 2147483647 w 718"/>
              <a:gd name="T27" fmla="*/ 2147483647 h 510"/>
              <a:gd name="T28" fmla="*/ 2147483647 w 718"/>
              <a:gd name="T29" fmla="*/ 2147483647 h 510"/>
              <a:gd name="T30" fmla="*/ 2147483647 w 718"/>
              <a:gd name="T31" fmla="*/ 2147483647 h 510"/>
              <a:gd name="T32" fmla="*/ 2147483647 w 718"/>
              <a:gd name="T33" fmla="*/ 2147483647 h 510"/>
              <a:gd name="T34" fmla="*/ 2147483647 w 718"/>
              <a:gd name="T35" fmla="*/ 2147483647 h 510"/>
              <a:gd name="T36" fmla="*/ 2147483647 w 718"/>
              <a:gd name="T37" fmla="*/ 2147483647 h 510"/>
              <a:gd name="T38" fmla="*/ 2147483647 w 718"/>
              <a:gd name="T39" fmla="*/ 2147483647 h 510"/>
              <a:gd name="T40" fmla="*/ 2147483647 w 718"/>
              <a:gd name="T41" fmla="*/ 2147483647 h 510"/>
              <a:gd name="T42" fmla="*/ 2147483647 w 718"/>
              <a:gd name="T43" fmla="*/ 2147483647 h 510"/>
              <a:gd name="T44" fmla="*/ 2147483647 w 718"/>
              <a:gd name="T45" fmla="*/ 2147483647 h 510"/>
              <a:gd name="T46" fmla="*/ 2147483647 w 718"/>
              <a:gd name="T47" fmla="*/ 2147483647 h 510"/>
              <a:gd name="T48" fmla="*/ 2147483647 w 718"/>
              <a:gd name="T49" fmla="*/ 2147483647 h 510"/>
              <a:gd name="T50" fmla="*/ 2147483647 w 718"/>
              <a:gd name="T51" fmla="*/ 2147483647 h 510"/>
              <a:gd name="T52" fmla="*/ 2147483647 w 718"/>
              <a:gd name="T53" fmla="*/ 2147483647 h 510"/>
              <a:gd name="T54" fmla="*/ 2147483647 w 718"/>
              <a:gd name="T55" fmla="*/ 2147483647 h 510"/>
              <a:gd name="T56" fmla="*/ 2147483647 w 718"/>
              <a:gd name="T57" fmla="*/ 2147483647 h 510"/>
              <a:gd name="T58" fmla="*/ 2147483647 w 718"/>
              <a:gd name="T59" fmla="*/ 2147483647 h 510"/>
              <a:gd name="T60" fmla="*/ 2147483647 w 718"/>
              <a:gd name="T61" fmla="*/ 2147483647 h 510"/>
              <a:gd name="T62" fmla="*/ 2147483647 w 718"/>
              <a:gd name="T63" fmla="*/ 2147483647 h 510"/>
              <a:gd name="T64" fmla="*/ 2147483647 w 718"/>
              <a:gd name="T65" fmla="*/ 2147483647 h 510"/>
              <a:gd name="T66" fmla="*/ 2147483647 w 718"/>
              <a:gd name="T67" fmla="*/ 2147483647 h 510"/>
              <a:gd name="T68" fmla="*/ 2147483647 w 718"/>
              <a:gd name="T69" fmla="*/ 2147483647 h 510"/>
              <a:gd name="T70" fmla="*/ 2147483647 w 718"/>
              <a:gd name="T71" fmla="*/ 2147483647 h 510"/>
              <a:gd name="T72" fmla="*/ 2147483647 w 718"/>
              <a:gd name="T73" fmla="*/ 2147483647 h 510"/>
              <a:gd name="T74" fmla="*/ 2147483647 w 718"/>
              <a:gd name="T75" fmla="*/ 2147483647 h 510"/>
              <a:gd name="T76" fmla="*/ 2147483647 w 718"/>
              <a:gd name="T77" fmla="*/ 2147483647 h 510"/>
              <a:gd name="T78" fmla="*/ 2147483647 w 718"/>
              <a:gd name="T79" fmla="*/ 2147483647 h 510"/>
              <a:gd name="T80" fmla="*/ 2147483647 w 718"/>
              <a:gd name="T81" fmla="*/ 2147483647 h 510"/>
              <a:gd name="T82" fmla="*/ 2147483647 w 718"/>
              <a:gd name="T83" fmla="*/ 2147483647 h 510"/>
              <a:gd name="T84" fmla="*/ 2147483647 w 718"/>
              <a:gd name="T85" fmla="*/ 2147483647 h 510"/>
              <a:gd name="T86" fmla="*/ 2147483647 w 718"/>
              <a:gd name="T87" fmla="*/ 2147483647 h 510"/>
              <a:gd name="T88" fmla="*/ 2147483647 w 718"/>
              <a:gd name="T89" fmla="*/ 2147483647 h 510"/>
              <a:gd name="T90" fmla="*/ 2147483647 w 718"/>
              <a:gd name="T91" fmla="*/ 2147483647 h 510"/>
              <a:gd name="T92" fmla="*/ 2147483647 w 718"/>
              <a:gd name="T93" fmla="*/ 2147483647 h 510"/>
              <a:gd name="T94" fmla="*/ 2147483647 w 718"/>
              <a:gd name="T95" fmla="*/ 2147483647 h 510"/>
              <a:gd name="T96" fmla="*/ 2147483647 w 718"/>
              <a:gd name="T97" fmla="*/ 2147483647 h 510"/>
              <a:gd name="T98" fmla="*/ 2147483647 w 718"/>
              <a:gd name="T99" fmla="*/ 2147483647 h 510"/>
              <a:gd name="T100" fmla="*/ 2147483647 w 718"/>
              <a:gd name="T101" fmla="*/ 2147483647 h 510"/>
              <a:gd name="T102" fmla="*/ 2147483647 w 718"/>
              <a:gd name="T103" fmla="*/ 2147483647 h 510"/>
              <a:gd name="T104" fmla="*/ 2147483647 w 718"/>
              <a:gd name="T105" fmla="*/ 2147483647 h 510"/>
              <a:gd name="T106" fmla="*/ 2147483647 w 718"/>
              <a:gd name="T107" fmla="*/ 2147483647 h 510"/>
              <a:gd name="T108" fmla="*/ 2147483647 w 718"/>
              <a:gd name="T109" fmla="*/ 2147483647 h 510"/>
              <a:gd name="T110" fmla="*/ 2147483647 w 718"/>
              <a:gd name="T111" fmla="*/ 2147483647 h 510"/>
              <a:gd name="T112" fmla="*/ 2147483647 w 718"/>
              <a:gd name="T113" fmla="*/ 2147483647 h 510"/>
              <a:gd name="T114" fmla="*/ 2147483647 w 718"/>
              <a:gd name="T115" fmla="*/ 2147483647 h 510"/>
              <a:gd name="T116" fmla="*/ 2147483647 w 718"/>
              <a:gd name="T117" fmla="*/ 2147483647 h 510"/>
              <a:gd name="T118" fmla="*/ 2147483647 w 718"/>
              <a:gd name="T119" fmla="*/ 2147483647 h 5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8"/>
              <a:gd name="T181" fmla="*/ 0 h 510"/>
              <a:gd name="T182" fmla="*/ 718 w 718"/>
              <a:gd name="T183" fmla="*/ 510 h 5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8" h="510">
                <a:moveTo>
                  <a:pt x="545" y="447"/>
                </a:moveTo>
                <a:lnTo>
                  <a:pt x="523" y="440"/>
                </a:lnTo>
                <a:lnTo>
                  <a:pt x="514" y="438"/>
                </a:lnTo>
                <a:lnTo>
                  <a:pt x="510" y="438"/>
                </a:lnTo>
                <a:lnTo>
                  <a:pt x="503" y="433"/>
                </a:lnTo>
                <a:lnTo>
                  <a:pt x="500" y="433"/>
                </a:lnTo>
                <a:lnTo>
                  <a:pt x="492" y="431"/>
                </a:lnTo>
                <a:lnTo>
                  <a:pt x="479" y="426"/>
                </a:lnTo>
                <a:lnTo>
                  <a:pt x="468" y="424"/>
                </a:lnTo>
                <a:lnTo>
                  <a:pt x="465" y="419"/>
                </a:lnTo>
                <a:lnTo>
                  <a:pt x="461" y="417"/>
                </a:lnTo>
                <a:lnTo>
                  <a:pt x="448" y="417"/>
                </a:lnTo>
                <a:lnTo>
                  <a:pt x="438" y="412"/>
                </a:lnTo>
                <a:lnTo>
                  <a:pt x="424" y="400"/>
                </a:lnTo>
                <a:lnTo>
                  <a:pt x="430" y="400"/>
                </a:lnTo>
                <a:lnTo>
                  <a:pt x="424" y="386"/>
                </a:lnTo>
                <a:lnTo>
                  <a:pt x="413" y="377"/>
                </a:lnTo>
                <a:lnTo>
                  <a:pt x="410" y="377"/>
                </a:lnTo>
                <a:lnTo>
                  <a:pt x="406" y="377"/>
                </a:lnTo>
                <a:lnTo>
                  <a:pt x="389" y="365"/>
                </a:lnTo>
                <a:lnTo>
                  <a:pt x="379" y="365"/>
                </a:lnTo>
                <a:lnTo>
                  <a:pt x="351" y="372"/>
                </a:lnTo>
                <a:lnTo>
                  <a:pt x="336" y="377"/>
                </a:lnTo>
                <a:lnTo>
                  <a:pt x="324" y="379"/>
                </a:lnTo>
                <a:lnTo>
                  <a:pt x="321" y="379"/>
                </a:lnTo>
                <a:lnTo>
                  <a:pt x="313" y="379"/>
                </a:lnTo>
                <a:lnTo>
                  <a:pt x="300" y="384"/>
                </a:lnTo>
                <a:lnTo>
                  <a:pt x="286" y="386"/>
                </a:lnTo>
                <a:lnTo>
                  <a:pt x="266" y="391"/>
                </a:lnTo>
                <a:lnTo>
                  <a:pt x="259" y="391"/>
                </a:lnTo>
                <a:lnTo>
                  <a:pt x="254" y="391"/>
                </a:lnTo>
                <a:lnTo>
                  <a:pt x="251" y="393"/>
                </a:lnTo>
                <a:lnTo>
                  <a:pt x="239" y="393"/>
                </a:lnTo>
                <a:lnTo>
                  <a:pt x="204" y="400"/>
                </a:lnTo>
                <a:lnTo>
                  <a:pt x="192" y="405"/>
                </a:lnTo>
                <a:lnTo>
                  <a:pt x="186" y="405"/>
                </a:lnTo>
                <a:lnTo>
                  <a:pt x="182" y="405"/>
                </a:lnTo>
                <a:lnTo>
                  <a:pt x="169" y="407"/>
                </a:lnTo>
                <a:lnTo>
                  <a:pt x="151" y="412"/>
                </a:lnTo>
                <a:lnTo>
                  <a:pt x="142" y="412"/>
                </a:lnTo>
                <a:lnTo>
                  <a:pt x="138" y="417"/>
                </a:lnTo>
                <a:lnTo>
                  <a:pt x="134" y="417"/>
                </a:lnTo>
                <a:lnTo>
                  <a:pt x="104" y="419"/>
                </a:lnTo>
                <a:lnTo>
                  <a:pt x="83" y="424"/>
                </a:lnTo>
                <a:lnTo>
                  <a:pt x="80" y="426"/>
                </a:lnTo>
                <a:lnTo>
                  <a:pt x="72" y="426"/>
                </a:lnTo>
                <a:lnTo>
                  <a:pt x="69" y="426"/>
                </a:lnTo>
                <a:lnTo>
                  <a:pt x="56" y="431"/>
                </a:lnTo>
                <a:lnTo>
                  <a:pt x="30" y="433"/>
                </a:lnTo>
                <a:lnTo>
                  <a:pt x="18" y="433"/>
                </a:lnTo>
                <a:lnTo>
                  <a:pt x="14" y="438"/>
                </a:lnTo>
                <a:lnTo>
                  <a:pt x="7" y="438"/>
                </a:lnTo>
                <a:lnTo>
                  <a:pt x="0" y="407"/>
                </a:lnTo>
                <a:lnTo>
                  <a:pt x="10" y="398"/>
                </a:lnTo>
                <a:lnTo>
                  <a:pt x="34" y="377"/>
                </a:lnTo>
                <a:lnTo>
                  <a:pt x="48" y="365"/>
                </a:lnTo>
                <a:lnTo>
                  <a:pt x="56" y="348"/>
                </a:lnTo>
                <a:lnTo>
                  <a:pt x="65" y="341"/>
                </a:lnTo>
                <a:lnTo>
                  <a:pt x="56" y="318"/>
                </a:lnTo>
                <a:lnTo>
                  <a:pt x="48" y="315"/>
                </a:lnTo>
                <a:lnTo>
                  <a:pt x="45" y="308"/>
                </a:lnTo>
                <a:lnTo>
                  <a:pt x="42" y="303"/>
                </a:lnTo>
                <a:lnTo>
                  <a:pt x="38" y="287"/>
                </a:lnTo>
                <a:lnTo>
                  <a:pt x="87" y="266"/>
                </a:lnTo>
                <a:lnTo>
                  <a:pt x="115" y="261"/>
                </a:lnTo>
                <a:lnTo>
                  <a:pt x="127" y="259"/>
                </a:lnTo>
                <a:lnTo>
                  <a:pt x="151" y="259"/>
                </a:lnTo>
                <a:lnTo>
                  <a:pt x="169" y="266"/>
                </a:lnTo>
                <a:lnTo>
                  <a:pt x="186" y="259"/>
                </a:lnTo>
                <a:lnTo>
                  <a:pt x="204" y="254"/>
                </a:lnTo>
                <a:lnTo>
                  <a:pt x="216" y="254"/>
                </a:lnTo>
                <a:lnTo>
                  <a:pt x="239" y="240"/>
                </a:lnTo>
                <a:lnTo>
                  <a:pt x="244" y="235"/>
                </a:lnTo>
                <a:lnTo>
                  <a:pt x="248" y="228"/>
                </a:lnTo>
                <a:lnTo>
                  <a:pt x="254" y="219"/>
                </a:lnTo>
                <a:lnTo>
                  <a:pt x="275" y="212"/>
                </a:lnTo>
                <a:lnTo>
                  <a:pt x="275" y="200"/>
                </a:lnTo>
                <a:lnTo>
                  <a:pt x="275" y="193"/>
                </a:lnTo>
                <a:lnTo>
                  <a:pt x="266" y="183"/>
                </a:lnTo>
                <a:lnTo>
                  <a:pt x="262" y="179"/>
                </a:lnTo>
                <a:lnTo>
                  <a:pt x="262" y="176"/>
                </a:lnTo>
                <a:lnTo>
                  <a:pt x="266" y="176"/>
                </a:lnTo>
                <a:lnTo>
                  <a:pt x="275" y="167"/>
                </a:lnTo>
                <a:lnTo>
                  <a:pt x="262" y="164"/>
                </a:lnTo>
                <a:lnTo>
                  <a:pt x="259" y="164"/>
                </a:lnTo>
                <a:lnTo>
                  <a:pt x="259" y="160"/>
                </a:lnTo>
                <a:lnTo>
                  <a:pt x="251" y="157"/>
                </a:lnTo>
                <a:lnTo>
                  <a:pt x="251" y="139"/>
                </a:lnTo>
                <a:lnTo>
                  <a:pt x="262" y="131"/>
                </a:lnTo>
                <a:lnTo>
                  <a:pt x="262" y="129"/>
                </a:lnTo>
                <a:lnTo>
                  <a:pt x="282" y="115"/>
                </a:lnTo>
                <a:lnTo>
                  <a:pt x="286" y="110"/>
                </a:lnTo>
                <a:lnTo>
                  <a:pt x="286" y="101"/>
                </a:lnTo>
                <a:lnTo>
                  <a:pt x="321" y="54"/>
                </a:lnTo>
                <a:lnTo>
                  <a:pt x="331" y="42"/>
                </a:lnTo>
                <a:lnTo>
                  <a:pt x="351" y="28"/>
                </a:lnTo>
                <a:lnTo>
                  <a:pt x="362" y="25"/>
                </a:lnTo>
                <a:lnTo>
                  <a:pt x="421" y="14"/>
                </a:lnTo>
                <a:lnTo>
                  <a:pt x="424" y="9"/>
                </a:lnTo>
                <a:lnTo>
                  <a:pt x="456" y="2"/>
                </a:lnTo>
                <a:lnTo>
                  <a:pt x="479" y="0"/>
                </a:lnTo>
                <a:lnTo>
                  <a:pt x="479" y="14"/>
                </a:lnTo>
                <a:lnTo>
                  <a:pt x="486" y="47"/>
                </a:lnTo>
                <a:lnTo>
                  <a:pt x="492" y="47"/>
                </a:lnTo>
                <a:lnTo>
                  <a:pt x="492" y="49"/>
                </a:lnTo>
                <a:lnTo>
                  <a:pt x="495" y="54"/>
                </a:lnTo>
                <a:lnTo>
                  <a:pt x="503" y="77"/>
                </a:lnTo>
                <a:lnTo>
                  <a:pt x="500" y="89"/>
                </a:lnTo>
                <a:lnTo>
                  <a:pt x="500" y="101"/>
                </a:lnTo>
                <a:lnTo>
                  <a:pt x="510" y="129"/>
                </a:lnTo>
                <a:lnTo>
                  <a:pt x="514" y="136"/>
                </a:lnTo>
                <a:lnTo>
                  <a:pt x="510" y="150"/>
                </a:lnTo>
                <a:lnTo>
                  <a:pt x="523" y="146"/>
                </a:lnTo>
                <a:lnTo>
                  <a:pt x="533" y="179"/>
                </a:lnTo>
                <a:lnTo>
                  <a:pt x="538" y="186"/>
                </a:lnTo>
                <a:lnTo>
                  <a:pt x="541" y="200"/>
                </a:lnTo>
                <a:lnTo>
                  <a:pt x="545" y="221"/>
                </a:lnTo>
                <a:lnTo>
                  <a:pt x="545" y="233"/>
                </a:lnTo>
                <a:lnTo>
                  <a:pt x="550" y="242"/>
                </a:lnTo>
                <a:lnTo>
                  <a:pt x="550" y="249"/>
                </a:lnTo>
                <a:lnTo>
                  <a:pt x="550" y="259"/>
                </a:lnTo>
                <a:lnTo>
                  <a:pt x="550" y="268"/>
                </a:lnTo>
                <a:lnTo>
                  <a:pt x="550" y="315"/>
                </a:lnTo>
                <a:lnTo>
                  <a:pt x="550" y="318"/>
                </a:lnTo>
                <a:lnTo>
                  <a:pt x="554" y="322"/>
                </a:lnTo>
                <a:lnTo>
                  <a:pt x="554" y="329"/>
                </a:lnTo>
                <a:lnTo>
                  <a:pt x="557" y="358"/>
                </a:lnTo>
                <a:lnTo>
                  <a:pt x="562" y="365"/>
                </a:lnTo>
                <a:lnTo>
                  <a:pt x="562" y="369"/>
                </a:lnTo>
                <a:lnTo>
                  <a:pt x="562" y="372"/>
                </a:lnTo>
                <a:lnTo>
                  <a:pt x="565" y="379"/>
                </a:lnTo>
                <a:lnTo>
                  <a:pt x="565" y="391"/>
                </a:lnTo>
                <a:lnTo>
                  <a:pt x="565" y="393"/>
                </a:lnTo>
                <a:lnTo>
                  <a:pt x="568" y="398"/>
                </a:lnTo>
                <a:lnTo>
                  <a:pt x="576" y="417"/>
                </a:lnTo>
                <a:lnTo>
                  <a:pt x="557" y="433"/>
                </a:lnTo>
                <a:lnTo>
                  <a:pt x="568" y="445"/>
                </a:lnTo>
                <a:lnTo>
                  <a:pt x="562" y="452"/>
                </a:lnTo>
                <a:lnTo>
                  <a:pt x="562" y="459"/>
                </a:lnTo>
                <a:lnTo>
                  <a:pt x="565" y="461"/>
                </a:lnTo>
                <a:lnTo>
                  <a:pt x="572" y="454"/>
                </a:lnTo>
                <a:lnTo>
                  <a:pt x="572" y="452"/>
                </a:lnTo>
                <a:lnTo>
                  <a:pt x="585" y="447"/>
                </a:lnTo>
                <a:lnTo>
                  <a:pt x="592" y="440"/>
                </a:lnTo>
                <a:lnTo>
                  <a:pt x="607" y="445"/>
                </a:lnTo>
                <a:lnTo>
                  <a:pt x="616" y="433"/>
                </a:lnTo>
                <a:lnTo>
                  <a:pt x="658" y="424"/>
                </a:lnTo>
                <a:lnTo>
                  <a:pt x="677" y="400"/>
                </a:lnTo>
                <a:lnTo>
                  <a:pt x="689" y="393"/>
                </a:lnTo>
                <a:lnTo>
                  <a:pt x="685" y="400"/>
                </a:lnTo>
                <a:lnTo>
                  <a:pt x="689" y="407"/>
                </a:lnTo>
                <a:lnTo>
                  <a:pt x="706" y="407"/>
                </a:lnTo>
                <a:lnTo>
                  <a:pt x="717" y="398"/>
                </a:lnTo>
                <a:lnTo>
                  <a:pt x="717" y="405"/>
                </a:lnTo>
                <a:lnTo>
                  <a:pt x="692" y="424"/>
                </a:lnTo>
                <a:lnTo>
                  <a:pt x="616" y="476"/>
                </a:lnTo>
                <a:lnTo>
                  <a:pt x="600" y="480"/>
                </a:lnTo>
                <a:lnTo>
                  <a:pt x="585" y="487"/>
                </a:lnTo>
                <a:lnTo>
                  <a:pt x="572" y="492"/>
                </a:lnTo>
                <a:lnTo>
                  <a:pt x="562" y="494"/>
                </a:lnTo>
                <a:lnTo>
                  <a:pt x="557" y="499"/>
                </a:lnTo>
                <a:lnTo>
                  <a:pt x="557" y="494"/>
                </a:lnTo>
                <a:lnTo>
                  <a:pt x="550" y="494"/>
                </a:lnTo>
                <a:lnTo>
                  <a:pt x="545" y="492"/>
                </a:lnTo>
                <a:lnTo>
                  <a:pt x="541" y="501"/>
                </a:lnTo>
                <a:lnTo>
                  <a:pt x="530" y="509"/>
                </a:lnTo>
                <a:lnTo>
                  <a:pt x="530" y="506"/>
                </a:lnTo>
                <a:lnTo>
                  <a:pt x="530" y="499"/>
                </a:lnTo>
                <a:lnTo>
                  <a:pt x="530" y="494"/>
                </a:lnTo>
                <a:lnTo>
                  <a:pt x="533" y="492"/>
                </a:lnTo>
                <a:lnTo>
                  <a:pt x="541" y="487"/>
                </a:lnTo>
                <a:lnTo>
                  <a:pt x="545" y="483"/>
                </a:lnTo>
                <a:lnTo>
                  <a:pt x="545" y="480"/>
                </a:lnTo>
                <a:lnTo>
                  <a:pt x="545" y="476"/>
                </a:lnTo>
                <a:lnTo>
                  <a:pt x="545" y="468"/>
                </a:lnTo>
                <a:lnTo>
                  <a:pt x="545" y="461"/>
                </a:lnTo>
                <a:lnTo>
                  <a:pt x="545" y="459"/>
                </a:lnTo>
                <a:lnTo>
                  <a:pt x="545" y="454"/>
                </a:lnTo>
                <a:lnTo>
                  <a:pt x="550" y="447"/>
                </a:lnTo>
                <a:lnTo>
                  <a:pt x="545" y="447"/>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83" name="Freeform 36"/>
          <p:cNvSpPr>
            <a:spLocks/>
          </p:cNvSpPr>
          <p:nvPr/>
        </p:nvSpPr>
        <p:spPr bwMode="ltGray">
          <a:xfrm>
            <a:off x="4059238" y="2989263"/>
            <a:ext cx="309562" cy="496887"/>
          </a:xfrm>
          <a:custGeom>
            <a:avLst/>
            <a:gdLst>
              <a:gd name="T0" fmla="*/ 2147483647 w 298"/>
              <a:gd name="T1" fmla="*/ 2147483647 h 476"/>
              <a:gd name="T2" fmla="*/ 2147483647 w 298"/>
              <a:gd name="T3" fmla="*/ 2147483647 h 476"/>
              <a:gd name="T4" fmla="*/ 2147483647 w 298"/>
              <a:gd name="T5" fmla="*/ 2147483647 h 476"/>
              <a:gd name="T6" fmla="*/ 2147483647 w 298"/>
              <a:gd name="T7" fmla="*/ 2147483647 h 476"/>
              <a:gd name="T8" fmla="*/ 2147483647 w 298"/>
              <a:gd name="T9" fmla="*/ 2147483647 h 476"/>
              <a:gd name="T10" fmla="*/ 2147483647 w 298"/>
              <a:gd name="T11" fmla="*/ 2147483647 h 476"/>
              <a:gd name="T12" fmla="*/ 2147483647 w 298"/>
              <a:gd name="T13" fmla="*/ 2147483647 h 476"/>
              <a:gd name="T14" fmla="*/ 2147483647 w 298"/>
              <a:gd name="T15" fmla="*/ 2147483647 h 476"/>
              <a:gd name="T16" fmla="*/ 2147483647 w 298"/>
              <a:gd name="T17" fmla="*/ 2147483647 h 476"/>
              <a:gd name="T18" fmla="*/ 2147483647 w 298"/>
              <a:gd name="T19" fmla="*/ 2147483647 h 476"/>
              <a:gd name="T20" fmla="*/ 2147483647 w 298"/>
              <a:gd name="T21" fmla="*/ 2147483647 h 476"/>
              <a:gd name="T22" fmla="*/ 2147483647 w 298"/>
              <a:gd name="T23" fmla="*/ 2147483647 h 476"/>
              <a:gd name="T24" fmla="*/ 2147483647 w 298"/>
              <a:gd name="T25" fmla="*/ 2147483647 h 476"/>
              <a:gd name="T26" fmla="*/ 2147483647 w 298"/>
              <a:gd name="T27" fmla="*/ 2147483647 h 476"/>
              <a:gd name="T28" fmla="*/ 2147483647 w 298"/>
              <a:gd name="T29" fmla="*/ 2147483647 h 476"/>
              <a:gd name="T30" fmla="*/ 2147483647 w 298"/>
              <a:gd name="T31" fmla="*/ 2147483647 h 476"/>
              <a:gd name="T32" fmla="*/ 2147483647 w 298"/>
              <a:gd name="T33" fmla="*/ 2147483647 h 476"/>
              <a:gd name="T34" fmla="*/ 2147483647 w 298"/>
              <a:gd name="T35" fmla="*/ 2147483647 h 476"/>
              <a:gd name="T36" fmla="*/ 2147483647 w 298"/>
              <a:gd name="T37" fmla="*/ 2147483647 h 476"/>
              <a:gd name="T38" fmla="*/ 2147483647 w 298"/>
              <a:gd name="T39" fmla="*/ 2147483647 h 476"/>
              <a:gd name="T40" fmla="*/ 2147483647 w 298"/>
              <a:gd name="T41" fmla="*/ 2147483647 h 476"/>
              <a:gd name="T42" fmla="*/ 2147483647 w 298"/>
              <a:gd name="T43" fmla="*/ 2147483647 h 476"/>
              <a:gd name="T44" fmla="*/ 2147483647 w 298"/>
              <a:gd name="T45" fmla="*/ 2147483647 h 476"/>
              <a:gd name="T46" fmla="*/ 2147483647 w 298"/>
              <a:gd name="T47" fmla="*/ 2147483647 h 476"/>
              <a:gd name="T48" fmla="*/ 2147483647 w 298"/>
              <a:gd name="T49" fmla="*/ 2147483647 h 476"/>
              <a:gd name="T50" fmla="*/ 2147483647 w 298"/>
              <a:gd name="T51" fmla="*/ 2147483647 h 476"/>
              <a:gd name="T52" fmla="*/ 2147483647 w 298"/>
              <a:gd name="T53" fmla="*/ 2147483647 h 476"/>
              <a:gd name="T54" fmla="*/ 2147483647 w 298"/>
              <a:gd name="T55" fmla="*/ 2147483647 h 476"/>
              <a:gd name="T56" fmla="*/ 2147483647 w 298"/>
              <a:gd name="T57" fmla="*/ 2147483647 h 476"/>
              <a:gd name="T58" fmla="*/ 2147483647 w 298"/>
              <a:gd name="T59" fmla="*/ 2147483647 h 476"/>
              <a:gd name="T60" fmla="*/ 2147483647 w 298"/>
              <a:gd name="T61" fmla="*/ 2147483647 h 476"/>
              <a:gd name="T62" fmla="*/ 2147483647 w 298"/>
              <a:gd name="T63" fmla="*/ 2147483647 h 476"/>
              <a:gd name="T64" fmla="*/ 2147483647 w 298"/>
              <a:gd name="T65" fmla="*/ 2147483647 h 476"/>
              <a:gd name="T66" fmla="*/ 2147483647 w 298"/>
              <a:gd name="T67" fmla="*/ 2147483647 h 476"/>
              <a:gd name="T68" fmla="*/ 2147483647 w 298"/>
              <a:gd name="T69" fmla="*/ 2147483647 h 476"/>
              <a:gd name="T70" fmla="*/ 2147483647 w 298"/>
              <a:gd name="T71" fmla="*/ 2147483647 h 476"/>
              <a:gd name="T72" fmla="*/ 2147483647 w 298"/>
              <a:gd name="T73" fmla="*/ 2147483647 h 476"/>
              <a:gd name="T74" fmla="*/ 2147483647 w 298"/>
              <a:gd name="T75" fmla="*/ 2147483647 h 476"/>
              <a:gd name="T76" fmla="*/ 2147483647 w 298"/>
              <a:gd name="T77" fmla="*/ 2147483647 h 476"/>
              <a:gd name="T78" fmla="*/ 2147483647 w 298"/>
              <a:gd name="T79" fmla="*/ 2147483647 h 476"/>
              <a:gd name="T80" fmla="*/ 2147483647 w 298"/>
              <a:gd name="T81" fmla="*/ 2147483647 h 476"/>
              <a:gd name="T82" fmla="*/ 2147483647 w 298"/>
              <a:gd name="T83" fmla="*/ 2147483647 h 476"/>
              <a:gd name="T84" fmla="*/ 2147483647 w 298"/>
              <a:gd name="T85" fmla="*/ 2147483647 h 476"/>
              <a:gd name="T86" fmla="*/ 2147483647 w 298"/>
              <a:gd name="T87" fmla="*/ 2147483647 h 476"/>
              <a:gd name="T88" fmla="*/ 2147483647 w 298"/>
              <a:gd name="T89" fmla="*/ 2147483647 h 476"/>
              <a:gd name="T90" fmla="*/ 2147483647 w 298"/>
              <a:gd name="T91" fmla="*/ 2147483647 h 476"/>
              <a:gd name="T92" fmla="*/ 2147483647 w 298"/>
              <a:gd name="T93" fmla="*/ 2147483647 h 476"/>
              <a:gd name="T94" fmla="*/ 2147483647 w 298"/>
              <a:gd name="T95" fmla="*/ 2147483647 h 476"/>
              <a:gd name="T96" fmla="*/ 2147483647 w 298"/>
              <a:gd name="T97" fmla="*/ 2147483647 h 476"/>
              <a:gd name="T98" fmla="*/ 2147483647 w 298"/>
              <a:gd name="T99" fmla="*/ 2147483647 h 476"/>
              <a:gd name="T100" fmla="*/ 2147483647 w 298"/>
              <a:gd name="T101" fmla="*/ 2147483647 h 476"/>
              <a:gd name="T102" fmla="*/ 2147483647 w 298"/>
              <a:gd name="T103" fmla="*/ 2147483647 h 476"/>
              <a:gd name="T104" fmla="*/ 2147483647 w 298"/>
              <a:gd name="T105" fmla="*/ 2147483647 h 476"/>
              <a:gd name="T106" fmla="*/ 2147483647 w 298"/>
              <a:gd name="T107" fmla="*/ 2147483647 h 476"/>
              <a:gd name="T108" fmla="*/ 2147483647 w 298"/>
              <a:gd name="T109" fmla="*/ 2147483647 h 476"/>
              <a:gd name="T110" fmla="*/ 2147483647 w 298"/>
              <a:gd name="T111" fmla="*/ 2147483647 h 476"/>
              <a:gd name="T112" fmla="*/ 2147483647 w 298"/>
              <a:gd name="T113" fmla="*/ 2147483647 h 4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476"/>
              <a:gd name="T173" fmla="*/ 298 w 298"/>
              <a:gd name="T174" fmla="*/ 476 h 4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476">
                <a:moveTo>
                  <a:pt x="269" y="136"/>
                </a:moveTo>
                <a:lnTo>
                  <a:pt x="269" y="143"/>
                </a:lnTo>
                <a:lnTo>
                  <a:pt x="269" y="152"/>
                </a:lnTo>
                <a:lnTo>
                  <a:pt x="272" y="157"/>
                </a:lnTo>
                <a:lnTo>
                  <a:pt x="272" y="164"/>
                </a:lnTo>
                <a:lnTo>
                  <a:pt x="272" y="171"/>
                </a:lnTo>
                <a:lnTo>
                  <a:pt x="272" y="185"/>
                </a:lnTo>
                <a:lnTo>
                  <a:pt x="277" y="195"/>
                </a:lnTo>
                <a:lnTo>
                  <a:pt x="277" y="206"/>
                </a:lnTo>
                <a:lnTo>
                  <a:pt x="277" y="211"/>
                </a:lnTo>
                <a:lnTo>
                  <a:pt x="280" y="218"/>
                </a:lnTo>
                <a:lnTo>
                  <a:pt x="280" y="228"/>
                </a:lnTo>
                <a:lnTo>
                  <a:pt x="280" y="242"/>
                </a:lnTo>
                <a:lnTo>
                  <a:pt x="286" y="246"/>
                </a:lnTo>
                <a:lnTo>
                  <a:pt x="286" y="249"/>
                </a:lnTo>
                <a:lnTo>
                  <a:pt x="286" y="253"/>
                </a:lnTo>
                <a:lnTo>
                  <a:pt x="286" y="256"/>
                </a:lnTo>
                <a:lnTo>
                  <a:pt x="289" y="275"/>
                </a:lnTo>
                <a:lnTo>
                  <a:pt x="289" y="289"/>
                </a:lnTo>
                <a:lnTo>
                  <a:pt x="289" y="296"/>
                </a:lnTo>
                <a:lnTo>
                  <a:pt x="286" y="303"/>
                </a:lnTo>
                <a:lnTo>
                  <a:pt x="286" y="308"/>
                </a:lnTo>
                <a:lnTo>
                  <a:pt x="289" y="310"/>
                </a:lnTo>
                <a:lnTo>
                  <a:pt x="289" y="317"/>
                </a:lnTo>
                <a:lnTo>
                  <a:pt x="289" y="322"/>
                </a:lnTo>
                <a:lnTo>
                  <a:pt x="297" y="324"/>
                </a:lnTo>
                <a:lnTo>
                  <a:pt x="289" y="331"/>
                </a:lnTo>
                <a:lnTo>
                  <a:pt x="277" y="336"/>
                </a:lnTo>
                <a:lnTo>
                  <a:pt x="277" y="338"/>
                </a:lnTo>
                <a:lnTo>
                  <a:pt x="272" y="338"/>
                </a:lnTo>
                <a:lnTo>
                  <a:pt x="269" y="345"/>
                </a:lnTo>
                <a:lnTo>
                  <a:pt x="262" y="350"/>
                </a:lnTo>
                <a:lnTo>
                  <a:pt x="258" y="343"/>
                </a:lnTo>
                <a:lnTo>
                  <a:pt x="254" y="343"/>
                </a:lnTo>
                <a:lnTo>
                  <a:pt x="249" y="345"/>
                </a:lnTo>
                <a:lnTo>
                  <a:pt x="245" y="345"/>
                </a:lnTo>
                <a:lnTo>
                  <a:pt x="242" y="357"/>
                </a:lnTo>
                <a:lnTo>
                  <a:pt x="242" y="364"/>
                </a:lnTo>
                <a:lnTo>
                  <a:pt x="242" y="371"/>
                </a:lnTo>
                <a:lnTo>
                  <a:pt x="237" y="376"/>
                </a:lnTo>
                <a:lnTo>
                  <a:pt x="227" y="385"/>
                </a:lnTo>
                <a:lnTo>
                  <a:pt x="227" y="390"/>
                </a:lnTo>
                <a:lnTo>
                  <a:pt x="214" y="404"/>
                </a:lnTo>
                <a:lnTo>
                  <a:pt x="214" y="399"/>
                </a:lnTo>
                <a:lnTo>
                  <a:pt x="210" y="399"/>
                </a:lnTo>
                <a:lnTo>
                  <a:pt x="207" y="404"/>
                </a:lnTo>
                <a:lnTo>
                  <a:pt x="202" y="413"/>
                </a:lnTo>
                <a:lnTo>
                  <a:pt x="202" y="418"/>
                </a:lnTo>
                <a:lnTo>
                  <a:pt x="202" y="432"/>
                </a:lnTo>
                <a:lnTo>
                  <a:pt x="199" y="437"/>
                </a:lnTo>
                <a:lnTo>
                  <a:pt x="196" y="437"/>
                </a:lnTo>
                <a:lnTo>
                  <a:pt x="172" y="432"/>
                </a:lnTo>
                <a:lnTo>
                  <a:pt x="168" y="420"/>
                </a:lnTo>
                <a:lnTo>
                  <a:pt x="164" y="418"/>
                </a:lnTo>
                <a:lnTo>
                  <a:pt x="161" y="418"/>
                </a:lnTo>
                <a:lnTo>
                  <a:pt x="161" y="425"/>
                </a:lnTo>
                <a:lnTo>
                  <a:pt x="152" y="425"/>
                </a:lnTo>
                <a:lnTo>
                  <a:pt x="152" y="427"/>
                </a:lnTo>
                <a:lnTo>
                  <a:pt x="148" y="437"/>
                </a:lnTo>
                <a:lnTo>
                  <a:pt x="141" y="453"/>
                </a:lnTo>
                <a:lnTo>
                  <a:pt x="137" y="458"/>
                </a:lnTo>
                <a:lnTo>
                  <a:pt x="137" y="453"/>
                </a:lnTo>
                <a:lnTo>
                  <a:pt x="129" y="451"/>
                </a:lnTo>
                <a:lnTo>
                  <a:pt x="120" y="444"/>
                </a:lnTo>
                <a:lnTo>
                  <a:pt x="114" y="446"/>
                </a:lnTo>
                <a:lnTo>
                  <a:pt x="106" y="453"/>
                </a:lnTo>
                <a:lnTo>
                  <a:pt x="93" y="467"/>
                </a:lnTo>
                <a:lnTo>
                  <a:pt x="79" y="460"/>
                </a:lnTo>
                <a:lnTo>
                  <a:pt x="74" y="458"/>
                </a:lnTo>
                <a:lnTo>
                  <a:pt x="67" y="453"/>
                </a:lnTo>
                <a:lnTo>
                  <a:pt x="62" y="453"/>
                </a:lnTo>
                <a:lnTo>
                  <a:pt x="44" y="458"/>
                </a:lnTo>
                <a:lnTo>
                  <a:pt x="47" y="467"/>
                </a:lnTo>
                <a:lnTo>
                  <a:pt x="39" y="460"/>
                </a:lnTo>
                <a:lnTo>
                  <a:pt x="30" y="465"/>
                </a:lnTo>
                <a:lnTo>
                  <a:pt x="19" y="460"/>
                </a:lnTo>
                <a:lnTo>
                  <a:pt x="16" y="465"/>
                </a:lnTo>
                <a:lnTo>
                  <a:pt x="16" y="467"/>
                </a:lnTo>
                <a:lnTo>
                  <a:pt x="12" y="475"/>
                </a:lnTo>
                <a:lnTo>
                  <a:pt x="9" y="475"/>
                </a:lnTo>
                <a:lnTo>
                  <a:pt x="4" y="467"/>
                </a:lnTo>
                <a:lnTo>
                  <a:pt x="0" y="467"/>
                </a:lnTo>
                <a:lnTo>
                  <a:pt x="9" y="446"/>
                </a:lnTo>
                <a:lnTo>
                  <a:pt x="9" y="439"/>
                </a:lnTo>
                <a:lnTo>
                  <a:pt x="9" y="427"/>
                </a:lnTo>
                <a:lnTo>
                  <a:pt x="9" y="425"/>
                </a:lnTo>
                <a:lnTo>
                  <a:pt x="24" y="411"/>
                </a:lnTo>
                <a:lnTo>
                  <a:pt x="27" y="404"/>
                </a:lnTo>
                <a:lnTo>
                  <a:pt x="27" y="397"/>
                </a:lnTo>
                <a:lnTo>
                  <a:pt x="30" y="392"/>
                </a:lnTo>
                <a:lnTo>
                  <a:pt x="36" y="385"/>
                </a:lnTo>
                <a:lnTo>
                  <a:pt x="47" y="369"/>
                </a:lnTo>
                <a:lnTo>
                  <a:pt x="44" y="352"/>
                </a:lnTo>
                <a:lnTo>
                  <a:pt x="39" y="350"/>
                </a:lnTo>
                <a:lnTo>
                  <a:pt x="44" y="345"/>
                </a:lnTo>
                <a:lnTo>
                  <a:pt x="36" y="338"/>
                </a:lnTo>
                <a:lnTo>
                  <a:pt x="30" y="324"/>
                </a:lnTo>
                <a:lnTo>
                  <a:pt x="27" y="322"/>
                </a:lnTo>
                <a:lnTo>
                  <a:pt x="30" y="308"/>
                </a:lnTo>
                <a:lnTo>
                  <a:pt x="30" y="310"/>
                </a:lnTo>
                <a:lnTo>
                  <a:pt x="30" y="308"/>
                </a:lnTo>
                <a:lnTo>
                  <a:pt x="36" y="296"/>
                </a:lnTo>
                <a:lnTo>
                  <a:pt x="36" y="282"/>
                </a:lnTo>
                <a:lnTo>
                  <a:pt x="30" y="268"/>
                </a:lnTo>
                <a:lnTo>
                  <a:pt x="30" y="261"/>
                </a:lnTo>
                <a:lnTo>
                  <a:pt x="30" y="246"/>
                </a:lnTo>
                <a:lnTo>
                  <a:pt x="27" y="239"/>
                </a:lnTo>
                <a:lnTo>
                  <a:pt x="27" y="218"/>
                </a:lnTo>
                <a:lnTo>
                  <a:pt x="27" y="211"/>
                </a:lnTo>
                <a:lnTo>
                  <a:pt x="24" y="206"/>
                </a:lnTo>
                <a:lnTo>
                  <a:pt x="24" y="188"/>
                </a:lnTo>
                <a:lnTo>
                  <a:pt x="24" y="178"/>
                </a:lnTo>
                <a:lnTo>
                  <a:pt x="24" y="171"/>
                </a:lnTo>
                <a:lnTo>
                  <a:pt x="19" y="171"/>
                </a:lnTo>
                <a:lnTo>
                  <a:pt x="19" y="159"/>
                </a:lnTo>
                <a:lnTo>
                  <a:pt x="19" y="152"/>
                </a:lnTo>
                <a:lnTo>
                  <a:pt x="19" y="143"/>
                </a:lnTo>
                <a:lnTo>
                  <a:pt x="16" y="117"/>
                </a:lnTo>
                <a:lnTo>
                  <a:pt x="16" y="112"/>
                </a:lnTo>
                <a:lnTo>
                  <a:pt x="16" y="110"/>
                </a:lnTo>
                <a:lnTo>
                  <a:pt x="16" y="103"/>
                </a:lnTo>
                <a:lnTo>
                  <a:pt x="12" y="98"/>
                </a:lnTo>
                <a:lnTo>
                  <a:pt x="12" y="91"/>
                </a:lnTo>
                <a:lnTo>
                  <a:pt x="12" y="84"/>
                </a:lnTo>
                <a:lnTo>
                  <a:pt x="12" y="82"/>
                </a:lnTo>
                <a:lnTo>
                  <a:pt x="12" y="77"/>
                </a:lnTo>
                <a:lnTo>
                  <a:pt x="12" y="75"/>
                </a:lnTo>
                <a:lnTo>
                  <a:pt x="12" y="70"/>
                </a:lnTo>
                <a:lnTo>
                  <a:pt x="9" y="61"/>
                </a:lnTo>
                <a:lnTo>
                  <a:pt x="9" y="54"/>
                </a:lnTo>
                <a:lnTo>
                  <a:pt x="9" y="49"/>
                </a:lnTo>
                <a:lnTo>
                  <a:pt x="9" y="30"/>
                </a:lnTo>
                <a:lnTo>
                  <a:pt x="9" y="35"/>
                </a:lnTo>
                <a:lnTo>
                  <a:pt x="19" y="37"/>
                </a:lnTo>
                <a:lnTo>
                  <a:pt x="36" y="37"/>
                </a:lnTo>
                <a:lnTo>
                  <a:pt x="39" y="37"/>
                </a:lnTo>
                <a:lnTo>
                  <a:pt x="58" y="28"/>
                </a:lnTo>
                <a:lnTo>
                  <a:pt x="62" y="23"/>
                </a:lnTo>
                <a:lnTo>
                  <a:pt x="67" y="21"/>
                </a:lnTo>
                <a:lnTo>
                  <a:pt x="74" y="21"/>
                </a:lnTo>
                <a:lnTo>
                  <a:pt x="85" y="21"/>
                </a:lnTo>
                <a:lnTo>
                  <a:pt x="93" y="16"/>
                </a:lnTo>
                <a:lnTo>
                  <a:pt x="109" y="16"/>
                </a:lnTo>
                <a:lnTo>
                  <a:pt x="120" y="16"/>
                </a:lnTo>
                <a:lnTo>
                  <a:pt x="137" y="14"/>
                </a:lnTo>
                <a:lnTo>
                  <a:pt x="141" y="14"/>
                </a:lnTo>
                <a:lnTo>
                  <a:pt x="164" y="9"/>
                </a:lnTo>
                <a:lnTo>
                  <a:pt x="172" y="9"/>
                </a:lnTo>
                <a:lnTo>
                  <a:pt x="187" y="9"/>
                </a:lnTo>
                <a:lnTo>
                  <a:pt x="199" y="7"/>
                </a:lnTo>
                <a:lnTo>
                  <a:pt x="207" y="7"/>
                </a:lnTo>
                <a:lnTo>
                  <a:pt x="210" y="7"/>
                </a:lnTo>
                <a:lnTo>
                  <a:pt x="214" y="7"/>
                </a:lnTo>
                <a:lnTo>
                  <a:pt x="223" y="2"/>
                </a:lnTo>
                <a:lnTo>
                  <a:pt x="231" y="2"/>
                </a:lnTo>
                <a:lnTo>
                  <a:pt x="245" y="2"/>
                </a:lnTo>
                <a:lnTo>
                  <a:pt x="249" y="0"/>
                </a:lnTo>
                <a:lnTo>
                  <a:pt x="249" y="7"/>
                </a:lnTo>
                <a:lnTo>
                  <a:pt x="254" y="28"/>
                </a:lnTo>
                <a:lnTo>
                  <a:pt x="254" y="37"/>
                </a:lnTo>
                <a:lnTo>
                  <a:pt x="254" y="42"/>
                </a:lnTo>
                <a:lnTo>
                  <a:pt x="258" y="47"/>
                </a:lnTo>
                <a:lnTo>
                  <a:pt x="258" y="56"/>
                </a:lnTo>
                <a:lnTo>
                  <a:pt x="258" y="70"/>
                </a:lnTo>
                <a:lnTo>
                  <a:pt x="262" y="84"/>
                </a:lnTo>
                <a:lnTo>
                  <a:pt x="262" y="89"/>
                </a:lnTo>
                <a:lnTo>
                  <a:pt x="262" y="96"/>
                </a:lnTo>
                <a:lnTo>
                  <a:pt x="265" y="98"/>
                </a:lnTo>
                <a:lnTo>
                  <a:pt x="265" y="112"/>
                </a:lnTo>
                <a:lnTo>
                  <a:pt x="265" y="117"/>
                </a:lnTo>
                <a:lnTo>
                  <a:pt x="269" y="129"/>
                </a:lnTo>
                <a:lnTo>
                  <a:pt x="269" y="136"/>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4" name="Freeform 37"/>
          <p:cNvSpPr>
            <a:spLocks/>
          </p:cNvSpPr>
          <p:nvPr/>
        </p:nvSpPr>
        <p:spPr bwMode="ltGray">
          <a:xfrm>
            <a:off x="3944938" y="3295650"/>
            <a:ext cx="723900" cy="354013"/>
          </a:xfrm>
          <a:custGeom>
            <a:avLst/>
            <a:gdLst>
              <a:gd name="T0" fmla="*/ 2147483647 w 691"/>
              <a:gd name="T1" fmla="*/ 2147483647 h 340"/>
              <a:gd name="T2" fmla="*/ 2147483647 w 691"/>
              <a:gd name="T3" fmla="*/ 2147483647 h 340"/>
              <a:gd name="T4" fmla="*/ 2147483647 w 691"/>
              <a:gd name="T5" fmla="*/ 2147483647 h 340"/>
              <a:gd name="T6" fmla="*/ 2147483647 w 691"/>
              <a:gd name="T7" fmla="*/ 2147483647 h 340"/>
              <a:gd name="T8" fmla="*/ 2147483647 w 691"/>
              <a:gd name="T9" fmla="*/ 2147483647 h 340"/>
              <a:gd name="T10" fmla="*/ 2147483647 w 691"/>
              <a:gd name="T11" fmla="*/ 2147483647 h 340"/>
              <a:gd name="T12" fmla="*/ 2147483647 w 691"/>
              <a:gd name="T13" fmla="*/ 2147483647 h 340"/>
              <a:gd name="T14" fmla="*/ 2147483647 w 691"/>
              <a:gd name="T15" fmla="*/ 2147483647 h 340"/>
              <a:gd name="T16" fmla="*/ 2147483647 w 691"/>
              <a:gd name="T17" fmla="*/ 2147483647 h 340"/>
              <a:gd name="T18" fmla="*/ 2147483647 w 691"/>
              <a:gd name="T19" fmla="*/ 2147483647 h 340"/>
              <a:gd name="T20" fmla="*/ 2147483647 w 691"/>
              <a:gd name="T21" fmla="*/ 2147483647 h 340"/>
              <a:gd name="T22" fmla="*/ 2147483647 w 691"/>
              <a:gd name="T23" fmla="*/ 2147483647 h 340"/>
              <a:gd name="T24" fmla="*/ 2147483647 w 691"/>
              <a:gd name="T25" fmla="*/ 2147483647 h 340"/>
              <a:gd name="T26" fmla="*/ 2147483647 w 691"/>
              <a:gd name="T27" fmla="*/ 2147483647 h 340"/>
              <a:gd name="T28" fmla="*/ 2147483647 w 691"/>
              <a:gd name="T29" fmla="*/ 2147483647 h 340"/>
              <a:gd name="T30" fmla="*/ 2147483647 w 691"/>
              <a:gd name="T31" fmla="*/ 2147483647 h 340"/>
              <a:gd name="T32" fmla="*/ 2147483647 w 691"/>
              <a:gd name="T33" fmla="*/ 2147483647 h 340"/>
              <a:gd name="T34" fmla="*/ 2147483647 w 691"/>
              <a:gd name="T35" fmla="*/ 2147483647 h 340"/>
              <a:gd name="T36" fmla="*/ 2147483647 w 691"/>
              <a:gd name="T37" fmla="*/ 2147483647 h 340"/>
              <a:gd name="T38" fmla="*/ 2147483647 w 691"/>
              <a:gd name="T39" fmla="*/ 2147483647 h 340"/>
              <a:gd name="T40" fmla="*/ 2147483647 w 691"/>
              <a:gd name="T41" fmla="*/ 2147483647 h 340"/>
              <a:gd name="T42" fmla="*/ 2147483647 w 691"/>
              <a:gd name="T43" fmla="*/ 2147483647 h 340"/>
              <a:gd name="T44" fmla="*/ 2147483647 w 691"/>
              <a:gd name="T45" fmla="*/ 2147483647 h 340"/>
              <a:gd name="T46" fmla="*/ 2147483647 w 691"/>
              <a:gd name="T47" fmla="*/ 2147483647 h 340"/>
              <a:gd name="T48" fmla="*/ 2147483647 w 691"/>
              <a:gd name="T49" fmla="*/ 2147483647 h 340"/>
              <a:gd name="T50" fmla="*/ 2147483647 w 691"/>
              <a:gd name="T51" fmla="*/ 2147483647 h 340"/>
              <a:gd name="T52" fmla="*/ 2147483647 w 691"/>
              <a:gd name="T53" fmla="*/ 2147483647 h 340"/>
              <a:gd name="T54" fmla="*/ 2147483647 w 691"/>
              <a:gd name="T55" fmla="*/ 2147483647 h 340"/>
              <a:gd name="T56" fmla="*/ 2147483647 w 691"/>
              <a:gd name="T57" fmla="*/ 2147483647 h 340"/>
              <a:gd name="T58" fmla="*/ 2147483647 w 691"/>
              <a:gd name="T59" fmla="*/ 2147483647 h 340"/>
              <a:gd name="T60" fmla="*/ 2147483647 w 691"/>
              <a:gd name="T61" fmla="*/ 2147483647 h 340"/>
              <a:gd name="T62" fmla="*/ 2147483647 w 691"/>
              <a:gd name="T63" fmla="*/ 2147483647 h 340"/>
              <a:gd name="T64" fmla="*/ 2147483647 w 691"/>
              <a:gd name="T65" fmla="*/ 2147483647 h 340"/>
              <a:gd name="T66" fmla="*/ 2147483647 w 691"/>
              <a:gd name="T67" fmla="*/ 2147483647 h 340"/>
              <a:gd name="T68" fmla="*/ 2147483647 w 691"/>
              <a:gd name="T69" fmla="*/ 2147483647 h 340"/>
              <a:gd name="T70" fmla="*/ 2147483647 w 691"/>
              <a:gd name="T71" fmla="*/ 2147483647 h 340"/>
              <a:gd name="T72" fmla="*/ 2147483647 w 691"/>
              <a:gd name="T73" fmla="*/ 2147483647 h 340"/>
              <a:gd name="T74" fmla="*/ 2147483647 w 691"/>
              <a:gd name="T75" fmla="*/ 2147483647 h 340"/>
              <a:gd name="T76" fmla="*/ 2147483647 w 691"/>
              <a:gd name="T77" fmla="*/ 2147483647 h 340"/>
              <a:gd name="T78" fmla="*/ 2147483647 w 691"/>
              <a:gd name="T79" fmla="*/ 2147483647 h 340"/>
              <a:gd name="T80" fmla="*/ 2147483647 w 691"/>
              <a:gd name="T81" fmla="*/ 2147483647 h 340"/>
              <a:gd name="T82" fmla="*/ 2147483647 w 691"/>
              <a:gd name="T83" fmla="*/ 2147483647 h 340"/>
              <a:gd name="T84" fmla="*/ 2147483647 w 691"/>
              <a:gd name="T85" fmla="*/ 2147483647 h 340"/>
              <a:gd name="T86" fmla="*/ 2147483647 w 691"/>
              <a:gd name="T87" fmla="*/ 2147483647 h 340"/>
              <a:gd name="T88" fmla="*/ 2147483647 w 691"/>
              <a:gd name="T89" fmla="*/ 2147483647 h 340"/>
              <a:gd name="T90" fmla="*/ 2147483647 w 691"/>
              <a:gd name="T91" fmla="*/ 2147483647 h 340"/>
              <a:gd name="T92" fmla="*/ 2147483647 w 691"/>
              <a:gd name="T93" fmla="*/ 2147483647 h 340"/>
              <a:gd name="T94" fmla="*/ 2147483647 w 691"/>
              <a:gd name="T95" fmla="*/ 2147483647 h 340"/>
              <a:gd name="T96" fmla="*/ 2147483647 w 691"/>
              <a:gd name="T97" fmla="*/ 2147483647 h 340"/>
              <a:gd name="T98" fmla="*/ 2147483647 w 691"/>
              <a:gd name="T99" fmla="*/ 2147483647 h 340"/>
              <a:gd name="T100" fmla="*/ 2147483647 w 691"/>
              <a:gd name="T101" fmla="*/ 2147483647 h 340"/>
              <a:gd name="T102" fmla="*/ 2147483647 w 691"/>
              <a:gd name="T103" fmla="*/ 2147483647 h 340"/>
              <a:gd name="T104" fmla="*/ 2147483647 w 691"/>
              <a:gd name="T105" fmla="*/ 2147483647 h 340"/>
              <a:gd name="T106" fmla="*/ 2147483647 w 691"/>
              <a:gd name="T107" fmla="*/ 2147483647 h 340"/>
              <a:gd name="T108" fmla="*/ 2147483647 w 691"/>
              <a:gd name="T109" fmla="*/ 2147483647 h 340"/>
              <a:gd name="T110" fmla="*/ 2147483647 w 691"/>
              <a:gd name="T111" fmla="*/ 2147483647 h 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340"/>
              <a:gd name="T170" fmla="*/ 691 w 691"/>
              <a:gd name="T171" fmla="*/ 340 h 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340">
                <a:moveTo>
                  <a:pt x="492" y="277"/>
                </a:moveTo>
                <a:lnTo>
                  <a:pt x="488" y="277"/>
                </a:lnTo>
                <a:lnTo>
                  <a:pt x="473" y="282"/>
                </a:lnTo>
                <a:lnTo>
                  <a:pt x="461" y="282"/>
                </a:lnTo>
                <a:lnTo>
                  <a:pt x="441" y="284"/>
                </a:lnTo>
                <a:lnTo>
                  <a:pt x="438" y="284"/>
                </a:lnTo>
                <a:lnTo>
                  <a:pt x="430" y="284"/>
                </a:lnTo>
                <a:lnTo>
                  <a:pt x="427" y="284"/>
                </a:lnTo>
                <a:lnTo>
                  <a:pt x="423" y="284"/>
                </a:lnTo>
                <a:lnTo>
                  <a:pt x="418" y="284"/>
                </a:lnTo>
                <a:lnTo>
                  <a:pt x="406" y="284"/>
                </a:lnTo>
                <a:lnTo>
                  <a:pt x="392" y="289"/>
                </a:lnTo>
                <a:lnTo>
                  <a:pt x="386" y="289"/>
                </a:lnTo>
                <a:lnTo>
                  <a:pt x="376" y="289"/>
                </a:lnTo>
                <a:lnTo>
                  <a:pt x="371" y="291"/>
                </a:lnTo>
                <a:lnTo>
                  <a:pt x="361" y="291"/>
                </a:lnTo>
                <a:lnTo>
                  <a:pt x="344" y="291"/>
                </a:lnTo>
                <a:lnTo>
                  <a:pt x="341" y="291"/>
                </a:lnTo>
                <a:lnTo>
                  <a:pt x="333" y="291"/>
                </a:lnTo>
                <a:lnTo>
                  <a:pt x="324" y="296"/>
                </a:lnTo>
                <a:lnTo>
                  <a:pt x="309" y="296"/>
                </a:lnTo>
                <a:lnTo>
                  <a:pt x="303" y="296"/>
                </a:lnTo>
                <a:lnTo>
                  <a:pt x="294" y="296"/>
                </a:lnTo>
                <a:lnTo>
                  <a:pt x="289" y="296"/>
                </a:lnTo>
                <a:lnTo>
                  <a:pt x="282" y="296"/>
                </a:lnTo>
                <a:lnTo>
                  <a:pt x="275" y="296"/>
                </a:lnTo>
                <a:lnTo>
                  <a:pt x="271" y="301"/>
                </a:lnTo>
                <a:lnTo>
                  <a:pt x="268" y="301"/>
                </a:lnTo>
                <a:lnTo>
                  <a:pt x="255" y="301"/>
                </a:lnTo>
                <a:lnTo>
                  <a:pt x="251" y="301"/>
                </a:lnTo>
                <a:lnTo>
                  <a:pt x="244" y="301"/>
                </a:lnTo>
                <a:lnTo>
                  <a:pt x="241" y="303"/>
                </a:lnTo>
                <a:lnTo>
                  <a:pt x="221" y="303"/>
                </a:lnTo>
                <a:lnTo>
                  <a:pt x="216" y="303"/>
                </a:lnTo>
                <a:lnTo>
                  <a:pt x="206" y="308"/>
                </a:lnTo>
                <a:lnTo>
                  <a:pt x="197" y="308"/>
                </a:lnTo>
                <a:lnTo>
                  <a:pt x="186" y="308"/>
                </a:lnTo>
                <a:lnTo>
                  <a:pt x="174" y="310"/>
                </a:lnTo>
                <a:lnTo>
                  <a:pt x="165" y="310"/>
                </a:lnTo>
                <a:lnTo>
                  <a:pt x="162" y="310"/>
                </a:lnTo>
                <a:lnTo>
                  <a:pt x="147" y="315"/>
                </a:lnTo>
                <a:lnTo>
                  <a:pt x="147" y="310"/>
                </a:lnTo>
                <a:lnTo>
                  <a:pt x="127" y="310"/>
                </a:lnTo>
                <a:lnTo>
                  <a:pt x="127" y="315"/>
                </a:lnTo>
                <a:lnTo>
                  <a:pt x="127" y="329"/>
                </a:lnTo>
                <a:lnTo>
                  <a:pt x="107" y="331"/>
                </a:lnTo>
                <a:lnTo>
                  <a:pt x="100" y="331"/>
                </a:lnTo>
                <a:lnTo>
                  <a:pt x="89" y="331"/>
                </a:lnTo>
                <a:lnTo>
                  <a:pt x="86" y="331"/>
                </a:lnTo>
                <a:lnTo>
                  <a:pt x="81" y="331"/>
                </a:lnTo>
                <a:lnTo>
                  <a:pt x="62" y="336"/>
                </a:lnTo>
                <a:lnTo>
                  <a:pt x="57" y="336"/>
                </a:lnTo>
                <a:lnTo>
                  <a:pt x="54" y="336"/>
                </a:lnTo>
                <a:lnTo>
                  <a:pt x="42" y="336"/>
                </a:lnTo>
                <a:lnTo>
                  <a:pt x="10" y="339"/>
                </a:lnTo>
                <a:lnTo>
                  <a:pt x="7" y="339"/>
                </a:lnTo>
                <a:lnTo>
                  <a:pt x="0" y="339"/>
                </a:lnTo>
                <a:lnTo>
                  <a:pt x="3" y="329"/>
                </a:lnTo>
                <a:lnTo>
                  <a:pt x="3" y="324"/>
                </a:lnTo>
                <a:lnTo>
                  <a:pt x="7" y="324"/>
                </a:lnTo>
                <a:lnTo>
                  <a:pt x="14" y="331"/>
                </a:lnTo>
                <a:lnTo>
                  <a:pt x="18" y="322"/>
                </a:lnTo>
                <a:lnTo>
                  <a:pt x="18" y="310"/>
                </a:lnTo>
                <a:lnTo>
                  <a:pt x="24" y="310"/>
                </a:lnTo>
                <a:lnTo>
                  <a:pt x="24" y="308"/>
                </a:lnTo>
                <a:lnTo>
                  <a:pt x="24" y="296"/>
                </a:lnTo>
                <a:lnTo>
                  <a:pt x="24" y="291"/>
                </a:lnTo>
                <a:lnTo>
                  <a:pt x="24" y="289"/>
                </a:lnTo>
                <a:lnTo>
                  <a:pt x="24" y="284"/>
                </a:lnTo>
                <a:lnTo>
                  <a:pt x="24" y="282"/>
                </a:lnTo>
                <a:lnTo>
                  <a:pt x="18" y="282"/>
                </a:lnTo>
                <a:lnTo>
                  <a:pt x="14" y="277"/>
                </a:lnTo>
                <a:lnTo>
                  <a:pt x="14" y="275"/>
                </a:lnTo>
                <a:lnTo>
                  <a:pt x="18" y="270"/>
                </a:lnTo>
                <a:lnTo>
                  <a:pt x="30" y="256"/>
                </a:lnTo>
                <a:lnTo>
                  <a:pt x="38" y="254"/>
                </a:lnTo>
                <a:lnTo>
                  <a:pt x="54" y="261"/>
                </a:lnTo>
                <a:lnTo>
                  <a:pt x="69" y="263"/>
                </a:lnTo>
                <a:lnTo>
                  <a:pt x="72" y="268"/>
                </a:lnTo>
                <a:lnTo>
                  <a:pt x="81" y="268"/>
                </a:lnTo>
                <a:lnTo>
                  <a:pt x="86" y="261"/>
                </a:lnTo>
                <a:lnTo>
                  <a:pt x="77" y="249"/>
                </a:lnTo>
                <a:lnTo>
                  <a:pt x="86" y="228"/>
                </a:lnTo>
                <a:lnTo>
                  <a:pt x="89" y="228"/>
                </a:lnTo>
                <a:lnTo>
                  <a:pt x="89" y="233"/>
                </a:lnTo>
                <a:lnTo>
                  <a:pt x="89" y="228"/>
                </a:lnTo>
                <a:lnTo>
                  <a:pt x="100" y="226"/>
                </a:lnTo>
                <a:lnTo>
                  <a:pt x="113" y="221"/>
                </a:lnTo>
                <a:lnTo>
                  <a:pt x="116" y="216"/>
                </a:lnTo>
                <a:lnTo>
                  <a:pt x="107" y="209"/>
                </a:lnTo>
                <a:lnTo>
                  <a:pt x="107" y="202"/>
                </a:lnTo>
                <a:lnTo>
                  <a:pt x="107" y="193"/>
                </a:lnTo>
                <a:lnTo>
                  <a:pt x="116" y="181"/>
                </a:lnTo>
                <a:lnTo>
                  <a:pt x="120" y="181"/>
                </a:lnTo>
                <a:lnTo>
                  <a:pt x="124" y="174"/>
                </a:lnTo>
                <a:lnTo>
                  <a:pt x="124" y="171"/>
                </a:lnTo>
                <a:lnTo>
                  <a:pt x="127" y="167"/>
                </a:lnTo>
                <a:lnTo>
                  <a:pt x="138" y="171"/>
                </a:lnTo>
                <a:lnTo>
                  <a:pt x="147" y="167"/>
                </a:lnTo>
                <a:lnTo>
                  <a:pt x="154" y="174"/>
                </a:lnTo>
                <a:lnTo>
                  <a:pt x="151" y="164"/>
                </a:lnTo>
                <a:lnTo>
                  <a:pt x="169" y="160"/>
                </a:lnTo>
                <a:lnTo>
                  <a:pt x="174" y="160"/>
                </a:lnTo>
                <a:lnTo>
                  <a:pt x="182" y="164"/>
                </a:lnTo>
                <a:lnTo>
                  <a:pt x="186" y="167"/>
                </a:lnTo>
                <a:lnTo>
                  <a:pt x="200" y="174"/>
                </a:lnTo>
                <a:lnTo>
                  <a:pt x="213" y="160"/>
                </a:lnTo>
                <a:lnTo>
                  <a:pt x="221" y="153"/>
                </a:lnTo>
                <a:lnTo>
                  <a:pt x="227" y="150"/>
                </a:lnTo>
                <a:lnTo>
                  <a:pt x="236" y="157"/>
                </a:lnTo>
                <a:lnTo>
                  <a:pt x="244" y="160"/>
                </a:lnTo>
                <a:lnTo>
                  <a:pt x="244" y="164"/>
                </a:lnTo>
                <a:lnTo>
                  <a:pt x="248" y="160"/>
                </a:lnTo>
                <a:lnTo>
                  <a:pt x="255" y="143"/>
                </a:lnTo>
                <a:lnTo>
                  <a:pt x="259" y="134"/>
                </a:lnTo>
                <a:lnTo>
                  <a:pt x="259" y="131"/>
                </a:lnTo>
                <a:lnTo>
                  <a:pt x="268" y="131"/>
                </a:lnTo>
                <a:lnTo>
                  <a:pt x="268" y="124"/>
                </a:lnTo>
                <a:lnTo>
                  <a:pt x="271" y="124"/>
                </a:lnTo>
                <a:lnTo>
                  <a:pt x="275" y="127"/>
                </a:lnTo>
                <a:lnTo>
                  <a:pt x="279" y="138"/>
                </a:lnTo>
                <a:lnTo>
                  <a:pt x="303" y="143"/>
                </a:lnTo>
                <a:lnTo>
                  <a:pt x="306" y="143"/>
                </a:lnTo>
                <a:lnTo>
                  <a:pt x="309" y="138"/>
                </a:lnTo>
                <a:lnTo>
                  <a:pt x="309" y="124"/>
                </a:lnTo>
                <a:lnTo>
                  <a:pt x="309" y="120"/>
                </a:lnTo>
                <a:lnTo>
                  <a:pt x="313" y="110"/>
                </a:lnTo>
                <a:lnTo>
                  <a:pt x="317" y="105"/>
                </a:lnTo>
                <a:lnTo>
                  <a:pt x="321" y="105"/>
                </a:lnTo>
                <a:lnTo>
                  <a:pt x="321" y="110"/>
                </a:lnTo>
                <a:lnTo>
                  <a:pt x="333" y="96"/>
                </a:lnTo>
                <a:lnTo>
                  <a:pt x="333" y="91"/>
                </a:lnTo>
                <a:lnTo>
                  <a:pt x="344" y="82"/>
                </a:lnTo>
                <a:lnTo>
                  <a:pt x="348" y="77"/>
                </a:lnTo>
                <a:lnTo>
                  <a:pt x="348" y="70"/>
                </a:lnTo>
                <a:lnTo>
                  <a:pt x="348" y="63"/>
                </a:lnTo>
                <a:lnTo>
                  <a:pt x="351" y="51"/>
                </a:lnTo>
                <a:lnTo>
                  <a:pt x="356" y="51"/>
                </a:lnTo>
                <a:lnTo>
                  <a:pt x="361" y="49"/>
                </a:lnTo>
                <a:lnTo>
                  <a:pt x="365" y="49"/>
                </a:lnTo>
                <a:lnTo>
                  <a:pt x="368" y="56"/>
                </a:lnTo>
                <a:lnTo>
                  <a:pt x="376" y="51"/>
                </a:lnTo>
                <a:lnTo>
                  <a:pt x="379" y="44"/>
                </a:lnTo>
                <a:lnTo>
                  <a:pt x="383" y="44"/>
                </a:lnTo>
                <a:lnTo>
                  <a:pt x="383" y="42"/>
                </a:lnTo>
                <a:lnTo>
                  <a:pt x="395" y="37"/>
                </a:lnTo>
                <a:lnTo>
                  <a:pt x="403" y="30"/>
                </a:lnTo>
                <a:lnTo>
                  <a:pt x="395" y="28"/>
                </a:lnTo>
                <a:lnTo>
                  <a:pt x="395" y="23"/>
                </a:lnTo>
                <a:lnTo>
                  <a:pt x="395" y="16"/>
                </a:lnTo>
                <a:lnTo>
                  <a:pt x="392" y="14"/>
                </a:lnTo>
                <a:lnTo>
                  <a:pt x="392" y="9"/>
                </a:lnTo>
                <a:lnTo>
                  <a:pt x="395" y="2"/>
                </a:lnTo>
                <a:lnTo>
                  <a:pt x="400" y="2"/>
                </a:lnTo>
                <a:lnTo>
                  <a:pt x="403" y="0"/>
                </a:lnTo>
                <a:lnTo>
                  <a:pt x="414" y="7"/>
                </a:lnTo>
                <a:lnTo>
                  <a:pt x="427" y="2"/>
                </a:lnTo>
                <a:lnTo>
                  <a:pt x="427" y="0"/>
                </a:lnTo>
                <a:lnTo>
                  <a:pt x="438" y="7"/>
                </a:lnTo>
                <a:lnTo>
                  <a:pt x="445" y="9"/>
                </a:lnTo>
                <a:lnTo>
                  <a:pt x="448" y="16"/>
                </a:lnTo>
                <a:lnTo>
                  <a:pt x="454" y="23"/>
                </a:lnTo>
                <a:lnTo>
                  <a:pt x="458" y="28"/>
                </a:lnTo>
                <a:lnTo>
                  <a:pt x="465" y="30"/>
                </a:lnTo>
                <a:lnTo>
                  <a:pt x="473" y="30"/>
                </a:lnTo>
                <a:lnTo>
                  <a:pt x="476" y="30"/>
                </a:lnTo>
                <a:lnTo>
                  <a:pt x="488" y="30"/>
                </a:lnTo>
                <a:lnTo>
                  <a:pt x="492" y="30"/>
                </a:lnTo>
                <a:lnTo>
                  <a:pt x="503" y="42"/>
                </a:lnTo>
                <a:lnTo>
                  <a:pt x="506" y="42"/>
                </a:lnTo>
                <a:lnTo>
                  <a:pt x="506" y="44"/>
                </a:lnTo>
                <a:lnTo>
                  <a:pt x="512" y="42"/>
                </a:lnTo>
                <a:lnTo>
                  <a:pt x="515" y="37"/>
                </a:lnTo>
                <a:lnTo>
                  <a:pt x="523" y="35"/>
                </a:lnTo>
                <a:lnTo>
                  <a:pt x="538" y="37"/>
                </a:lnTo>
                <a:lnTo>
                  <a:pt x="547" y="42"/>
                </a:lnTo>
                <a:lnTo>
                  <a:pt x="550" y="37"/>
                </a:lnTo>
                <a:lnTo>
                  <a:pt x="558" y="37"/>
                </a:lnTo>
                <a:lnTo>
                  <a:pt x="568" y="23"/>
                </a:lnTo>
                <a:lnTo>
                  <a:pt x="582" y="21"/>
                </a:lnTo>
                <a:lnTo>
                  <a:pt x="585" y="35"/>
                </a:lnTo>
                <a:lnTo>
                  <a:pt x="589" y="37"/>
                </a:lnTo>
                <a:lnTo>
                  <a:pt x="596" y="42"/>
                </a:lnTo>
                <a:lnTo>
                  <a:pt x="605" y="44"/>
                </a:lnTo>
                <a:lnTo>
                  <a:pt x="609" y="49"/>
                </a:lnTo>
                <a:lnTo>
                  <a:pt x="612" y="51"/>
                </a:lnTo>
                <a:lnTo>
                  <a:pt x="617" y="58"/>
                </a:lnTo>
                <a:lnTo>
                  <a:pt x="620" y="75"/>
                </a:lnTo>
                <a:lnTo>
                  <a:pt x="617" y="75"/>
                </a:lnTo>
                <a:lnTo>
                  <a:pt x="617" y="84"/>
                </a:lnTo>
                <a:lnTo>
                  <a:pt x="631" y="98"/>
                </a:lnTo>
                <a:lnTo>
                  <a:pt x="631" y="105"/>
                </a:lnTo>
                <a:lnTo>
                  <a:pt x="640" y="113"/>
                </a:lnTo>
                <a:lnTo>
                  <a:pt x="647" y="120"/>
                </a:lnTo>
                <a:lnTo>
                  <a:pt x="650" y="124"/>
                </a:lnTo>
                <a:lnTo>
                  <a:pt x="650" y="127"/>
                </a:lnTo>
                <a:lnTo>
                  <a:pt x="675" y="143"/>
                </a:lnTo>
                <a:lnTo>
                  <a:pt x="675" y="145"/>
                </a:lnTo>
                <a:lnTo>
                  <a:pt x="690" y="145"/>
                </a:lnTo>
                <a:lnTo>
                  <a:pt x="679" y="153"/>
                </a:lnTo>
                <a:lnTo>
                  <a:pt x="671" y="167"/>
                </a:lnTo>
                <a:lnTo>
                  <a:pt x="662" y="174"/>
                </a:lnTo>
                <a:lnTo>
                  <a:pt x="655" y="181"/>
                </a:lnTo>
                <a:lnTo>
                  <a:pt x="650" y="181"/>
                </a:lnTo>
                <a:lnTo>
                  <a:pt x="640" y="188"/>
                </a:lnTo>
                <a:lnTo>
                  <a:pt x="640" y="193"/>
                </a:lnTo>
                <a:lnTo>
                  <a:pt x="627" y="200"/>
                </a:lnTo>
                <a:lnTo>
                  <a:pt x="623" y="214"/>
                </a:lnTo>
                <a:lnTo>
                  <a:pt x="617" y="221"/>
                </a:lnTo>
                <a:lnTo>
                  <a:pt x="617" y="228"/>
                </a:lnTo>
                <a:lnTo>
                  <a:pt x="593" y="242"/>
                </a:lnTo>
                <a:lnTo>
                  <a:pt x="593" y="249"/>
                </a:lnTo>
                <a:lnTo>
                  <a:pt x="565" y="261"/>
                </a:lnTo>
                <a:lnTo>
                  <a:pt x="562" y="261"/>
                </a:lnTo>
                <a:lnTo>
                  <a:pt x="550" y="268"/>
                </a:lnTo>
                <a:lnTo>
                  <a:pt x="547" y="270"/>
                </a:lnTo>
                <a:lnTo>
                  <a:pt x="544" y="275"/>
                </a:lnTo>
                <a:lnTo>
                  <a:pt x="535" y="275"/>
                </a:lnTo>
                <a:lnTo>
                  <a:pt x="520" y="275"/>
                </a:lnTo>
                <a:lnTo>
                  <a:pt x="515" y="277"/>
                </a:lnTo>
                <a:lnTo>
                  <a:pt x="512" y="277"/>
                </a:lnTo>
                <a:lnTo>
                  <a:pt x="506" y="277"/>
                </a:lnTo>
                <a:lnTo>
                  <a:pt x="496" y="277"/>
                </a:lnTo>
                <a:lnTo>
                  <a:pt x="492" y="27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5" name="Freeform 38"/>
          <p:cNvSpPr>
            <a:spLocks/>
          </p:cNvSpPr>
          <p:nvPr/>
        </p:nvSpPr>
        <p:spPr bwMode="ltGray">
          <a:xfrm>
            <a:off x="4130675" y="2519363"/>
            <a:ext cx="390525" cy="488950"/>
          </a:xfrm>
          <a:custGeom>
            <a:avLst/>
            <a:gdLst>
              <a:gd name="T0" fmla="*/ 2147483647 w 372"/>
              <a:gd name="T1" fmla="*/ 2147483647 h 470"/>
              <a:gd name="T2" fmla="*/ 2147483647 w 372"/>
              <a:gd name="T3" fmla="*/ 2147483647 h 470"/>
              <a:gd name="T4" fmla="*/ 2147483647 w 372"/>
              <a:gd name="T5" fmla="*/ 2147483647 h 470"/>
              <a:gd name="T6" fmla="*/ 2147483647 w 372"/>
              <a:gd name="T7" fmla="*/ 2147483647 h 470"/>
              <a:gd name="T8" fmla="*/ 2147483647 w 372"/>
              <a:gd name="T9" fmla="*/ 2147483647 h 470"/>
              <a:gd name="T10" fmla="*/ 2147483647 w 372"/>
              <a:gd name="T11" fmla="*/ 2147483647 h 470"/>
              <a:gd name="T12" fmla="*/ 2147483647 w 372"/>
              <a:gd name="T13" fmla="*/ 2147483647 h 470"/>
              <a:gd name="T14" fmla="*/ 2147483647 w 372"/>
              <a:gd name="T15" fmla="*/ 2147483647 h 470"/>
              <a:gd name="T16" fmla="*/ 2147483647 w 372"/>
              <a:gd name="T17" fmla="*/ 2147483647 h 470"/>
              <a:gd name="T18" fmla="*/ 2147483647 w 372"/>
              <a:gd name="T19" fmla="*/ 2147483647 h 470"/>
              <a:gd name="T20" fmla="*/ 2147483647 w 372"/>
              <a:gd name="T21" fmla="*/ 2147483647 h 470"/>
              <a:gd name="T22" fmla="*/ 2147483647 w 372"/>
              <a:gd name="T23" fmla="*/ 2147483647 h 470"/>
              <a:gd name="T24" fmla="*/ 2147483647 w 372"/>
              <a:gd name="T25" fmla="*/ 2147483647 h 470"/>
              <a:gd name="T26" fmla="*/ 2147483647 w 372"/>
              <a:gd name="T27" fmla="*/ 2147483647 h 470"/>
              <a:gd name="T28" fmla="*/ 2147483647 w 372"/>
              <a:gd name="T29" fmla="*/ 2147483647 h 470"/>
              <a:gd name="T30" fmla="*/ 2147483647 w 372"/>
              <a:gd name="T31" fmla="*/ 2147483647 h 470"/>
              <a:gd name="T32" fmla="*/ 2147483647 w 372"/>
              <a:gd name="T33" fmla="*/ 2147483647 h 470"/>
              <a:gd name="T34" fmla="*/ 2147483647 w 372"/>
              <a:gd name="T35" fmla="*/ 2147483647 h 470"/>
              <a:gd name="T36" fmla="*/ 2147483647 w 372"/>
              <a:gd name="T37" fmla="*/ 2147483647 h 470"/>
              <a:gd name="T38" fmla="*/ 2147483647 w 372"/>
              <a:gd name="T39" fmla="*/ 2147483647 h 470"/>
              <a:gd name="T40" fmla="*/ 2147483647 w 372"/>
              <a:gd name="T41" fmla="*/ 2147483647 h 470"/>
              <a:gd name="T42" fmla="*/ 2147483647 w 372"/>
              <a:gd name="T43" fmla="*/ 2147483647 h 470"/>
              <a:gd name="T44" fmla="*/ 2147483647 w 372"/>
              <a:gd name="T45" fmla="*/ 2147483647 h 470"/>
              <a:gd name="T46" fmla="*/ 2147483647 w 372"/>
              <a:gd name="T47" fmla="*/ 2147483647 h 470"/>
              <a:gd name="T48" fmla="*/ 2147483647 w 372"/>
              <a:gd name="T49" fmla="*/ 2147483647 h 470"/>
              <a:gd name="T50" fmla="*/ 2147483647 w 372"/>
              <a:gd name="T51" fmla="*/ 2147483647 h 470"/>
              <a:gd name="T52" fmla="*/ 2147483647 w 372"/>
              <a:gd name="T53" fmla="*/ 2147483647 h 470"/>
              <a:gd name="T54" fmla="*/ 2147483647 w 372"/>
              <a:gd name="T55" fmla="*/ 2147483647 h 470"/>
              <a:gd name="T56" fmla="*/ 0 w 372"/>
              <a:gd name="T57" fmla="*/ 2147483647 h 470"/>
              <a:gd name="T58" fmla="*/ 2147483647 w 372"/>
              <a:gd name="T59" fmla="*/ 2147483647 h 470"/>
              <a:gd name="T60" fmla="*/ 2147483647 w 372"/>
              <a:gd name="T61" fmla="*/ 2147483647 h 470"/>
              <a:gd name="T62" fmla="*/ 2147483647 w 372"/>
              <a:gd name="T63" fmla="*/ 2147483647 h 470"/>
              <a:gd name="T64" fmla="*/ 2147483647 w 372"/>
              <a:gd name="T65" fmla="*/ 2147483647 h 470"/>
              <a:gd name="T66" fmla="*/ 2147483647 w 372"/>
              <a:gd name="T67" fmla="*/ 2147483647 h 470"/>
              <a:gd name="T68" fmla="*/ 2147483647 w 372"/>
              <a:gd name="T69" fmla="*/ 2147483647 h 470"/>
              <a:gd name="T70" fmla="*/ 2147483647 w 372"/>
              <a:gd name="T71" fmla="*/ 2147483647 h 470"/>
              <a:gd name="T72" fmla="*/ 2147483647 w 372"/>
              <a:gd name="T73" fmla="*/ 2147483647 h 470"/>
              <a:gd name="T74" fmla="*/ 2147483647 w 372"/>
              <a:gd name="T75" fmla="*/ 2147483647 h 470"/>
              <a:gd name="T76" fmla="*/ 2147483647 w 372"/>
              <a:gd name="T77" fmla="*/ 2147483647 h 470"/>
              <a:gd name="T78" fmla="*/ 2147483647 w 372"/>
              <a:gd name="T79" fmla="*/ 2147483647 h 470"/>
              <a:gd name="T80" fmla="*/ 2147483647 w 372"/>
              <a:gd name="T81" fmla="*/ 2147483647 h 470"/>
              <a:gd name="T82" fmla="*/ 2147483647 w 372"/>
              <a:gd name="T83" fmla="*/ 2147483647 h 470"/>
              <a:gd name="T84" fmla="*/ 2147483647 w 372"/>
              <a:gd name="T85" fmla="*/ 2147483647 h 470"/>
              <a:gd name="T86" fmla="*/ 2147483647 w 372"/>
              <a:gd name="T87" fmla="*/ 2147483647 h 470"/>
              <a:gd name="T88" fmla="*/ 2147483647 w 372"/>
              <a:gd name="T89" fmla="*/ 214748364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470"/>
              <a:gd name="T137" fmla="*/ 372 w 372"/>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470">
                <a:moveTo>
                  <a:pt x="261" y="126"/>
                </a:moveTo>
                <a:lnTo>
                  <a:pt x="254" y="154"/>
                </a:lnTo>
                <a:lnTo>
                  <a:pt x="251" y="157"/>
                </a:lnTo>
                <a:lnTo>
                  <a:pt x="251" y="168"/>
                </a:lnTo>
                <a:lnTo>
                  <a:pt x="251" y="171"/>
                </a:lnTo>
                <a:lnTo>
                  <a:pt x="247" y="180"/>
                </a:lnTo>
                <a:lnTo>
                  <a:pt x="234" y="189"/>
                </a:lnTo>
                <a:lnTo>
                  <a:pt x="227" y="194"/>
                </a:lnTo>
                <a:lnTo>
                  <a:pt x="223" y="201"/>
                </a:lnTo>
                <a:lnTo>
                  <a:pt x="223" y="218"/>
                </a:lnTo>
                <a:lnTo>
                  <a:pt x="230" y="229"/>
                </a:lnTo>
                <a:lnTo>
                  <a:pt x="247" y="232"/>
                </a:lnTo>
                <a:lnTo>
                  <a:pt x="251" y="229"/>
                </a:lnTo>
                <a:lnTo>
                  <a:pt x="261" y="218"/>
                </a:lnTo>
                <a:lnTo>
                  <a:pt x="265" y="215"/>
                </a:lnTo>
                <a:lnTo>
                  <a:pt x="269" y="201"/>
                </a:lnTo>
                <a:lnTo>
                  <a:pt x="272" y="196"/>
                </a:lnTo>
                <a:lnTo>
                  <a:pt x="269" y="194"/>
                </a:lnTo>
                <a:lnTo>
                  <a:pt x="278" y="189"/>
                </a:lnTo>
                <a:lnTo>
                  <a:pt x="278" y="187"/>
                </a:lnTo>
                <a:lnTo>
                  <a:pt x="289" y="182"/>
                </a:lnTo>
                <a:lnTo>
                  <a:pt x="299" y="171"/>
                </a:lnTo>
                <a:lnTo>
                  <a:pt x="305" y="171"/>
                </a:lnTo>
                <a:lnTo>
                  <a:pt x="319" y="175"/>
                </a:lnTo>
                <a:lnTo>
                  <a:pt x="330" y="189"/>
                </a:lnTo>
                <a:lnTo>
                  <a:pt x="339" y="208"/>
                </a:lnTo>
                <a:lnTo>
                  <a:pt x="351" y="243"/>
                </a:lnTo>
                <a:lnTo>
                  <a:pt x="354" y="257"/>
                </a:lnTo>
                <a:lnTo>
                  <a:pt x="357" y="264"/>
                </a:lnTo>
                <a:lnTo>
                  <a:pt x="371" y="286"/>
                </a:lnTo>
                <a:lnTo>
                  <a:pt x="366" y="325"/>
                </a:lnTo>
                <a:lnTo>
                  <a:pt x="354" y="340"/>
                </a:lnTo>
                <a:lnTo>
                  <a:pt x="351" y="328"/>
                </a:lnTo>
                <a:lnTo>
                  <a:pt x="354" y="321"/>
                </a:lnTo>
                <a:lnTo>
                  <a:pt x="346" y="321"/>
                </a:lnTo>
                <a:lnTo>
                  <a:pt x="339" y="328"/>
                </a:lnTo>
                <a:lnTo>
                  <a:pt x="336" y="344"/>
                </a:lnTo>
                <a:lnTo>
                  <a:pt x="339" y="351"/>
                </a:lnTo>
                <a:lnTo>
                  <a:pt x="336" y="361"/>
                </a:lnTo>
                <a:lnTo>
                  <a:pt x="330" y="365"/>
                </a:lnTo>
                <a:lnTo>
                  <a:pt x="319" y="375"/>
                </a:lnTo>
                <a:lnTo>
                  <a:pt x="319" y="400"/>
                </a:lnTo>
                <a:lnTo>
                  <a:pt x="305" y="419"/>
                </a:lnTo>
                <a:lnTo>
                  <a:pt x="305" y="436"/>
                </a:lnTo>
                <a:lnTo>
                  <a:pt x="299" y="436"/>
                </a:lnTo>
                <a:lnTo>
                  <a:pt x="292" y="440"/>
                </a:lnTo>
                <a:lnTo>
                  <a:pt x="289" y="440"/>
                </a:lnTo>
                <a:lnTo>
                  <a:pt x="272" y="440"/>
                </a:lnTo>
                <a:lnTo>
                  <a:pt x="261" y="443"/>
                </a:lnTo>
                <a:lnTo>
                  <a:pt x="234" y="447"/>
                </a:lnTo>
                <a:lnTo>
                  <a:pt x="219" y="450"/>
                </a:lnTo>
                <a:lnTo>
                  <a:pt x="216" y="450"/>
                </a:lnTo>
                <a:lnTo>
                  <a:pt x="210" y="450"/>
                </a:lnTo>
                <a:lnTo>
                  <a:pt x="185" y="454"/>
                </a:lnTo>
                <a:lnTo>
                  <a:pt x="180" y="454"/>
                </a:lnTo>
                <a:lnTo>
                  <a:pt x="180" y="447"/>
                </a:lnTo>
                <a:lnTo>
                  <a:pt x="175" y="450"/>
                </a:lnTo>
                <a:lnTo>
                  <a:pt x="161" y="450"/>
                </a:lnTo>
                <a:lnTo>
                  <a:pt x="154" y="450"/>
                </a:lnTo>
                <a:lnTo>
                  <a:pt x="145" y="454"/>
                </a:lnTo>
                <a:lnTo>
                  <a:pt x="142" y="454"/>
                </a:lnTo>
                <a:lnTo>
                  <a:pt x="137" y="454"/>
                </a:lnTo>
                <a:lnTo>
                  <a:pt x="130" y="454"/>
                </a:lnTo>
                <a:lnTo>
                  <a:pt x="118" y="457"/>
                </a:lnTo>
                <a:lnTo>
                  <a:pt x="103" y="457"/>
                </a:lnTo>
                <a:lnTo>
                  <a:pt x="96" y="457"/>
                </a:lnTo>
                <a:lnTo>
                  <a:pt x="72" y="461"/>
                </a:lnTo>
                <a:lnTo>
                  <a:pt x="69" y="461"/>
                </a:lnTo>
                <a:lnTo>
                  <a:pt x="52" y="464"/>
                </a:lnTo>
                <a:lnTo>
                  <a:pt x="42" y="464"/>
                </a:lnTo>
                <a:lnTo>
                  <a:pt x="25" y="464"/>
                </a:lnTo>
                <a:lnTo>
                  <a:pt x="18" y="469"/>
                </a:lnTo>
                <a:lnTo>
                  <a:pt x="7" y="469"/>
                </a:lnTo>
                <a:lnTo>
                  <a:pt x="0" y="469"/>
                </a:lnTo>
                <a:lnTo>
                  <a:pt x="13" y="457"/>
                </a:lnTo>
                <a:lnTo>
                  <a:pt x="25" y="429"/>
                </a:lnTo>
                <a:lnTo>
                  <a:pt x="34" y="412"/>
                </a:lnTo>
                <a:lnTo>
                  <a:pt x="42" y="389"/>
                </a:lnTo>
                <a:lnTo>
                  <a:pt x="42" y="354"/>
                </a:lnTo>
                <a:lnTo>
                  <a:pt x="42" y="351"/>
                </a:lnTo>
                <a:lnTo>
                  <a:pt x="37" y="325"/>
                </a:lnTo>
                <a:lnTo>
                  <a:pt x="30" y="311"/>
                </a:lnTo>
                <a:lnTo>
                  <a:pt x="10" y="276"/>
                </a:lnTo>
                <a:lnTo>
                  <a:pt x="3" y="246"/>
                </a:lnTo>
                <a:lnTo>
                  <a:pt x="7" y="236"/>
                </a:lnTo>
                <a:lnTo>
                  <a:pt x="0" y="215"/>
                </a:lnTo>
                <a:lnTo>
                  <a:pt x="0" y="211"/>
                </a:lnTo>
                <a:lnTo>
                  <a:pt x="7" y="196"/>
                </a:lnTo>
                <a:lnTo>
                  <a:pt x="13" y="171"/>
                </a:lnTo>
                <a:lnTo>
                  <a:pt x="13" y="164"/>
                </a:lnTo>
                <a:lnTo>
                  <a:pt x="13" y="157"/>
                </a:lnTo>
                <a:lnTo>
                  <a:pt x="13" y="154"/>
                </a:lnTo>
                <a:lnTo>
                  <a:pt x="10" y="140"/>
                </a:lnTo>
                <a:lnTo>
                  <a:pt x="25" y="128"/>
                </a:lnTo>
                <a:lnTo>
                  <a:pt x="25" y="126"/>
                </a:lnTo>
                <a:lnTo>
                  <a:pt x="21" y="112"/>
                </a:lnTo>
                <a:lnTo>
                  <a:pt x="30" y="112"/>
                </a:lnTo>
                <a:lnTo>
                  <a:pt x="45" y="98"/>
                </a:lnTo>
                <a:lnTo>
                  <a:pt x="65" y="79"/>
                </a:lnTo>
                <a:lnTo>
                  <a:pt x="56" y="98"/>
                </a:lnTo>
                <a:lnTo>
                  <a:pt x="62" y="121"/>
                </a:lnTo>
                <a:lnTo>
                  <a:pt x="69" y="100"/>
                </a:lnTo>
                <a:lnTo>
                  <a:pt x="72" y="112"/>
                </a:lnTo>
                <a:lnTo>
                  <a:pt x="69" y="126"/>
                </a:lnTo>
                <a:lnTo>
                  <a:pt x="72" y="126"/>
                </a:lnTo>
                <a:lnTo>
                  <a:pt x="75" y="112"/>
                </a:lnTo>
                <a:lnTo>
                  <a:pt x="80" y="93"/>
                </a:lnTo>
                <a:lnTo>
                  <a:pt x="75" y="72"/>
                </a:lnTo>
                <a:lnTo>
                  <a:pt x="75" y="68"/>
                </a:lnTo>
                <a:lnTo>
                  <a:pt x="87" y="58"/>
                </a:lnTo>
                <a:lnTo>
                  <a:pt x="99" y="51"/>
                </a:lnTo>
                <a:lnTo>
                  <a:pt x="107" y="51"/>
                </a:lnTo>
                <a:lnTo>
                  <a:pt x="107" y="44"/>
                </a:lnTo>
                <a:lnTo>
                  <a:pt x="96" y="37"/>
                </a:lnTo>
                <a:lnTo>
                  <a:pt x="96" y="23"/>
                </a:lnTo>
                <a:lnTo>
                  <a:pt x="103" y="18"/>
                </a:lnTo>
                <a:lnTo>
                  <a:pt x="99" y="7"/>
                </a:lnTo>
                <a:lnTo>
                  <a:pt x="118" y="7"/>
                </a:lnTo>
                <a:lnTo>
                  <a:pt x="124" y="0"/>
                </a:lnTo>
                <a:lnTo>
                  <a:pt x="127" y="4"/>
                </a:lnTo>
                <a:lnTo>
                  <a:pt x="145" y="11"/>
                </a:lnTo>
                <a:lnTo>
                  <a:pt x="169" y="14"/>
                </a:lnTo>
                <a:lnTo>
                  <a:pt x="180" y="25"/>
                </a:lnTo>
                <a:lnTo>
                  <a:pt x="199" y="30"/>
                </a:lnTo>
                <a:lnTo>
                  <a:pt x="219" y="37"/>
                </a:lnTo>
                <a:lnTo>
                  <a:pt x="234" y="37"/>
                </a:lnTo>
                <a:lnTo>
                  <a:pt x="247" y="51"/>
                </a:lnTo>
                <a:lnTo>
                  <a:pt x="257" y="68"/>
                </a:lnTo>
                <a:lnTo>
                  <a:pt x="247" y="65"/>
                </a:lnTo>
                <a:lnTo>
                  <a:pt x="247" y="75"/>
                </a:lnTo>
                <a:lnTo>
                  <a:pt x="251" y="86"/>
                </a:lnTo>
                <a:lnTo>
                  <a:pt x="257" y="86"/>
                </a:lnTo>
                <a:lnTo>
                  <a:pt x="257" y="89"/>
                </a:lnTo>
                <a:lnTo>
                  <a:pt x="261" y="100"/>
                </a:lnTo>
                <a:lnTo>
                  <a:pt x="261" y="126"/>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86" name="Freeform 39"/>
          <p:cNvSpPr>
            <a:spLocks/>
          </p:cNvSpPr>
          <p:nvPr/>
        </p:nvSpPr>
        <p:spPr bwMode="ltGray">
          <a:xfrm>
            <a:off x="3749675" y="2355850"/>
            <a:ext cx="614363" cy="276225"/>
          </a:xfrm>
          <a:custGeom>
            <a:avLst/>
            <a:gdLst>
              <a:gd name="T0" fmla="*/ 2147483647 w 585"/>
              <a:gd name="T1" fmla="*/ 2147483647 h 263"/>
              <a:gd name="T2" fmla="*/ 2147483647 w 585"/>
              <a:gd name="T3" fmla="*/ 2147483647 h 263"/>
              <a:gd name="T4" fmla="*/ 2147483647 w 585"/>
              <a:gd name="T5" fmla="*/ 2147483647 h 263"/>
              <a:gd name="T6" fmla="*/ 2147483647 w 585"/>
              <a:gd name="T7" fmla="*/ 2147483647 h 263"/>
              <a:gd name="T8" fmla="*/ 2147483647 w 585"/>
              <a:gd name="T9" fmla="*/ 2147483647 h 263"/>
              <a:gd name="T10" fmla="*/ 2147483647 w 585"/>
              <a:gd name="T11" fmla="*/ 2147483647 h 263"/>
              <a:gd name="T12" fmla="*/ 2147483647 w 585"/>
              <a:gd name="T13" fmla="*/ 2147483647 h 263"/>
              <a:gd name="T14" fmla="*/ 2147483647 w 585"/>
              <a:gd name="T15" fmla="*/ 2147483647 h 263"/>
              <a:gd name="T16" fmla="*/ 2147483647 w 585"/>
              <a:gd name="T17" fmla="*/ 2147483647 h 263"/>
              <a:gd name="T18" fmla="*/ 2147483647 w 585"/>
              <a:gd name="T19" fmla="*/ 2147483647 h 263"/>
              <a:gd name="T20" fmla="*/ 2147483647 w 585"/>
              <a:gd name="T21" fmla="*/ 2147483647 h 263"/>
              <a:gd name="T22" fmla="*/ 2147483647 w 585"/>
              <a:gd name="T23" fmla="*/ 2147483647 h 263"/>
              <a:gd name="T24" fmla="*/ 2147483647 w 585"/>
              <a:gd name="T25" fmla="*/ 2147483647 h 263"/>
              <a:gd name="T26" fmla="*/ 2147483647 w 585"/>
              <a:gd name="T27" fmla="*/ 2147483647 h 263"/>
              <a:gd name="T28" fmla="*/ 2147483647 w 585"/>
              <a:gd name="T29" fmla="*/ 2147483647 h 263"/>
              <a:gd name="T30" fmla="*/ 2147483647 w 585"/>
              <a:gd name="T31" fmla="*/ 2147483647 h 263"/>
              <a:gd name="T32" fmla="*/ 2147483647 w 585"/>
              <a:gd name="T33" fmla="*/ 2147483647 h 263"/>
              <a:gd name="T34" fmla="*/ 2147483647 w 585"/>
              <a:gd name="T35" fmla="*/ 2147483647 h 263"/>
              <a:gd name="T36" fmla="*/ 2147483647 w 585"/>
              <a:gd name="T37" fmla="*/ 2147483647 h 263"/>
              <a:gd name="T38" fmla="*/ 2147483647 w 585"/>
              <a:gd name="T39" fmla="*/ 2147483647 h 263"/>
              <a:gd name="T40" fmla="*/ 2147483647 w 585"/>
              <a:gd name="T41" fmla="*/ 2147483647 h 263"/>
              <a:gd name="T42" fmla="*/ 2147483647 w 585"/>
              <a:gd name="T43" fmla="*/ 2147483647 h 263"/>
              <a:gd name="T44" fmla="*/ 2147483647 w 585"/>
              <a:gd name="T45" fmla="*/ 0 h 263"/>
              <a:gd name="T46" fmla="*/ 2147483647 w 585"/>
              <a:gd name="T47" fmla="*/ 2147483647 h 263"/>
              <a:gd name="T48" fmla="*/ 2147483647 w 585"/>
              <a:gd name="T49" fmla="*/ 2147483647 h 263"/>
              <a:gd name="T50" fmla="*/ 2147483647 w 585"/>
              <a:gd name="T51" fmla="*/ 2147483647 h 263"/>
              <a:gd name="T52" fmla="*/ 2147483647 w 585"/>
              <a:gd name="T53" fmla="*/ 2147483647 h 263"/>
              <a:gd name="T54" fmla="*/ 2147483647 w 585"/>
              <a:gd name="T55" fmla="*/ 2147483647 h 263"/>
              <a:gd name="T56" fmla="*/ 2147483647 w 585"/>
              <a:gd name="T57" fmla="*/ 2147483647 h 263"/>
              <a:gd name="T58" fmla="*/ 2147483647 w 585"/>
              <a:gd name="T59" fmla="*/ 2147483647 h 263"/>
              <a:gd name="T60" fmla="*/ 2147483647 w 585"/>
              <a:gd name="T61" fmla="*/ 2147483647 h 263"/>
              <a:gd name="T62" fmla="*/ 2147483647 w 585"/>
              <a:gd name="T63" fmla="*/ 2147483647 h 263"/>
              <a:gd name="T64" fmla="*/ 2147483647 w 585"/>
              <a:gd name="T65" fmla="*/ 2147483647 h 263"/>
              <a:gd name="T66" fmla="*/ 2147483647 w 585"/>
              <a:gd name="T67" fmla="*/ 2147483647 h 263"/>
              <a:gd name="T68" fmla="*/ 2147483647 w 585"/>
              <a:gd name="T69" fmla="*/ 2147483647 h 263"/>
              <a:gd name="T70" fmla="*/ 2147483647 w 585"/>
              <a:gd name="T71" fmla="*/ 2147483647 h 263"/>
              <a:gd name="T72" fmla="*/ 2147483647 w 585"/>
              <a:gd name="T73" fmla="*/ 2147483647 h 263"/>
              <a:gd name="T74" fmla="*/ 2147483647 w 585"/>
              <a:gd name="T75" fmla="*/ 2147483647 h 263"/>
              <a:gd name="T76" fmla="*/ 2147483647 w 585"/>
              <a:gd name="T77" fmla="*/ 2147483647 h 263"/>
              <a:gd name="T78" fmla="*/ 2147483647 w 585"/>
              <a:gd name="T79" fmla="*/ 2147483647 h 263"/>
              <a:gd name="T80" fmla="*/ 2147483647 w 585"/>
              <a:gd name="T81" fmla="*/ 2147483647 h 263"/>
              <a:gd name="T82" fmla="*/ 2147483647 w 585"/>
              <a:gd name="T83" fmla="*/ 2147483647 h 263"/>
              <a:gd name="T84" fmla="*/ 2147483647 w 585"/>
              <a:gd name="T85" fmla="*/ 2147483647 h 263"/>
              <a:gd name="T86" fmla="*/ 2147483647 w 585"/>
              <a:gd name="T87" fmla="*/ 2147483647 h 263"/>
              <a:gd name="T88" fmla="*/ 2147483647 w 585"/>
              <a:gd name="T89" fmla="*/ 2147483647 h 263"/>
              <a:gd name="T90" fmla="*/ 2147483647 w 585"/>
              <a:gd name="T91" fmla="*/ 2147483647 h 263"/>
              <a:gd name="T92" fmla="*/ 2147483647 w 585"/>
              <a:gd name="T93" fmla="*/ 2147483647 h 263"/>
              <a:gd name="T94" fmla="*/ 2147483647 w 585"/>
              <a:gd name="T95" fmla="*/ 2147483647 h 263"/>
              <a:gd name="T96" fmla="*/ 2147483647 w 585"/>
              <a:gd name="T97" fmla="*/ 2147483647 h 263"/>
              <a:gd name="T98" fmla="*/ 2147483647 w 585"/>
              <a:gd name="T99" fmla="*/ 2147483647 h 263"/>
              <a:gd name="T100" fmla="*/ 2147483647 w 585"/>
              <a:gd name="T101" fmla="*/ 2147483647 h 263"/>
              <a:gd name="T102" fmla="*/ 2147483647 w 585"/>
              <a:gd name="T103" fmla="*/ 2147483647 h 263"/>
              <a:gd name="T104" fmla="*/ 2147483647 w 585"/>
              <a:gd name="T105" fmla="*/ 2147483647 h 263"/>
              <a:gd name="T106" fmla="*/ 2147483647 w 585"/>
              <a:gd name="T107" fmla="*/ 2147483647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5"/>
              <a:gd name="T163" fmla="*/ 0 h 263"/>
              <a:gd name="T164" fmla="*/ 585 w 585"/>
              <a:gd name="T165" fmla="*/ 263 h 2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5" h="263">
                <a:moveTo>
                  <a:pt x="340" y="180"/>
                </a:moveTo>
                <a:lnTo>
                  <a:pt x="323" y="182"/>
                </a:lnTo>
                <a:lnTo>
                  <a:pt x="313" y="168"/>
                </a:lnTo>
                <a:lnTo>
                  <a:pt x="308" y="182"/>
                </a:lnTo>
                <a:lnTo>
                  <a:pt x="292" y="182"/>
                </a:lnTo>
                <a:lnTo>
                  <a:pt x="292" y="175"/>
                </a:lnTo>
                <a:lnTo>
                  <a:pt x="274" y="208"/>
                </a:lnTo>
                <a:lnTo>
                  <a:pt x="258" y="243"/>
                </a:lnTo>
                <a:lnTo>
                  <a:pt x="251" y="257"/>
                </a:lnTo>
                <a:lnTo>
                  <a:pt x="251" y="262"/>
                </a:lnTo>
                <a:lnTo>
                  <a:pt x="243" y="257"/>
                </a:lnTo>
                <a:lnTo>
                  <a:pt x="223" y="194"/>
                </a:lnTo>
                <a:lnTo>
                  <a:pt x="219" y="189"/>
                </a:lnTo>
                <a:lnTo>
                  <a:pt x="208" y="189"/>
                </a:lnTo>
                <a:lnTo>
                  <a:pt x="208" y="187"/>
                </a:lnTo>
                <a:lnTo>
                  <a:pt x="204" y="189"/>
                </a:lnTo>
                <a:lnTo>
                  <a:pt x="196" y="187"/>
                </a:lnTo>
                <a:lnTo>
                  <a:pt x="199" y="180"/>
                </a:lnTo>
                <a:lnTo>
                  <a:pt x="196" y="175"/>
                </a:lnTo>
                <a:lnTo>
                  <a:pt x="184" y="170"/>
                </a:lnTo>
                <a:lnTo>
                  <a:pt x="165" y="168"/>
                </a:lnTo>
                <a:lnTo>
                  <a:pt x="154" y="170"/>
                </a:lnTo>
                <a:lnTo>
                  <a:pt x="151" y="168"/>
                </a:lnTo>
                <a:lnTo>
                  <a:pt x="142" y="168"/>
                </a:lnTo>
                <a:lnTo>
                  <a:pt x="134" y="168"/>
                </a:lnTo>
                <a:lnTo>
                  <a:pt x="127" y="163"/>
                </a:lnTo>
                <a:lnTo>
                  <a:pt x="123" y="161"/>
                </a:lnTo>
                <a:lnTo>
                  <a:pt x="110" y="156"/>
                </a:lnTo>
                <a:lnTo>
                  <a:pt x="45" y="147"/>
                </a:lnTo>
                <a:lnTo>
                  <a:pt x="42" y="142"/>
                </a:lnTo>
                <a:lnTo>
                  <a:pt x="24" y="140"/>
                </a:lnTo>
                <a:lnTo>
                  <a:pt x="13" y="126"/>
                </a:lnTo>
                <a:lnTo>
                  <a:pt x="0" y="119"/>
                </a:lnTo>
                <a:lnTo>
                  <a:pt x="10" y="112"/>
                </a:lnTo>
                <a:lnTo>
                  <a:pt x="30" y="100"/>
                </a:lnTo>
                <a:lnTo>
                  <a:pt x="37" y="93"/>
                </a:lnTo>
                <a:lnTo>
                  <a:pt x="48" y="86"/>
                </a:lnTo>
                <a:lnTo>
                  <a:pt x="61" y="86"/>
                </a:lnTo>
                <a:lnTo>
                  <a:pt x="92" y="74"/>
                </a:lnTo>
                <a:lnTo>
                  <a:pt x="116" y="58"/>
                </a:lnTo>
                <a:lnTo>
                  <a:pt x="119" y="51"/>
                </a:lnTo>
                <a:lnTo>
                  <a:pt x="137" y="32"/>
                </a:lnTo>
                <a:lnTo>
                  <a:pt x="151" y="25"/>
                </a:lnTo>
                <a:lnTo>
                  <a:pt x="157" y="14"/>
                </a:lnTo>
                <a:lnTo>
                  <a:pt x="178" y="4"/>
                </a:lnTo>
                <a:lnTo>
                  <a:pt x="189" y="0"/>
                </a:lnTo>
                <a:lnTo>
                  <a:pt x="208" y="0"/>
                </a:lnTo>
                <a:lnTo>
                  <a:pt x="213" y="7"/>
                </a:lnTo>
                <a:lnTo>
                  <a:pt x="189" y="18"/>
                </a:lnTo>
                <a:lnTo>
                  <a:pt x="172" y="32"/>
                </a:lnTo>
                <a:lnTo>
                  <a:pt x="172" y="39"/>
                </a:lnTo>
                <a:lnTo>
                  <a:pt x="165" y="51"/>
                </a:lnTo>
                <a:lnTo>
                  <a:pt x="161" y="53"/>
                </a:lnTo>
                <a:lnTo>
                  <a:pt x="157" y="65"/>
                </a:lnTo>
                <a:lnTo>
                  <a:pt x="172" y="65"/>
                </a:lnTo>
                <a:lnTo>
                  <a:pt x="192" y="65"/>
                </a:lnTo>
                <a:lnTo>
                  <a:pt x="216" y="67"/>
                </a:lnTo>
                <a:lnTo>
                  <a:pt x="231" y="79"/>
                </a:lnTo>
                <a:lnTo>
                  <a:pt x="254" y="105"/>
                </a:lnTo>
                <a:lnTo>
                  <a:pt x="274" y="105"/>
                </a:lnTo>
                <a:lnTo>
                  <a:pt x="305" y="100"/>
                </a:lnTo>
                <a:lnTo>
                  <a:pt x="308" y="98"/>
                </a:lnTo>
                <a:lnTo>
                  <a:pt x="308" y="93"/>
                </a:lnTo>
                <a:lnTo>
                  <a:pt x="313" y="98"/>
                </a:lnTo>
                <a:lnTo>
                  <a:pt x="319" y="98"/>
                </a:lnTo>
                <a:lnTo>
                  <a:pt x="354" y="74"/>
                </a:lnTo>
                <a:lnTo>
                  <a:pt x="375" y="72"/>
                </a:lnTo>
                <a:lnTo>
                  <a:pt x="385" y="72"/>
                </a:lnTo>
                <a:lnTo>
                  <a:pt x="405" y="67"/>
                </a:lnTo>
                <a:lnTo>
                  <a:pt x="425" y="58"/>
                </a:lnTo>
                <a:lnTo>
                  <a:pt x="443" y="53"/>
                </a:lnTo>
                <a:lnTo>
                  <a:pt x="443" y="81"/>
                </a:lnTo>
                <a:lnTo>
                  <a:pt x="452" y="86"/>
                </a:lnTo>
                <a:lnTo>
                  <a:pt x="470" y="86"/>
                </a:lnTo>
                <a:lnTo>
                  <a:pt x="484" y="81"/>
                </a:lnTo>
                <a:lnTo>
                  <a:pt x="487" y="86"/>
                </a:lnTo>
                <a:lnTo>
                  <a:pt x="498" y="74"/>
                </a:lnTo>
                <a:lnTo>
                  <a:pt x="508" y="74"/>
                </a:lnTo>
                <a:lnTo>
                  <a:pt x="517" y="72"/>
                </a:lnTo>
                <a:lnTo>
                  <a:pt x="522" y="72"/>
                </a:lnTo>
                <a:lnTo>
                  <a:pt x="525" y="72"/>
                </a:lnTo>
                <a:lnTo>
                  <a:pt x="522" y="88"/>
                </a:lnTo>
                <a:lnTo>
                  <a:pt x="532" y="107"/>
                </a:lnTo>
                <a:lnTo>
                  <a:pt x="535" y="112"/>
                </a:lnTo>
                <a:lnTo>
                  <a:pt x="546" y="121"/>
                </a:lnTo>
                <a:lnTo>
                  <a:pt x="549" y="119"/>
                </a:lnTo>
                <a:lnTo>
                  <a:pt x="552" y="112"/>
                </a:lnTo>
                <a:lnTo>
                  <a:pt x="559" y="114"/>
                </a:lnTo>
                <a:lnTo>
                  <a:pt x="570" y="112"/>
                </a:lnTo>
                <a:lnTo>
                  <a:pt x="584" y="121"/>
                </a:lnTo>
                <a:lnTo>
                  <a:pt x="570" y="133"/>
                </a:lnTo>
                <a:lnTo>
                  <a:pt x="559" y="133"/>
                </a:lnTo>
                <a:lnTo>
                  <a:pt x="552" y="128"/>
                </a:lnTo>
                <a:lnTo>
                  <a:pt x="540" y="133"/>
                </a:lnTo>
                <a:lnTo>
                  <a:pt x="532" y="133"/>
                </a:lnTo>
                <a:lnTo>
                  <a:pt x="508" y="140"/>
                </a:lnTo>
                <a:lnTo>
                  <a:pt x="487" y="128"/>
                </a:lnTo>
                <a:lnTo>
                  <a:pt x="484" y="135"/>
                </a:lnTo>
                <a:lnTo>
                  <a:pt x="484" y="154"/>
                </a:lnTo>
                <a:lnTo>
                  <a:pt x="456" y="135"/>
                </a:lnTo>
                <a:lnTo>
                  <a:pt x="447" y="135"/>
                </a:lnTo>
                <a:lnTo>
                  <a:pt x="413" y="133"/>
                </a:lnTo>
                <a:lnTo>
                  <a:pt x="405" y="142"/>
                </a:lnTo>
                <a:lnTo>
                  <a:pt x="394" y="149"/>
                </a:lnTo>
                <a:lnTo>
                  <a:pt x="385" y="149"/>
                </a:lnTo>
                <a:lnTo>
                  <a:pt x="378" y="154"/>
                </a:lnTo>
                <a:lnTo>
                  <a:pt x="363" y="154"/>
                </a:lnTo>
                <a:lnTo>
                  <a:pt x="354" y="154"/>
                </a:lnTo>
                <a:lnTo>
                  <a:pt x="340" y="180"/>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7" name="Freeform 40"/>
          <p:cNvSpPr>
            <a:spLocks/>
          </p:cNvSpPr>
          <p:nvPr/>
        </p:nvSpPr>
        <p:spPr bwMode="ltGray">
          <a:xfrm>
            <a:off x="4318000" y="2909888"/>
            <a:ext cx="425450" cy="441325"/>
          </a:xfrm>
          <a:custGeom>
            <a:avLst/>
            <a:gdLst>
              <a:gd name="T0" fmla="*/ 2147483647 w 406"/>
              <a:gd name="T1" fmla="*/ 2147483647 h 423"/>
              <a:gd name="T2" fmla="*/ 2147483647 w 406"/>
              <a:gd name="T3" fmla="*/ 2147483647 h 423"/>
              <a:gd name="T4" fmla="*/ 2147483647 w 406"/>
              <a:gd name="T5" fmla="*/ 2147483647 h 423"/>
              <a:gd name="T6" fmla="*/ 2147483647 w 406"/>
              <a:gd name="T7" fmla="*/ 2147483647 h 423"/>
              <a:gd name="T8" fmla="*/ 2147483647 w 406"/>
              <a:gd name="T9" fmla="*/ 2147483647 h 423"/>
              <a:gd name="T10" fmla="*/ 2147483647 w 406"/>
              <a:gd name="T11" fmla="*/ 2147483647 h 423"/>
              <a:gd name="T12" fmla="*/ 2147483647 w 406"/>
              <a:gd name="T13" fmla="*/ 2147483647 h 423"/>
              <a:gd name="T14" fmla="*/ 2147483647 w 406"/>
              <a:gd name="T15" fmla="*/ 2147483647 h 423"/>
              <a:gd name="T16" fmla="*/ 2147483647 w 406"/>
              <a:gd name="T17" fmla="*/ 2147483647 h 423"/>
              <a:gd name="T18" fmla="*/ 2147483647 w 406"/>
              <a:gd name="T19" fmla="*/ 2147483647 h 423"/>
              <a:gd name="T20" fmla="*/ 2147483647 w 406"/>
              <a:gd name="T21" fmla="*/ 2147483647 h 423"/>
              <a:gd name="T22" fmla="*/ 2147483647 w 406"/>
              <a:gd name="T23" fmla="*/ 2147483647 h 423"/>
              <a:gd name="T24" fmla="*/ 2147483647 w 406"/>
              <a:gd name="T25" fmla="*/ 2147483647 h 423"/>
              <a:gd name="T26" fmla="*/ 2147483647 w 406"/>
              <a:gd name="T27" fmla="*/ 2147483647 h 423"/>
              <a:gd name="T28" fmla="*/ 2147483647 w 406"/>
              <a:gd name="T29" fmla="*/ 2147483647 h 423"/>
              <a:gd name="T30" fmla="*/ 2147483647 w 406"/>
              <a:gd name="T31" fmla="*/ 2147483647 h 423"/>
              <a:gd name="T32" fmla="*/ 0 w 406"/>
              <a:gd name="T33" fmla="*/ 2147483647 h 423"/>
              <a:gd name="T34" fmla="*/ 2147483647 w 406"/>
              <a:gd name="T35" fmla="*/ 2147483647 h 423"/>
              <a:gd name="T36" fmla="*/ 2147483647 w 406"/>
              <a:gd name="T37" fmla="*/ 2147483647 h 423"/>
              <a:gd name="T38" fmla="*/ 2147483647 w 406"/>
              <a:gd name="T39" fmla="*/ 2147483647 h 423"/>
              <a:gd name="T40" fmla="*/ 2147483647 w 406"/>
              <a:gd name="T41" fmla="*/ 2147483647 h 423"/>
              <a:gd name="T42" fmla="*/ 2147483647 w 406"/>
              <a:gd name="T43" fmla="*/ 2147483647 h 423"/>
              <a:gd name="T44" fmla="*/ 2147483647 w 406"/>
              <a:gd name="T45" fmla="*/ 2147483647 h 423"/>
              <a:gd name="T46" fmla="*/ 2147483647 w 406"/>
              <a:gd name="T47" fmla="*/ 2147483647 h 423"/>
              <a:gd name="T48" fmla="*/ 2147483647 w 406"/>
              <a:gd name="T49" fmla="*/ 2147483647 h 423"/>
              <a:gd name="T50" fmla="*/ 2147483647 w 406"/>
              <a:gd name="T51" fmla="*/ 2147483647 h 423"/>
              <a:gd name="T52" fmla="*/ 2147483647 w 406"/>
              <a:gd name="T53" fmla="*/ 2147483647 h 423"/>
              <a:gd name="T54" fmla="*/ 2147483647 w 406"/>
              <a:gd name="T55" fmla="*/ 2147483647 h 423"/>
              <a:gd name="T56" fmla="*/ 2147483647 w 406"/>
              <a:gd name="T57" fmla="*/ 2147483647 h 423"/>
              <a:gd name="T58" fmla="*/ 2147483647 w 406"/>
              <a:gd name="T59" fmla="*/ 2147483647 h 423"/>
              <a:gd name="T60" fmla="*/ 2147483647 w 406"/>
              <a:gd name="T61" fmla="*/ 2147483647 h 423"/>
              <a:gd name="T62" fmla="*/ 2147483647 w 406"/>
              <a:gd name="T63" fmla="*/ 2147483647 h 423"/>
              <a:gd name="T64" fmla="*/ 2147483647 w 406"/>
              <a:gd name="T65" fmla="*/ 2147483647 h 423"/>
              <a:gd name="T66" fmla="*/ 2147483647 w 406"/>
              <a:gd name="T67" fmla="*/ 2147483647 h 423"/>
              <a:gd name="T68" fmla="*/ 2147483647 w 406"/>
              <a:gd name="T69" fmla="*/ 2147483647 h 423"/>
              <a:gd name="T70" fmla="*/ 2147483647 w 406"/>
              <a:gd name="T71" fmla="*/ 2147483647 h 423"/>
              <a:gd name="T72" fmla="*/ 2147483647 w 406"/>
              <a:gd name="T73" fmla="*/ 2147483647 h 423"/>
              <a:gd name="T74" fmla="*/ 2147483647 w 406"/>
              <a:gd name="T75" fmla="*/ 2147483647 h 423"/>
              <a:gd name="T76" fmla="*/ 2147483647 w 406"/>
              <a:gd name="T77" fmla="*/ 2147483647 h 423"/>
              <a:gd name="T78" fmla="*/ 2147483647 w 406"/>
              <a:gd name="T79" fmla="*/ 2147483647 h 423"/>
              <a:gd name="T80" fmla="*/ 2147483647 w 406"/>
              <a:gd name="T81" fmla="*/ 2147483647 h 423"/>
              <a:gd name="T82" fmla="*/ 2147483647 w 406"/>
              <a:gd name="T83" fmla="*/ 2147483647 h 423"/>
              <a:gd name="T84" fmla="*/ 2147483647 w 406"/>
              <a:gd name="T85" fmla="*/ 2147483647 h 423"/>
              <a:gd name="T86" fmla="*/ 2147483647 w 406"/>
              <a:gd name="T87" fmla="*/ 2147483647 h 423"/>
              <a:gd name="T88" fmla="*/ 2147483647 w 406"/>
              <a:gd name="T89" fmla="*/ 2147483647 h 423"/>
              <a:gd name="T90" fmla="*/ 2147483647 w 406"/>
              <a:gd name="T91" fmla="*/ 2147483647 h 423"/>
              <a:gd name="T92" fmla="*/ 2147483647 w 406"/>
              <a:gd name="T93" fmla="*/ 2147483647 h 423"/>
              <a:gd name="T94" fmla="*/ 2147483647 w 406"/>
              <a:gd name="T95" fmla="*/ 2147483647 h 423"/>
              <a:gd name="T96" fmla="*/ 2147483647 w 406"/>
              <a:gd name="T97" fmla="*/ 2147483647 h 423"/>
              <a:gd name="T98" fmla="*/ 2147483647 w 406"/>
              <a:gd name="T99" fmla="*/ 2147483647 h 423"/>
              <a:gd name="T100" fmla="*/ 2147483647 w 406"/>
              <a:gd name="T101" fmla="*/ 2147483647 h 423"/>
              <a:gd name="T102" fmla="*/ 2147483647 w 406"/>
              <a:gd name="T103" fmla="*/ 2147483647 h 423"/>
              <a:gd name="T104" fmla="*/ 2147483647 w 406"/>
              <a:gd name="T105" fmla="*/ 2147483647 h 4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6"/>
              <a:gd name="T160" fmla="*/ 0 h 423"/>
              <a:gd name="T161" fmla="*/ 406 w 406"/>
              <a:gd name="T162" fmla="*/ 423 h 4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6" h="423">
                <a:moveTo>
                  <a:pt x="151" y="412"/>
                </a:moveTo>
                <a:lnTo>
                  <a:pt x="147" y="412"/>
                </a:lnTo>
                <a:lnTo>
                  <a:pt x="136" y="400"/>
                </a:lnTo>
                <a:lnTo>
                  <a:pt x="133" y="400"/>
                </a:lnTo>
                <a:lnTo>
                  <a:pt x="120" y="400"/>
                </a:lnTo>
                <a:lnTo>
                  <a:pt x="116" y="400"/>
                </a:lnTo>
                <a:lnTo>
                  <a:pt x="109" y="400"/>
                </a:lnTo>
                <a:lnTo>
                  <a:pt x="101" y="398"/>
                </a:lnTo>
                <a:lnTo>
                  <a:pt x="98" y="393"/>
                </a:lnTo>
                <a:lnTo>
                  <a:pt x="92" y="386"/>
                </a:lnTo>
                <a:lnTo>
                  <a:pt x="89" y="379"/>
                </a:lnTo>
                <a:lnTo>
                  <a:pt x="81" y="377"/>
                </a:lnTo>
                <a:lnTo>
                  <a:pt x="71" y="370"/>
                </a:lnTo>
                <a:lnTo>
                  <a:pt x="71" y="372"/>
                </a:lnTo>
                <a:lnTo>
                  <a:pt x="57" y="377"/>
                </a:lnTo>
                <a:lnTo>
                  <a:pt x="47" y="370"/>
                </a:lnTo>
                <a:lnTo>
                  <a:pt x="43" y="372"/>
                </a:lnTo>
                <a:lnTo>
                  <a:pt x="39" y="372"/>
                </a:lnTo>
                <a:lnTo>
                  <a:pt x="39" y="365"/>
                </a:lnTo>
                <a:lnTo>
                  <a:pt x="39" y="351"/>
                </a:lnTo>
                <a:lnTo>
                  <a:pt x="36" y="332"/>
                </a:lnTo>
                <a:lnTo>
                  <a:pt x="36" y="330"/>
                </a:lnTo>
                <a:lnTo>
                  <a:pt x="36" y="325"/>
                </a:lnTo>
                <a:lnTo>
                  <a:pt x="36" y="322"/>
                </a:lnTo>
                <a:lnTo>
                  <a:pt x="30" y="318"/>
                </a:lnTo>
                <a:lnTo>
                  <a:pt x="30" y="304"/>
                </a:lnTo>
                <a:lnTo>
                  <a:pt x="30" y="294"/>
                </a:lnTo>
                <a:lnTo>
                  <a:pt x="27" y="287"/>
                </a:lnTo>
                <a:lnTo>
                  <a:pt x="27" y="282"/>
                </a:lnTo>
                <a:lnTo>
                  <a:pt x="27" y="271"/>
                </a:lnTo>
                <a:lnTo>
                  <a:pt x="24" y="261"/>
                </a:lnTo>
                <a:lnTo>
                  <a:pt x="24" y="247"/>
                </a:lnTo>
                <a:lnTo>
                  <a:pt x="24" y="240"/>
                </a:lnTo>
                <a:lnTo>
                  <a:pt x="24" y="233"/>
                </a:lnTo>
                <a:lnTo>
                  <a:pt x="19" y="228"/>
                </a:lnTo>
                <a:lnTo>
                  <a:pt x="19" y="219"/>
                </a:lnTo>
                <a:lnTo>
                  <a:pt x="19" y="212"/>
                </a:lnTo>
                <a:lnTo>
                  <a:pt x="19" y="205"/>
                </a:lnTo>
                <a:lnTo>
                  <a:pt x="16" y="193"/>
                </a:lnTo>
                <a:lnTo>
                  <a:pt x="16" y="188"/>
                </a:lnTo>
                <a:lnTo>
                  <a:pt x="16" y="174"/>
                </a:lnTo>
                <a:lnTo>
                  <a:pt x="12" y="172"/>
                </a:lnTo>
                <a:lnTo>
                  <a:pt x="12" y="165"/>
                </a:lnTo>
                <a:lnTo>
                  <a:pt x="12" y="160"/>
                </a:lnTo>
                <a:lnTo>
                  <a:pt x="9" y="146"/>
                </a:lnTo>
                <a:lnTo>
                  <a:pt x="9" y="132"/>
                </a:lnTo>
                <a:lnTo>
                  <a:pt x="9" y="122"/>
                </a:lnTo>
                <a:lnTo>
                  <a:pt x="4" y="117"/>
                </a:lnTo>
                <a:lnTo>
                  <a:pt x="4" y="113"/>
                </a:lnTo>
                <a:lnTo>
                  <a:pt x="4" y="103"/>
                </a:lnTo>
                <a:lnTo>
                  <a:pt x="0" y="82"/>
                </a:lnTo>
                <a:lnTo>
                  <a:pt x="4" y="82"/>
                </a:lnTo>
                <a:lnTo>
                  <a:pt x="30" y="77"/>
                </a:lnTo>
                <a:lnTo>
                  <a:pt x="36" y="77"/>
                </a:lnTo>
                <a:lnTo>
                  <a:pt x="39" y="77"/>
                </a:lnTo>
                <a:lnTo>
                  <a:pt x="54" y="75"/>
                </a:lnTo>
                <a:lnTo>
                  <a:pt x="81" y="70"/>
                </a:lnTo>
                <a:lnTo>
                  <a:pt x="92" y="68"/>
                </a:lnTo>
                <a:lnTo>
                  <a:pt x="109" y="68"/>
                </a:lnTo>
                <a:lnTo>
                  <a:pt x="112" y="68"/>
                </a:lnTo>
                <a:lnTo>
                  <a:pt x="120" y="63"/>
                </a:lnTo>
                <a:lnTo>
                  <a:pt x="129" y="68"/>
                </a:lnTo>
                <a:lnTo>
                  <a:pt x="139" y="70"/>
                </a:lnTo>
                <a:lnTo>
                  <a:pt x="147" y="75"/>
                </a:lnTo>
                <a:lnTo>
                  <a:pt x="163" y="82"/>
                </a:lnTo>
                <a:lnTo>
                  <a:pt x="188" y="75"/>
                </a:lnTo>
                <a:lnTo>
                  <a:pt x="191" y="82"/>
                </a:lnTo>
                <a:lnTo>
                  <a:pt x="198" y="84"/>
                </a:lnTo>
                <a:lnTo>
                  <a:pt x="209" y="91"/>
                </a:lnTo>
                <a:lnTo>
                  <a:pt x="226" y="84"/>
                </a:lnTo>
                <a:lnTo>
                  <a:pt x="233" y="82"/>
                </a:lnTo>
                <a:lnTo>
                  <a:pt x="241" y="75"/>
                </a:lnTo>
                <a:lnTo>
                  <a:pt x="256" y="70"/>
                </a:lnTo>
                <a:lnTo>
                  <a:pt x="264" y="70"/>
                </a:lnTo>
                <a:lnTo>
                  <a:pt x="274" y="70"/>
                </a:lnTo>
                <a:lnTo>
                  <a:pt x="295" y="49"/>
                </a:lnTo>
                <a:lnTo>
                  <a:pt x="303" y="42"/>
                </a:lnTo>
                <a:lnTo>
                  <a:pt x="306" y="40"/>
                </a:lnTo>
                <a:lnTo>
                  <a:pt x="333" y="21"/>
                </a:lnTo>
                <a:lnTo>
                  <a:pt x="377" y="0"/>
                </a:lnTo>
                <a:lnTo>
                  <a:pt x="377" y="9"/>
                </a:lnTo>
                <a:lnTo>
                  <a:pt x="377" y="14"/>
                </a:lnTo>
                <a:lnTo>
                  <a:pt x="380" y="28"/>
                </a:lnTo>
                <a:lnTo>
                  <a:pt x="385" y="40"/>
                </a:lnTo>
                <a:lnTo>
                  <a:pt x="385" y="54"/>
                </a:lnTo>
                <a:lnTo>
                  <a:pt x="388" y="63"/>
                </a:lnTo>
                <a:lnTo>
                  <a:pt x="388" y="75"/>
                </a:lnTo>
                <a:lnTo>
                  <a:pt x="391" y="91"/>
                </a:lnTo>
                <a:lnTo>
                  <a:pt x="395" y="106"/>
                </a:lnTo>
                <a:lnTo>
                  <a:pt x="395" y="110"/>
                </a:lnTo>
                <a:lnTo>
                  <a:pt x="395" y="117"/>
                </a:lnTo>
                <a:lnTo>
                  <a:pt x="399" y="122"/>
                </a:lnTo>
                <a:lnTo>
                  <a:pt x="399" y="124"/>
                </a:lnTo>
                <a:lnTo>
                  <a:pt x="399" y="132"/>
                </a:lnTo>
                <a:lnTo>
                  <a:pt x="399" y="139"/>
                </a:lnTo>
                <a:lnTo>
                  <a:pt x="405" y="146"/>
                </a:lnTo>
                <a:lnTo>
                  <a:pt x="399" y="150"/>
                </a:lnTo>
                <a:lnTo>
                  <a:pt x="395" y="150"/>
                </a:lnTo>
                <a:lnTo>
                  <a:pt x="391" y="157"/>
                </a:lnTo>
                <a:lnTo>
                  <a:pt x="395" y="165"/>
                </a:lnTo>
                <a:lnTo>
                  <a:pt x="399" y="174"/>
                </a:lnTo>
                <a:lnTo>
                  <a:pt x="399" y="179"/>
                </a:lnTo>
                <a:lnTo>
                  <a:pt x="399" y="188"/>
                </a:lnTo>
                <a:lnTo>
                  <a:pt x="399" y="200"/>
                </a:lnTo>
                <a:lnTo>
                  <a:pt x="395" y="205"/>
                </a:lnTo>
                <a:lnTo>
                  <a:pt x="395" y="207"/>
                </a:lnTo>
                <a:lnTo>
                  <a:pt x="395" y="219"/>
                </a:lnTo>
                <a:lnTo>
                  <a:pt x="395" y="226"/>
                </a:lnTo>
                <a:lnTo>
                  <a:pt x="391" y="233"/>
                </a:lnTo>
                <a:lnTo>
                  <a:pt x="391" y="240"/>
                </a:lnTo>
                <a:lnTo>
                  <a:pt x="391" y="249"/>
                </a:lnTo>
                <a:lnTo>
                  <a:pt x="391" y="254"/>
                </a:lnTo>
                <a:lnTo>
                  <a:pt x="391" y="264"/>
                </a:lnTo>
                <a:lnTo>
                  <a:pt x="388" y="268"/>
                </a:lnTo>
                <a:lnTo>
                  <a:pt x="385" y="268"/>
                </a:lnTo>
                <a:lnTo>
                  <a:pt x="380" y="275"/>
                </a:lnTo>
                <a:lnTo>
                  <a:pt x="380" y="280"/>
                </a:lnTo>
                <a:lnTo>
                  <a:pt x="377" y="282"/>
                </a:lnTo>
                <a:lnTo>
                  <a:pt x="373" y="287"/>
                </a:lnTo>
                <a:lnTo>
                  <a:pt x="361" y="297"/>
                </a:lnTo>
                <a:lnTo>
                  <a:pt x="357" y="301"/>
                </a:lnTo>
                <a:lnTo>
                  <a:pt x="353" y="304"/>
                </a:lnTo>
                <a:lnTo>
                  <a:pt x="342" y="301"/>
                </a:lnTo>
                <a:lnTo>
                  <a:pt x="337" y="315"/>
                </a:lnTo>
                <a:lnTo>
                  <a:pt x="326" y="318"/>
                </a:lnTo>
                <a:lnTo>
                  <a:pt x="323" y="322"/>
                </a:lnTo>
                <a:lnTo>
                  <a:pt x="323" y="325"/>
                </a:lnTo>
                <a:lnTo>
                  <a:pt x="323" y="330"/>
                </a:lnTo>
                <a:lnTo>
                  <a:pt x="323" y="332"/>
                </a:lnTo>
                <a:lnTo>
                  <a:pt x="323" y="337"/>
                </a:lnTo>
                <a:lnTo>
                  <a:pt x="323" y="355"/>
                </a:lnTo>
                <a:lnTo>
                  <a:pt x="315" y="363"/>
                </a:lnTo>
                <a:lnTo>
                  <a:pt x="312" y="365"/>
                </a:lnTo>
                <a:lnTo>
                  <a:pt x="303" y="346"/>
                </a:lnTo>
                <a:lnTo>
                  <a:pt x="298" y="351"/>
                </a:lnTo>
                <a:lnTo>
                  <a:pt x="295" y="358"/>
                </a:lnTo>
                <a:lnTo>
                  <a:pt x="288" y="384"/>
                </a:lnTo>
                <a:lnTo>
                  <a:pt x="291" y="393"/>
                </a:lnTo>
                <a:lnTo>
                  <a:pt x="291" y="400"/>
                </a:lnTo>
                <a:lnTo>
                  <a:pt x="288" y="400"/>
                </a:lnTo>
                <a:lnTo>
                  <a:pt x="283" y="400"/>
                </a:lnTo>
                <a:lnTo>
                  <a:pt x="283" y="412"/>
                </a:lnTo>
                <a:lnTo>
                  <a:pt x="280" y="419"/>
                </a:lnTo>
                <a:lnTo>
                  <a:pt x="268" y="422"/>
                </a:lnTo>
                <a:lnTo>
                  <a:pt x="256" y="422"/>
                </a:lnTo>
                <a:lnTo>
                  <a:pt x="253" y="419"/>
                </a:lnTo>
                <a:lnTo>
                  <a:pt x="250" y="414"/>
                </a:lnTo>
                <a:lnTo>
                  <a:pt x="241" y="412"/>
                </a:lnTo>
                <a:lnTo>
                  <a:pt x="233" y="407"/>
                </a:lnTo>
                <a:lnTo>
                  <a:pt x="229" y="405"/>
                </a:lnTo>
                <a:lnTo>
                  <a:pt x="226" y="391"/>
                </a:lnTo>
                <a:lnTo>
                  <a:pt x="213" y="393"/>
                </a:lnTo>
                <a:lnTo>
                  <a:pt x="202" y="407"/>
                </a:lnTo>
                <a:lnTo>
                  <a:pt x="195" y="407"/>
                </a:lnTo>
                <a:lnTo>
                  <a:pt x="191" y="412"/>
                </a:lnTo>
                <a:lnTo>
                  <a:pt x="182" y="407"/>
                </a:lnTo>
                <a:lnTo>
                  <a:pt x="168" y="405"/>
                </a:lnTo>
                <a:lnTo>
                  <a:pt x="160" y="407"/>
                </a:lnTo>
                <a:lnTo>
                  <a:pt x="156" y="412"/>
                </a:lnTo>
                <a:lnTo>
                  <a:pt x="151" y="414"/>
                </a:lnTo>
                <a:lnTo>
                  <a:pt x="151" y="412"/>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88" name="Freeform 41"/>
          <p:cNvSpPr>
            <a:spLocks/>
          </p:cNvSpPr>
          <p:nvPr/>
        </p:nvSpPr>
        <p:spPr bwMode="ltGray">
          <a:xfrm>
            <a:off x="3854450" y="3557588"/>
            <a:ext cx="852488" cy="287337"/>
          </a:xfrm>
          <a:custGeom>
            <a:avLst/>
            <a:gdLst>
              <a:gd name="T0" fmla="*/ 2147483647 w 813"/>
              <a:gd name="T1" fmla="*/ 2147483647 h 275"/>
              <a:gd name="T2" fmla="*/ 2147483647 w 813"/>
              <a:gd name="T3" fmla="*/ 2147483647 h 275"/>
              <a:gd name="T4" fmla="*/ 2147483647 w 813"/>
              <a:gd name="T5" fmla="*/ 2147483647 h 275"/>
              <a:gd name="T6" fmla="*/ 2147483647 w 813"/>
              <a:gd name="T7" fmla="*/ 2147483647 h 275"/>
              <a:gd name="T8" fmla="*/ 2147483647 w 813"/>
              <a:gd name="T9" fmla="*/ 2147483647 h 275"/>
              <a:gd name="T10" fmla="*/ 2147483647 w 813"/>
              <a:gd name="T11" fmla="*/ 2147483647 h 275"/>
              <a:gd name="T12" fmla="*/ 2147483647 w 813"/>
              <a:gd name="T13" fmla="*/ 2147483647 h 275"/>
              <a:gd name="T14" fmla="*/ 2147483647 w 813"/>
              <a:gd name="T15" fmla="*/ 2147483647 h 275"/>
              <a:gd name="T16" fmla="*/ 2147483647 w 813"/>
              <a:gd name="T17" fmla="*/ 2147483647 h 275"/>
              <a:gd name="T18" fmla="*/ 2147483647 w 813"/>
              <a:gd name="T19" fmla="*/ 2147483647 h 275"/>
              <a:gd name="T20" fmla="*/ 2147483647 w 813"/>
              <a:gd name="T21" fmla="*/ 2147483647 h 275"/>
              <a:gd name="T22" fmla="*/ 2147483647 w 813"/>
              <a:gd name="T23" fmla="*/ 2147483647 h 275"/>
              <a:gd name="T24" fmla="*/ 2147483647 w 813"/>
              <a:gd name="T25" fmla="*/ 2147483647 h 275"/>
              <a:gd name="T26" fmla="*/ 2147483647 w 813"/>
              <a:gd name="T27" fmla="*/ 2147483647 h 275"/>
              <a:gd name="T28" fmla="*/ 2147483647 w 813"/>
              <a:gd name="T29" fmla="*/ 2147483647 h 275"/>
              <a:gd name="T30" fmla="*/ 2147483647 w 813"/>
              <a:gd name="T31" fmla="*/ 2147483647 h 275"/>
              <a:gd name="T32" fmla="*/ 2147483647 w 813"/>
              <a:gd name="T33" fmla="*/ 2147483647 h 275"/>
              <a:gd name="T34" fmla="*/ 2147483647 w 813"/>
              <a:gd name="T35" fmla="*/ 2147483647 h 275"/>
              <a:gd name="T36" fmla="*/ 2147483647 w 813"/>
              <a:gd name="T37" fmla="*/ 2147483647 h 275"/>
              <a:gd name="T38" fmla="*/ 2147483647 w 813"/>
              <a:gd name="T39" fmla="*/ 2147483647 h 275"/>
              <a:gd name="T40" fmla="*/ 2147483647 w 813"/>
              <a:gd name="T41" fmla="*/ 2147483647 h 275"/>
              <a:gd name="T42" fmla="*/ 2147483647 w 813"/>
              <a:gd name="T43" fmla="*/ 2147483647 h 275"/>
              <a:gd name="T44" fmla="*/ 2147483647 w 813"/>
              <a:gd name="T45" fmla="*/ 2147483647 h 275"/>
              <a:gd name="T46" fmla="*/ 2147483647 w 813"/>
              <a:gd name="T47" fmla="*/ 2147483647 h 275"/>
              <a:gd name="T48" fmla="*/ 2147483647 w 813"/>
              <a:gd name="T49" fmla="*/ 2147483647 h 275"/>
              <a:gd name="T50" fmla="*/ 2147483647 w 813"/>
              <a:gd name="T51" fmla="*/ 2147483647 h 275"/>
              <a:gd name="T52" fmla="*/ 2147483647 w 813"/>
              <a:gd name="T53" fmla="*/ 2147483647 h 275"/>
              <a:gd name="T54" fmla="*/ 2147483647 w 813"/>
              <a:gd name="T55" fmla="*/ 2147483647 h 275"/>
              <a:gd name="T56" fmla="*/ 2147483647 w 813"/>
              <a:gd name="T57" fmla="*/ 2147483647 h 275"/>
              <a:gd name="T58" fmla="*/ 2147483647 w 813"/>
              <a:gd name="T59" fmla="*/ 2147483647 h 275"/>
              <a:gd name="T60" fmla="*/ 2147483647 w 813"/>
              <a:gd name="T61" fmla="*/ 2147483647 h 275"/>
              <a:gd name="T62" fmla="*/ 2147483647 w 813"/>
              <a:gd name="T63" fmla="*/ 2147483647 h 275"/>
              <a:gd name="T64" fmla="*/ 2147483647 w 813"/>
              <a:gd name="T65" fmla="*/ 2147483647 h 275"/>
              <a:gd name="T66" fmla="*/ 2147483647 w 813"/>
              <a:gd name="T67" fmla="*/ 2147483647 h 275"/>
              <a:gd name="T68" fmla="*/ 2147483647 w 813"/>
              <a:gd name="T69" fmla="*/ 2147483647 h 275"/>
              <a:gd name="T70" fmla="*/ 2147483647 w 813"/>
              <a:gd name="T71" fmla="*/ 2147483647 h 275"/>
              <a:gd name="T72" fmla="*/ 2147483647 w 813"/>
              <a:gd name="T73" fmla="*/ 2147483647 h 275"/>
              <a:gd name="T74" fmla="*/ 2147483647 w 813"/>
              <a:gd name="T75" fmla="*/ 2147483647 h 275"/>
              <a:gd name="T76" fmla="*/ 2147483647 w 813"/>
              <a:gd name="T77" fmla="*/ 2147483647 h 275"/>
              <a:gd name="T78" fmla="*/ 2147483647 w 813"/>
              <a:gd name="T79" fmla="*/ 2147483647 h 275"/>
              <a:gd name="T80" fmla="*/ 2147483647 w 813"/>
              <a:gd name="T81" fmla="*/ 2147483647 h 275"/>
              <a:gd name="T82" fmla="*/ 2147483647 w 813"/>
              <a:gd name="T83" fmla="*/ 2147483647 h 275"/>
              <a:gd name="T84" fmla="*/ 2147483647 w 813"/>
              <a:gd name="T85" fmla="*/ 2147483647 h 275"/>
              <a:gd name="T86" fmla="*/ 2147483647 w 813"/>
              <a:gd name="T87" fmla="*/ 2147483647 h 275"/>
              <a:gd name="T88" fmla="*/ 2147483647 w 813"/>
              <a:gd name="T89" fmla="*/ 2147483647 h 275"/>
              <a:gd name="T90" fmla="*/ 2147483647 w 813"/>
              <a:gd name="T91" fmla="*/ 2147483647 h 275"/>
              <a:gd name="T92" fmla="*/ 2147483647 w 813"/>
              <a:gd name="T93" fmla="*/ 2147483647 h 275"/>
              <a:gd name="T94" fmla="*/ 2147483647 w 813"/>
              <a:gd name="T95" fmla="*/ 2147483647 h 275"/>
              <a:gd name="T96" fmla="*/ 2147483647 w 813"/>
              <a:gd name="T97" fmla="*/ 2147483647 h 275"/>
              <a:gd name="T98" fmla="*/ 2147483647 w 813"/>
              <a:gd name="T99" fmla="*/ 2147483647 h 275"/>
              <a:gd name="T100" fmla="*/ 2147483647 w 813"/>
              <a:gd name="T101" fmla="*/ 2147483647 h 275"/>
              <a:gd name="T102" fmla="*/ 2147483647 w 813"/>
              <a:gd name="T103" fmla="*/ 2147483647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3"/>
              <a:gd name="T157" fmla="*/ 0 h 275"/>
              <a:gd name="T158" fmla="*/ 813 w 813"/>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3" h="275">
                <a:moveTo>
                  <a:pt x="129" y="94"/>
                </a:moveTo>
                <a:lnTo>
                  <a:pt x="116" y="94"/>
                </a:lnTo>
                <a:lnTo>
                  <a:pt x="85" y="96"/>
                </a:lnTo>
                <a:lnTo>
                  <a:pt x="82" y="96"/>
                </a:lnTo>
                <a:lnTo>
                  <a:pt x="74" y="96"/>
                </a:lnTo>
                <a:lnTo>
                  <a:pt x="67" y="101"/>
                </a:lnTo>
                <a:lnTo>
                  <a:pt x="62" y="101"/>
                </a:lnTo>
                <a:lnTo>
                  <a:pt x="67" y="111"/>
                </a:lnTo>
                <a:lnTo>
                  <a:pt x="62" y="118"/>
                </a:lnTo>
                <a:lnTo>
                  <a:pt x="67" y="125"/>
                </a:lnTo>
                <a:lnTo>
                  <a:pt x="51" y="129"/>
                </a:lnTo>
                <a:lnTo>
                  <a:pt x="54" y="137"/>
                </a:lnTo>
                <a:lnTo>
                  <a:pt x="57" y="141"/>
                </a:lnTo>
                <a:lnTo>
                  <a:pt x="57" y="144"/>
                </a:lnTo>
                <a:lnTo>
                  <a:pt x="47" y="158"/>
                </a:lnTo>
                <a:lnTo>
                  <a:pt x="57" y="170"/>
                </a:lnTo>
                <a:lnTo>
                  <a:pt x="47" y="170"/>
                </a:lnTo>
                <a:lnTo>
                  <a:pt x="36" y="186"/>
                </a:lnTo>
                <a:lnTo>
                  <a:pt x="36" y="212"/>
                </a:lnTo>
                <a:lnTo>
                  <a:pt x="27" y="207"/>
                </a:lnTo>
                <a:lnTo>
                  <a:pt x="24" y="217"/>
                </a:lnTo>
                <a:lnTo>
                  <a:pt x="16" y="224"/>
                </a:lnTo>
                <a:lnTo>
                  <a:pt x="12" y="231"/>
                </a:lnTo>
                <a:lnTo>
                  <a:pt x="16" y="231"/>
                </a:lnTo>
                <a:lnTo>
                  <a:pt x="16" y="226"/>
                </a:lnTo>
                <a:lnTo>
                  <a:pt x="19" y="233"/>
                </a:lnTo>
                <a:lnTo>
                  <a:pt x="24" y="259"/>
                </a:lnTo>
                <a:lnTo>
                  <a:pt x="16" y="259"/>
                </a:lnTo>
                <a:lnTo>
                  <a:pt x="0" y="274"/>
                </a:lnTo>
                <a:lnTo>
                  <a:pt x="30" y="274"/>
                </a:lnTo>
                <a:lnTo>
                  <a:pt x="47" y="274"/>
                </a:lnTo>
                <a:lnTo>
                  <a:pt x="57" y="269"/>
                </a:lnTo>
                <a:lnTo>
                  <a:pt x="67" y="269"/>
                </a:lnTo>
                <a:lnTo>
                  <a:pt x="78" y="269"/>
                </a:lnTo>
                <a:lnTo>
                  <a:pt x="85" y="269"/>
                </a:lnTo>
                <a:lnTo>
                  <a:pt x="92" y="269"/>
                </a:lnTo>
                <a:lnTo>
                  <a:pt x="101" y="266"/>
                </a:lnTo>
                <a:lnTo>
                  <a:pt x="106" y="266"/>
                </a:lnTo>
                <a:lnTo>
                  <a:pt x="109" y="266"/>
                </a:lnTo>
                <a:lnTo>
                  <a:pt x="120" y="266"/>
                </a:lnTo>
                <a:lnTo>
                  <a:pt x="124" y="266"/>
                </a:lnTo>
                <a:lnTo>
                  <a:pt x="129" y="266"/>
                </a:lnTo>
                <a:lnTo>
                  <a:pt x="136" y="266"/>
                </a:lnTo>
                <a:lnTo>
                  <a:pt x="147" y="262"/>
                </a:lnTo>
                <a:lnTo>
                  <a:pt x="151" y="262"/>
                </a:lnTo>
                <a:lnTo>
                  <a:pt x="160" y="262"/>
                </a:lnTo>
                <a:lnTo>
                  <a:pt x="168" y="262"/>
                </a:lnTo>
                <a:lnTo>
                  <a:pt x="191" y="259"/>
                </a:lnTo>
                <a:lnTo>
                  <a:pt x="202" y="259"/>
                </a:lnTo>
                <a:lnTo>
                  <a:pt x="206" y="259"/>
                </a:lnTo>
                <a:lnTo>
                  <a:pt x="229" y="255"/>
                </a:lnTo>
                <a:lnTo>
                  <a:pt x="236" y="255"/>
                </a:lnTo>
                <a:lnTo>
                  <a:pt x="256" y="252"/>
                </a:lnTo>
                <a:lnTo>
                  <a:pt x="264" y="252"/>
                </a:lnTo>
                <a:lnTo>
                  <a:pt x="288" y="252"/>
                </a:lnTo>
                <a:lnTo>
                  <a:pt x="299" y="248"/>
                </a:lnTo>
                <a:lnTo>
                  <a:pt x="302" y="248"/>
                </a:lnTo>
                <a:lnTo>
                  <a:pt x="329" y="248"/>
                </a:lnTo>
                <a:lnTo>
                  <a:pt x="337" y="248"/>
                </a:lnTo>
                <a:lnTo>
                  <a:pt x="343" y="245"/>
                </a:lnTo>
                <a:lnTo>
                  <a:pt x="346" y="245"/>
                </a:lnTo>
                <a:lnTo>
                  <a:pt x="373" y="245"/>
                </a:lnTo>
                <a:lnTo>
                  <a:pt x="385" y="240"/>
                </a:lnTo>
                <a:lnTo>
                  <a:pt x="391" y="240"/>
                </a:lnTo>
                <a:lnTo>
                  <a:pt x="396" y="240"/>
                </a:lnTo>
                <a:lnTo>
                  <a:pt x="415" y="238"/>
                </a:lnTo>
                <a:lnTo>
                  <a:pt x="435" y="238"/>
                </a:lnTo>
                <a:lnTo>
                  <a:pt x="440" y="238"/>
                </a:lnTo>
                <a:lnTo>
                  <a:pt x="458" y="233"/>
                </a:lnTo>
                <a:lnTo>
                  <a:pt x="461" y="233"/>
                </a:lnTo>
                <a:lnTo>
                  <a:pt x="470" y="233"/>
                </a:lnTo>
                <a:lnTo>
                  <a:pt x="473" y="233"/>
                </a:lnTo>
                <a:lnTo>
                  <a:pt x="481" y="231"/>
                </a:lnTo>
                <a:lnTo>
                  <a:pt x="485" y="231"/>
                </a:lnTo>
                <a:lnTo>
                  <a:pt x="488" y="231"/>
                </a:lnTo>
                <a:lnTo>
                  <a:pt x="493" y="231"/>
                </a:lnTo>
                <a:lnTo>
                  <a:pt x="497" y="231"/>
                </a:lnTo>
                <a:lnTo>
                  <a:pt x="520" y="226"/>
                </a:lnTo>
                <a:lnTo>
                  <a:pt x="529" y="226"/>
                </a:lnTo>
                <a:lnTo>
                  <a:pt x="536" y="226"/>
                </a:lnTo>
                <a:lnTo>
                  <a:pt x="536" y="224"/>
                </a:lnTo>
                <a:lnTo>
                  <a:pt x="540" y="224"/>
                </a:lnTo>
                <a:lnTo>
                  <a:pt x="543" y="224"/>
                </a:lnTo>
                <a:lnTo>
                  <a:pt x="546" y="224"/>
                </a:lnTo>
                <a:lnTo>
                  <a:pt x="555" y="224"/>
                </a:lnTo>
                <a:lnTo>
                  <a:pt x="570" y="219"/>
                </a:lnTo>
                <a:lnTo>
                  <a:pt x="578" y="219"/>
                </a:lnTo>
                <a:lnTo>
                  <a:pt x="587" y="219"/>
                </a:lnTo>
                <a:lnTo>
                  <a:pt x="587" y="217"/>
                </a:lnTo>
                <a:lnTo>
                  <a:pt x="587" y="200"/>
                </a:lnTo>
                <a:lnTo>
                  <a:pt x="581" y="193"/>
                </a:lnTo>
                <a:lnTo>
                  <a:pt x="587" y="186"/>
                </a:lnTo>
                <a:lnTo>
                  <a:pt x="602" y="186"/>
                </a:lnTo>
                <a:lnTo>
                  <a:pt x="608" y="179"/>
                </a:lnTo>
                <a:lnTo>
                  <a:pt x="608" y="172"/>
                </a:lnTo>
                <a:lnTo>
                  <a:pt x="608" y="165"/>
                </a:lnTo>
                <a:lnTo>
                  <a:pt x="613" y="162"/>
                </a:lnTo>
                <a:lnTo>
                  <a:pt x="618" y="155"/>
                </a:lnTo>
                <a:lnTo>
                  <a:pt x="629" y="148"/>
                </a:lnTo>
                <a:lnTo>
                  <a:pt x="640" y="144"/>
                </a:lnTo>
                <a:lnTo>
                  <a:pt x="657" y="144"/>
                </a:lnTo>
                <a:lnTo>
                  <a:pt x="675" y="125"/>
                </a:lnTo>
                <a:lnTo>
                  <a:pt x="675" y="122"/>
                </a:lnTo>
                <a:lnTo>
                  <a:pt x="687" y="115"/>
                </a:lnTo>
                <a:lnTo>
                  <a:pt x="698" y="115"/>
                </a:lnTo>
                <a:lnTo>
                  <a:pt x="702" y="111"/>
                </a:lnTo>
                <a:lnTo>
                  <a:pt x="705" y="101"/>
                </a:lnTo>
                <a:lnTo>
                  <a:pt x="705" y="94"/>
                </a:lnTo>
                <a:lnTo>
                  <a:pt x="719" y="87"/>
                </a:lnTo>
                <a:lnTo>
                  <a:pt x="729" y="75"/>
                </a:lnTo>
                <a:lnTo>
                  <a:pt x="733" y="80"/>
                </a:lnTo>
                <a:lnTo>
                  <a:pt x="729" y="82"/>
                </a:lnTo>
                <a:lnTo>
                  <a:pt x="742" y="82"/>
                </a:lnTo>
                <a:lnTo>
                  <a:pt x="746" y="80"/>
                </a:lnTo>
                <a:lnTo>
                  <a:pt x="749" y="73"/>
                </a:lnTo>
                <a:lnTo>
                  <a:pt x="753" y="68"/>
                </a:lnTo>
                <a:lnTo>
                  <a:pt x="764" y="66"/>
                </a:lnTo>
                <a:lnTo>
                  <a:pt x="764" y="61"/>
                </a:lnTo>
                <a:lnTo>
                  <a:pt x="777" y="61"/>
                </a:lnTo>
                <a:lnTo>
                  <a:pt x="777" y="66"/>
                </a:lnTo>
                <a:lnTo>
                  <a:pt x="780" y="66"/>
                </a:lnTo>
                <a:lnTo>
                  <a:pt x="784" y="61"/>
                </a:lnTo>
                <a:lnTo>
                  <a:pt x="792" y="42"/>
                </a:lnTo>
                <a:lnTo>
                  <a:pt x="792" y="40"/>
                </a:lnTo>
                <a:lnTo>
                  <a:pt x="795" y="35"/>
                </a:lnTo>
                <a:lnTo>
                  <a:pt x="807" y="33"/>
                </a:lnTo>
                <a:lnTo>
                  <a:pt x="807" y="25"/>
                </a:lnTo>
                <a:lnTo>
                  <a:pt x="807" y="14"/>
                </a:lnTo>
                <a:lnTo>
                  <a:pt x="812" y="4"/>
                </a:lnTo>
                <a:lnTo>
                  <a:pt x="812" y="0"/>
                </a:lnTo>
                <a:lnTo>
                  <a:pt x="804" y="4"/>
                </a:lnTo>
                <a:lnTo>
                  <a:pt x="795" y="4"/>
                </a:lnTo>
                <a:lnTo>
                  <a:pt x="784" y="4"/>
                </a:lnTo>
                <a:lnTo>
                  <a:pt x="784" y="7"/>
                </a:lnTo>
                <a:lnTo>
                  <a:pt x="764" y="11"/>
                </a:lnTo>
                <a:lnTo>
                  <a:pt x="760" y="11"/>
                </a:lnTo>
                <a:lnTo>
                  <a:pt x="757" y="11"/>
                </a:lnTo>
                <a:lnTo>
                  <a:pt x="749" y="11"/>
                </a:lnTo>
                <a:lnTo>
                  <a:pt x="742" y="14"/>
                </a:lnTo>
                <a:lnTo>
                  <a:pt x="729" y="14"/>
                </a:lnTo>
                <a:lnTo>
                  <a:pt x="722" y="14"/>
                </a:lnTo>
                <a:lnTo>
                  <a:pt x="719" y="18"/>
                </a:lnTo>
                <a:lnTo>
                  <a:pt x="715" y="18"/>
                </a:lnTo>
                <a:lnTo>
                  <a:pt x="698" y="18"/>
                </a:lnTo>
                <a:lnTo>
                  <a:pt x="695" y="18"/>
                </a:lnTo>
                <a:lnTo>
                  <a:pt x="687" y="21"/>
                </a:lnTo>
                <a:lnTo>
                  <a:pt x="660" y="25"/>
                </a:lnTo>
                <a:lnTo>
                  <a:pt x="657" y="25"/>
                </a:lnTo>
                <a:lnTo>
                  <a:pt x="640" y="28"/>
                </a:lnTo>
                <a:lnTo>
                  <a:pt x="625" y="28"/>
                </a:lnTo>
                <a:lnTo>
                  <a:pt x="622" y="28"/>
                </a:lnTo>
                <a:lnTo>
                  <a:pt x="618" y="33"/>
                </a:lnTo>
                <a:lnTo>
                  <a:pt x="608" y="33"/>
                </a:lnTo>
                <a:lnTo>
                  <a:pt x="594" y="33"/>
                </a:lnTo>
                <a:lnTo>
                  <a:pt x="590" y="35"/>
                </a:lnTo>
                <a:lnTo>
                  <a:pt x="587" y="35"/>
                </a:lnTo>
                <a:lnTo>
                  <a:pt x="581" y="35"/>
                </a:lnTo>
                <a:lnTo>
                  <a:pt x="570" y="35"/>
                </a:lnTo>
                <a:lnTo>
                  <a:pt x="567" y="35"/>
                </a:lnTo>
                <a:lnTo>
                  <a:pt x="563" y="35"/>
                </a:lnTo>
                <a:lnTo>
                  <a:pt x="546" y="40"/>
                </a:lnTo>
                <a:lnTo>
                  <a:pt x="536" y="40"/>
                </a:lnTo>
                <a:lnTo>
                  <a:pt x="516" y="42"/>
                </a:lnTo>
                <a:lnTo>
                  <a:pt x="512" y="42"/>
                </a:lnTo>
                <a:lnTo>
                  <a:pt x="505" y="42"/>
                </a:lnTo>
                <a:lnTo>
                  <a:pt x="502" y="42"/>
                </a:lnTo>
                <a:lnTo>
                  <a:pt x="497" y="42"/>
                </a:lnTo>
                <a:lnTo>
                  <a:pt x="493" y="42"/>
                </a:lnTo>
                <a:lnTo>
                  <a:pt x="481" y="42"/>
                </a:lnTo>
                <a:lnTo>
                  <a:pt x="467" y="47"/>
                </a:lnTo>
                <a:lnTo>
                  <a:pt x="461" y="47"/>
                </a:lnTo>
                <a:lnTo>
                  <a:pt x="450" y="47"/>
                </a:lnTo>
                <a:lnTo>
                  <a:pt x="446" y="49"/>
                </a:lnTo>
                <a:lnTo>
                  <a:pt x="435" y="49"/>
                </a:lnTo>
                <a:lnTo>
                  <a:pt x="419" y="49"/>
                </a:lnTo>
                <a:lnTo>
                  <a:pt x="415" y="49"/>
                </a:lnTo>
                <a:lnTo>
                  <a:pt x="408" y="49"/>
                </a:lnTo>
                <a:lnTo>
                  <a:pt x="399" y="54"/>
                </a:lnTo>
                <a:lnTo>
                  <a:pt x="385" y="54"/>
                </a:lnTo>
                <a:lnTo>
                  <a:pt x="377" y="54"/>
                </a:lnTo>
                <a:lnTo>
                  <a:pt x="368" y="54"/>
                </a:lnTo>
                <a:lnTo>
                  <a:pt x="364" y="54"/>
                </a:lnTo>
                <a:lnTo>
                  <a:pt x="358" y="54"/>
                </a:lnTo>
                <a:lnTo>
                  <a:pt x="350" y="54"/>
                </a:lnTo>
                <a:lnTo>
                  <a:pt x="346" y="59"/>
                </a:lnTo>
                <a:lnTo>
                  <a:pt x="343" y="59"/>
                </a:lnTo>
                <a:lnTo>
                  <a:pt x="329" y="59"/>
                </a:lnTo>
                <a:lnTo>
                  <a:pt x="326" y="59"/>
                </a:lnTo>
                <a:lnTo>
                  <a:pt x="318" y="59"/>
                </a:lnTo>
                <a:lnTo>
                  <a:pt x="315" y="61"/>
                </a:lnTo>
                <a:lnTo>
                  <a:pt x="295" y="61"/>
                </a:lnTo>
                <a:lnTo>
                  <a:pt x="291" y="61"/>
                </a:lnTo>
                <a:lnTo>
                  <a:pt x="280" y="66"/>
                </a:lnTo>
                <a:lnTo>
                  <a:pt x="271" y="66"/>
                </a:lnTo>
                <a:lnTo>
                  <a:pt x="261" y="66"/>
                </a:lnTo>
                <a:lnTo>
                  <a:pt x="250" y="68"/>
                </a:lnTo>
                <a:lnTo>
                  <a:pt x="241" y="68"/>
                </a:lnTo>
                <a:lnTo>
                  <a:pt x="236" y="68"/>
                </a:lnTo>
                <a:lnTo>
                  <a:pt x="222" y="73"/>
                </a:lnTo>
                <a:lnTo>
                  <a:pt x="222" y="68"/>
                </a:lnTo>
                <a:lnTo>
                  <a:pt x="202" y="68"/>
                </a:lnTo>
                <a:lnTo>
                  <a:pt x="202" y="73"/>
                </a:lnTo>
                <a:lnTo>
                  <a:pt x="202" y="87"/>
                </a:lnTo>
                <a:lnTo>
                  <a:pt x="182" y="89"/>
                </a:lnTo>
                <a:lnTo>
                  <a:pt x="174" y="89"/>
                </a:lnTo>
                <a:lnTo>
                  <a:pt x="164" y="89"/>
                </a:lnTo>
                <a:lnTo>
                  <a:pt x="160" y="89"/>
                </a:lnTo>
                <a:lnTo>
                  <a:pt x="156" y="89"/>
                </a:lnTo>
                <a:lnTo>
                  <a:pt x="136" y="94"/>
                </a:lnTo>
                <a:lnTo>
                  <a:pt x="133" y="94"/>
                </a:lnTo>
                <a:lnTo>
                  <a:pt x="129" y="94"/>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89" name="Freeform 42"/>
          <p:cNvSpPr>
            <a:spLocks/>
          </p:cNvSpPr>
          <p:nvPr/>
        </p:nvSpPr>
        <p:spPr bwMode="ltGray">
          <a:xfrm>
            <a:off x="3540125" y="2436813"/>
            <a:ext cx="528638" cy="520700"/>
          </a:xfrm>
          <a:custGeom>
            <a:avLst/>
            <a:gdLst>
              <a:gd name="T0" fmla="*/ 2147483647 w 506"/>
              <a:gd name="T1" fmla="*/ 2147483647 h 497"/>
              <a:gd name="T2" fmla="*/ 2147483647 w 506"/>
              <a:gd name="T3" fmla="*/ 2147483647 h 497"/>
              <a:gd name="T4" fmla="*/ 2147483647 w 506"/>
              <a:gd name="T5" fmla="*/ 2147483647 h 497"/>
              <a:gd name="T6" fmla="*/ 2147483647 w 506"/>
              <a:gd name="T7" fmla="*/ 2147483647 h 497"/>
              <a:gd name="T8" fmla="*/ 2147483647 w 506"/>
              <a:gd name="T9" fmla="*/ 2147483647 h 497"/>
              <a:gd name="T10" fmla="*/ 2147483647 w 506"/>
              <a:gd name="T11" fmla="*/ 2147483647 h 497"/>
              <a:gd name="T12" fmla="*/ 2147483647 w 506"/>
              <a:gd name="T13" fmla="*/ 2147483647 h 497"/>
              <a:gd name="T14" fmla="*/ 2147483647 w 506"/>
              <a:gd name="T15" fmla="*/ 2147483647 h 497"/>
              <a:gd name="T16" fmla="*/ 2147483647 w 506"/>
              <a:gd name="T17" fmla="*/ 2147483647 h 497"/>
              <a:gd name="T18" fmla="*/ 2147483647 w 506"/>
              <a:gd name="T19" fmla="*/ 2147483647 h 497"/>
              <a:gd name="T20" fmla="*/ 2147483647 w 506"/>
              <a:gd name="T21" fmla="*/ 2147483647 h 497"/>
              <a:gd name="T22" fmla="*/ 2147483647 w 506"/>
              <a:gd name="T23" fmla="*/ 2147483647 h 497"/>
              <a:gd name="T24" fmla="*/ 2147483647 w 506"/>
              <a:gd name="T25" fmla="*/ 2147483647 h 497"/>
              <a:gd name="T26" fmla="*/ 2147483647 w 506"/>
              <a:gd name="T27" fmla="*/ 2147483647 h 497"/>
              <a:gd name="T28" fmla="*/ 2147483647 w 506"/>
              <a:gd name="T29" fmla="*/ 2147483647 h 497"/>
              <a:gd name="T30" fmla="*/ 2147483647 w 506"/>
              <a:gd name="T31" fmla="*/ 2147483647 h 497"/>
              <a:gd name="T32" fmla="*/ 2147483647 w 506"/>
              <a:gd name="T33" fmla="*/ 2147483647 h 497"/>
              <a:gd name="T34" fmla="*/ 2147483647 w 506"/>
              <a:gd name="T35" fmla="*/ 2147483647 h 497"/>
              <a:gd name="T36" fmla="*/ 2147483647 w 506"/>
              <a:gd name="T37" fmla="*/ 2147483647 h 497"/>
              <a:gd name="T38" fmla="*/ 2147483647 w 506"/>
              <a:gd name="T39" fmla="*/ 2147483647 h 497"/>
              <a:gd name="T40" fmla="*/ 2147483647 w 506"/>
              <a:gd name="T41" fmla="*/ 2147483647 h 497"/>
              <a:gd name="T42" fmla="*/ 2147483647 w 506"/>
              <a:gd name="T43" fmla="*/ 2147483647 h 497"/>
              <a:gd name="T44" fmla="*/ 2147483647 w 506"/>
              <a:gd name="T45" fmla="*/ 2147483647 h 497"/>
              <a:gd name="T46" fmla="*/ 2147483647 w 506"/>
              <a:gd name="T47" fmla="*/ 2147483647 h 497"/>
              <a:gd name="T48" fmla="*/ 2147483647 w 506"/>
              <a:gd name="T49" fmla="*/ 2147483647 h 497"/>
              <a:gd name="T50" fmla="*/ 2147483647 w 506"/>
              <a:gd name="T51" fmla="*/ 2147483647 h 497"/>
              <a:gd name="T52" fmla="*/ 2147483647 w 506"/>
              <a:gd name="T53" fmla="*/ 2147483647 h 497"/>
              <a:gd name="T54" fmla="*/ 2147483647 w 506"/>
              <a:gd name="T55" fmla="*/ 2147483647 h 497"/>
              <a:gd name="T56" fmla="*/ 2147483647 w 506"/>
              <a:gd name="T57" fmla="*/ 2147483647 h 497"/>
              <a:gd name="T58" fmla="*/ 2147483647 w 506"/>
              <a:gd name="T59" fmla="*/ 2147483647 h 497"/>
              <a:gd name="T60" fmla="*/ 2147483647 w 506"/>
              <a:gd name="T61" fmla="*/ 2147483647 h 497"/>
              <a:gd name="T62" fmla="*/ 2147483647 w 506"/>
              <a:gd name="T63" fmla="*/ 2147483647 h 497"/>
              <a:gd name="T64" fmla="*/ 2147483647 w 506"/>
              <a:gd name="T65" fmla="*/ 2147483647 h 497"/>
              <a:gd name="T66" fmla="*/ 2147483647 w 506"/>
              <a:gd name="T67" fmla="*/ 2147483647 h 497"/>
              <a:gd name="T68" fmla="*/ 2147483647 w 506"/>
              <a:gd name="T69" fmla="*/ 2147483647 h 497"/>
              <a:gd name="T70" fmla="*/ 2147483647 w 506"/>
              <a:gd name="T71" fmla="*/ 2147483647 h 497"/>
              <a:gd name="T72" fmla="*/ 2147483647 w 506"/>
              <a:gd name="T73" fmla="*/ 2147483647 h 497"/>
              <a:gd name="T74" fmla="*/ 2147483647 w 506"/>
              <a:gd name="T75" fmla="*/ 2147483647 h 497"/>
              <a:gd name="T76" fmla="*/ 2147483647 w 506"/>
              <a:gd name="T77" fmla="*/ 2147483647 h 497"/>
              <a:gd name="T78" fmla="*/ 2147483647 w 506"/>
              <a:gd name="T79" fmla="*/ 2147483647 h 497"/>
              <a:gd name="T80" fmla="*/ 2147483647 w 506"/>
              <a:gd name="T81" fmla="*/ 2147483647 h 497"/>
              <a:gd name="T82" fmla="*/ 2147483647 w 506"/>
              <a:gd name="T83" fmla="*/ 2147483647 h 497"/>
              <a:gd name="T84" fmla="*/ 2147483647 w 506"/>
              <a:gd name="T85" fmla="*/ 2147483647 h 497"/>
              <a:gd name="T86" fmla="*/ 2147483647 w 506"/>
              <a:gd name="T87" fmla="*/ 2147483647 h 497"/>
              <a:gd name="T88" fmla="*/ 2147483647 w 506"/>
              <a:gd name="T89" fmla="*/ 2147483647 h 497"/>
              <a:gd name="T90" fmla="*/ 2147483647 w 506"/>
              <a:gd name="T91" fmla="*/ 2147483647 h 497"/>
              <a:gd name="T92" fmla="*/ 2147483647 w 506"/>
              <a:gd name="T93" fmla="*/ 2147483647 h 497"/>
              <a:gd name="T94" fmla="*/ 2147483647 w 506"/>
              <a:gd name="T95" fmla="*/ 2147483647 h 497"/>
              <a:gd name="T96" fmla="*/ 2147483647 w 506"/>
              <a:gd name="T97" fmla="*/ 2147483647 h 497"/>
              <a:gd name="T98" fmla="*/ 2147483647 w 506"/>
              <a:gd name="T99" fmla="*/ 2147483647 h 497"/>
              <a:gd name="T100" fmla="*/ 2147483647 w 506"/>
              <a:gd name="T101" fmla="*/ 2147483647 h 497"/>
              <a:gd name="T102" fmla="*/ 2147483647 w 506"/>
              <a:gd name="T103" fmla="*/ 2147483647 h 497"/>
              <a:gd name="T104" fmla="*/ 2147483647 w 506"/>
              <a:gd name="T105" fmla="*/ 2147483647 h 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
              <a:gd name="T160" fmla="*/ 0 h 497"/>
              <a:gd name="T161" fmla="*/ 506 w 506"/>
              <a:gd name="T162" fmla="*/ 497 h 4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 h="497">
                <a:moveTo>
                  <a:pt x="380" y="484"/>
                </a:moveTo>
                <a:lnTo>
                  <a:pt x="371" y="484"/>
                </a:lnTo>
                <a:lnTo>
                  <a:pt x="368" y="484"/>
                </a:lnTo>
                <a:lnTo>
                  <a:pt x="356" y="484"/>
                </a:lnTo>
                <a:lnTo>
                  <a:pt x="341" y="484"/>
                </a:lnTo>
                <a:lnTo>
                  <a:pt x="329" y="488"/>
                </a:lnTo>
                <a:lnTo>
                  <a:pt x="326" y="488"/>
                </a:lnTo>
                <a:lnTo>
                  <a:pt x="318" y="488"/>
                </a:lnTo>
                <a:lnTo>
                  <a:pt x="306" y="488"/>
                </a:lnTo>
                <a:lnTo>
                  <a:pt x="288" y="488"/>
                </a:lnTo>
                <a:lnTo>
                  <a:pt x="282" y="488"/>
                </a:lnTo>
                <a:lnTo>
                  <a:pt x="279" y="493"/>
                </a:lnTo>
                <a:lnTo>
                  <a:pt x="268" y="493"/>
                </a:lnTo>
                <a:lnTo>
                  <a:pt x="264" y="493"/>
                </a:lnTo>
                <a:lnTo>
                  <a:pt x="236" y="493"/>
                </a:lnTo>
                <a:lnTo>
                  <a:pt x="233" y="493"/>
                </a:lnTo>
                <a:lnTo>
                  <a:pt x="220" y="496"/>
                </a:lnTo>
                <a:lnTo>
                  <a:pt x="216" y="496"/>
                </a:lnTo>
                <a:lnTo>
                  <a:pt x="209" y="481"/>
                </a:lnTo>
                <a:lnTo>
                  <a:pt x="206" y="481"/>
                </a:lnTo>
                <a:lnTo>
                  <a:pt x="195" y="477"/>
                </a:lnTo>
                <a:lnTo>
                  <a:pt x="178" y="470"/>
                </a:lnTo>
                <a:lnTo>
                  <a:pt x="174" y="455"/>
                </a:lnTo>
                <a:lnTo>
                  <a:pt x="168" y="441"/>
                </a:lnTo>
                <a:lnTo>
                  <a:pt x="163" y="434"/>
                </a:lnTo>
                <a:lnTo>
                  <a:pt x="174" y="413"/>
                </a:lnTo>
                <a:lnTo>
                  <a:pt x="159" y="394"/>
                </a:lnTo>
                <a:lnTo>
                  <a:pt x="159" y="387"/>
                </a:lnTo>
                <a:lnTo>
                  <a:pt x="154" y="377"/>
                </a:lnTo>
                <a:lnTo>
                  <a:pt x="151" y="373"/>
                </a:lnTo>
                <a:lnTo>
                  <a:pt x="151" y="363"/>
                </a:lnTo>
                <a:lnTo>
                  <a:pt x="151" y="356"/>
                </a:lnTo>
                <a:lnTo>
                  <a:pt x="147" y="349"/>
                </a:lnTo>
                <a:lnTo>
                  <a:pt x="139" y="337"/>
                </a:lnTo>
                <a:lnTo>
                  <a:pt x="136" y="335"/>
                </a:lnTo>
                <a:lnTo>
                  <a:pt x="136" y="330"/>
                </a:lnTo>
                <a:lnTo>
                  <a:pt x="127" y="330"/>
                </a:lnTo>
                <a:lnTo>
                  <a:pt x="124" y="330"/>
                </a:lnTo>
                <a:lnTo>
                  <a:pt x="116" y="325"/>
                </a:lnTo>
                <a:lnTo>
                  <a:pt x="109" y="318"/>
                </a:lnTo>
                <a:lnTo>
                  <a:pt x="96" y="311"/>
                </a:lnTo>
                <a:lnTo>
                  <a:pt x="92" y="304"/>
                </a:lnTo>
                <a:lnTo>
                  <a:pt x="81" y="290"/>
                </a:lnTo>
                <a:lnTo>
                  <a:pt x="74" y="288"/>
                </a:lnTo>
                <a:lnTo>
                  <a:pt x="71" y="288"/>
                </a:lnTo>
                <a:lnTo>
                  <a:pt x="62" y="288"/>
                </a:lnTo>
                <a:lnTo>
                  <a:pt x="62" y="283"/>
                </a:lnTo>
                <a:lnTo>
                  <a:pt x="54" y="281"/>
                </a:lnTo>
                <a:lnTo>
                  <a:pt x="54" y="276"/>
                </a:lnTo>
                <a:lnTo>
                  <a:pt x="39" y="273"/>
                </a:lnTo>
                <a:lnTo>
                  <a:pt x="19" y="259"/>
                </a:lnTo>
                <a:lnTo>
                  <a:pt x="12" y="255"/>
                </a:lnTo>
                <a:lnTo>
                  <a:pt x="12" y="240"/>
                </a:lnTo>
                <a:lnTo>
                  <a:pt x="12" y="226"/>
                </a:lnTo>
                <a:lnTo>
                  <a:pt x="16" y="212"/>
                </a:lnTo>
                <a:lnTo>
                  <a:pt x="12" y="200"/>
                </a:lnTo>
                <a:lnTo>
                  <a:pt x="12" y="198"/>
                </a:lnTo>
                <a:lnTo>
                  <a:pt x="12" y="193"/>
                </a:lnTo>
                <a:lnTo>
                  <a:pt x="16" y="167"/>
                </a:lnTo>
                <a:lnTo>
                  <a:pt x="12" y="165"/>
                </a:lnTo>
                <a:lnTo>
                  <a:pt x="0" y="153"/>
                </a:lnTo>
                <a:lnTo>
                  <a:pt x="0" y="144"/>
                </a:lnTo>
                <a:lnTo>
                  <a:pt x="3" y="144"/>
                </a:lnTo>
                <a:lnTo>
                  <a:pt x="7" y="132"/>
                </a:lnTo>
                <a:lnTo>
                  <a:pt x="47" y="103"/>
                </a:lnTo>
                <a:lnTo>
                  <a:pt x="47" y="92"/>
                </a:lnTo>
                <a:lnTo>
                  <a:pt x="43" y="63"/>
                </a:lnTo>
                <a:lnTo>
                  <a:pt x="43" y="56"/>
                </a:lnTo>
                <a:lnTo>
                  <a:pt x="43" y="42"/>
                </a:lnTo>
                <a:lnTo>
                  <a:pt x="43" y="40"/>
                </a:lnTo>
                <a:lnTo>
                  <a:pt x="47" y="40"/>
                </a:lnTo>
                <a:lnTo>
                  <a:pt x="57" y="28"/>
                </a:lnTo>
                <a:lnTo>
                  <a:pt x="65" y="33"/>
                </a:lnTo>
                <a:lnTo>
                  <a:pt x="81" y="33"/>
                </a:lnTo>
                <a:lnTo>
                  <a:pt x="106" y="25"/>
                </a:lnTo>
                <a:lnTo>
                  <a:pt x="116" y="18"/>
                </a:lnTo>
                <a:lnTo>
                  <a:pt x="133" y="9"/>
                </a:lnTo>
                <a:lnTo>
                  <a:pt x="139" y="9"/>
                </a:lnTo>
                <a:lnTo>
                  <a:pt x="159" y="0"/>
                </a:lnTo>
                <a:lnTo>
                  <a:pt x="168" y="7"/>
                </a:lnTo>
                <a:lnTo>
                  <a:pt x="159" y="21"/>
                </a:lnTo>
                <a:lnTo>
                  <a:pt x="159" y="28"/>
                </a:lnTo>
                <a:lnTo>
                  <a:pt x="154" y="35"/>
                </a:lnTo>
                <a:lnTo>
                  <a:pt x="154" y="40"/>
                </a:lnTo>
                <a:lnTo>
                  <a:pt x="168" y="35"/>
                </a:lnTo>
                <a:lnTo>
                  <a:pt x="171" y="25"/>
                </a:lnTo>
                <a:lnTo>
                  <a:pt x="189" y="40"/>
                </a:lnTo>
                <a:lnTo>
                  <a:pt x="195" y="35"/>
                </a:lnTo>
                <a:lnTo>
                  <a:pt x="198" y="40"/>
                </a:lnTo>
                <a:lnTo>
                  <a:pt x="201" y="40"/>
                </a:lnTo>
                <a:lnTo>
                  <a:pt x="216" y="47"/>
                </a:lnTo>
                <a:lnTo>
                  <a:pt x="225" y="61"/>
                </a:lnTo>
                <a:lnTo>
                  <a:pt x="244" y="63"/>
                </a:lnTo>
                <a:lnTo>
                  <a:pt x="247" y="68"/>
                </a:lnTo>
                <a:lnTo>
                  <a:pt x="313" y="77"/>
                </a:lnTo>
                <a:lnTo>
                  <a:pt x="326" y="82"/>
                </a:lnTo>
                <a:lnTo>
                  <a:pt x="329" y="85"/>
                </a:lnTo>
                <a:lnTo>
                  <a:pt x="336" y="89"/>
                </a:lnTo>
                <a:lnTo>
                  <a:pt x="344" y="89"/>
                </a:lnTo>
                <a:lnTo>
                  <a:pt x="353" y="89"/>
                </a:lnTo>
                <a:lnTo>
                  <a:pt x="356" y="92"/>
                </a:lnTo>
                <a:lnTo>
                  <a:pt x="368" y="89"/>
                </a:lnTo>
                <a:lnTo>
                  <a:pt x="388" y="92"/>
                </a:lnTo>
                <a:lnTo>
                  <a:pt x="398" y="96"/>
                </a:lnTo>
                <a:lnTo>
                  <a:pt x="403" y="101"/>
                </a:lnTo>
                <a:lnTo>
                  <a:pt x="398" y="108"/>
                </a:lnTo>
                <a:lnTo>
                  <a:pt x="406" y="111"/>
                </a:lnTo>
                <a:lnTo>
                  <a:pt x="412" y="108"/>
                </a:lnTo>
                <a:lnTo>
                  <a:pt x="412" y="111"/>
                </a:lnTo>
                <a:lnTo>
                  <a:pt x="423" y="111"/>
                </a:lnTo>
                <a:lnTo>
                  <a:pt x="426" y="115"/>
                </a:lnTo>
                <a:lnTo>
                  <a:pt x="446" y="179"/>
                </a:lnTo>
                <a:lnTo>
                  <a:pt x="453" y="184"/>
                </a:lnTo>
                <a:lnTo>
                  <a:pt x="453" y="191"/>
                </a:lnTo>
                <a:lnTo>
                  <a:pt x="453" y="193"/>
                </a:lnTo>
                <a:lnTo>
                  <a:pt x="442" y="198"/>
                </a:lnTo>
                <a:lnTo>
                  <a:pt x="426" y="226"/>
                </a:lnTo>
                <a:lnTo>
                  <a:pt x="426" y="233"/>
                </a:lnTo>
                <a:lnTo>
                  <a:pt x="426" y="240"/>
                </a:lnTo>
                <a:lnTo>
                  <a:pt x="433" y="240"/>
                </a:lnTo>
                <a:lnTo>
                  <a:pt x="446" y="233"/>
                </a:lnTo>
                <a:lnTo>
                  <a:pt x="446" y="229"/>
                </a:lnTo>
                <a:lnTo>
                  <a:pt x="450" y="222"/>
                </a:lnTo>
                <a:lnTo>
                  <a:pt x="464" y="207"/>
                </a:lnTo>
                <a:lnTo>
                  <a:pt x="480" y="184"/>
                </a:lnTo>
                <a:lnTo>
                  <a:pt x="485" y="177"/>
                </a:lnTo>
                <a:lnTo>
                  <a:pt x="491" y="165"/>
                </a:lnTo>
                <a:lnTo>
                  <a:pt x="491" y="160"/>
                </a:lnTo>
                <a:lnTo>
                  <a:pt x="505" y="153"/>
                </a:lnTo>
                <a:lnTo>
                  <a:pt x="505" y="160"/>
                </a:lnTo>
                <a:lnTo>
                  <a:pt x="477" y="229"/>
                </a:lnTo>
                <a:lnTo>
                  <a:pt x="470" y="248"/>
                </a:lnTo>
                <a:lnTo>
                  <a:pt x="470" y="269"/>
                </a:lnTo>
                <a:lnTo>
                  <a:pt x="473" y="276"/>
                </a:lnTo>
                <a:lnTo>
                  <a:pt x="457" y="304"/>
                </a:lnTo>
                <a:lnTo>
                  <a:pt x="457" y="318"/>
                </a:lnTo>
                <a:lnTo>
                  <a:pt x="461" y="335"/>
                </a:lnTo>
                <a:lnTo>
                  <a:pt x="457" y="349"/>
                </a:lnTo>
                <a:lnTo>
                  <a:pt x="457" y="359"/>
                </a:lnTo>
                <a:lnTo>
                  <a:pt x="457" y="363"/>
                </a:lnTo>
                <a:lnTo>
                  <a:pt x="450" y="377"/>
                </a:lnTo>
                <a:lnTo>
                  <a:pt x="450" y="392"/>
                </a:lnTo>
                <a:lnTo>
                  <a:pt x="450" y="399"/>
                </a:lnTo>
                <a:lnTo>
                  <a:pt x="450" y="406"/>
                </a:lnTo>
                <a:lnTo>
                  <a:pt x="453" y="420"/>
                </a:lnTo>
                <a:lnTo>
                  <a:pt x="461" y="439"/>
                </a:lnTo>
                <a:lnTo>
                  <a:pt x="464" y="446"/>
                </a:lnTo>
                <a:lnTo>
                  <a:pt x="464" y="455"/>
                </a:lnTo>
                <a:lnTo>
                  <a:pt x="464" y="460"/>
                </a:lnTo>
                <a:lnTo>
                  <a:pt x="470" y="477"/>
                </a:lnTo>
                <a:lnTo>
                  <a:pt x="450" y="477"/>
                </a:lnTo>
                <a:lnTo>
                  <a:pt x="437" y="477"/>
                </a:lnTo>
                <a:lnTo>
                  <a:pt x="433" y="477"/>
                </a:lnTo>
                <a:lnTo>
                  <a:pt x="426" y="477"/>
                </a:lnTo>
                <a:lnTo>
                  <a:pt x="426" y="481"/>
                </a:lnTo>
                <a:lnTo>
                  <a:pt x="423" y="481"/>
                </a:lnTo>
                <a:lnTo>
                  <a:pt x="395" y="481"/>
                </a:lnTo>
                <a:lnTo>
                  <a:pt x="391" y="481"/>
                </a:lnTo>
                <a:lnTo>
                  <a:pt x="388" y="484"/>
                </a:lnTo>
                <a:lnTo>
                  <a:pt x="385" y="484"/>
                </a:lnTo>
                <a:lnTo>
                  <a:pt x="380" y="484"/>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0" name="Freeform 43"/>
          <p:cNvSpPr>
            <a:spLocks/>
          </p:cNvSpPr>
          <p:nvPr/>
        </p:nvSpPr>
        <p:spPr bwMode="ltGray">
          <a:xfrm>
            <a:off x="3703638" y="2933700"/>
            <a:ext cx="406400" cy="657225"/>
          </a:xfrm>
          <a:custGeom>
            <a:avLst/>
            <a:gdLst>
              <a:gd name="T0" fmla="*/ 2147483647 w 387"/>
              <a:gd name="T1" fmla="*/ 2147483647 h 629"/>
              <a:gd name="T2" fmla="*/ 2147483647 w 387"/>
              <a:gd name="T3" fmla="*/ 2147483647 h 629"/>
              <a:gd name="T4" fmla="*/ 2147483647 w 387"/>
              <a:gd name="T5" fmla="*/ 2147483647 h 629"/>
              <a:gd name="T6" fmla="*/ 2147483647 w 387"/>
              <a:gd name="T7" fmla="*/ 2147483647 h 629"/>
              <a:gd name="T8" fmla="*/ 2147483647 w 387"/>
              <a:gd name="T9" fmla="*/ 2147483647 h 629"/>
              <a:gd name="T10" fmla="*/ 2147483647 w 387"/>
              <a:gd name="T11" fmla="*/ 2147483647 h 629"/>
              <a:gd name="T12" fmla="*/ 2147483647 w 387"/>
              <a:gd name="T13" fmla="*/ 2147483647 h 629"/>
              <a:gd name="T14" fmla="*/ 2147483647 w 387"/>
              <a:gd name="T15" fmla="*/ 2147483647 h 629"/>
              <a:gd name="T16" fmla="*/ 2147483647 w 387"/>
              <a:gd name="T17" fmla="*/ 2147483647 h 629"/>
              <a:gd name="T18" fmla="*/ 2147483647 w 387"/>
              <a:gd name="T19" fmla="*/ 2147483647 h 629"/>
              <a:gd name="T20" fmla="*/ 2147483647 w 387"/>
              <a:gd name="T21" fmla="*/ 2147483647 h 629"/>
              <a:gd name="T22" fmla="*/ 2147483647 w 387"/>
              <a:gd name="T23" fmla="*/ 2147483647 h 629"/>
              <a:gd name="T24" fmla="*/ 2147483647 w 387"/>
              <a:gd name="T25" fmla="*/ 2147483647 h 629"/>
              <a:gd name="T26" fmla="*/ 2147483647 w 387"/>
              <a:gd name="T27" fmla="*/ 2147483647 h 629"/>
              <a:gd name="T28" fmla="*/ 2147483647 w 387"/>
              <a:gd name="T29" fmla="*/ 0 h 629"/>
              <a:gd name="T30" fmla="*/ 2147483647 w 387"/>
              <a:gd name="T31" fmla="*/ 2147483647 h 629"/>
              <a:gd name="T32" fmla="*/ 2147483647 w 387"/>
              <a:gd name="T33" fmla="*/ 2147483647 h 629"/>
              <a:gd name="T34" fmla="*/ 2147483647 w 387"/>
              <a:gd name="T35" fmla="*/ 2147483647 h 629"/>
              <a:gd name="T36" fmla="*/ 2147483647 w 387"/>
              <a:gd name="T37" fmla="*/ 2147483647 h 629"/>
              <a:gd name="T38" fmla="*/ 2147483647 w 387"/>
              <a:gd name="T39" fmla="*/ 2147483647 h 629"/>
              <a:gd name="T40" fmla="*/ 2147483647 w 387"/>
              <a:gd name="T41" fmla="*/ 2147483647 h 629"/>
              <a:gd name="T42" fmla="*/ 2147483647 w 387"/>
              <a:gd name="T43" fmla="*/ 2147483647 h 629"/>
              <a:gd name="T44" fmla="*/ 2147483647 w 387"/>
              <a:gd name="T45" fmla="*/ 2147483647 h 629"/>
              <a:gd name="T46" fmla="*/ 2147483647 w 387"/>
              <a:gd name="T47" fmla="*/ 2147483647 h 629"/>
              <a:gd name="T48" fmla="*/ 2147483647 w 387"/>
              <a:gd name="T49" fmla="*/ 2147483647 h 629"/>
              <a:gd name="T50" fmla="*/ 2147483647 w 387"/>
              <a:gd name="T51" fmla="*/ 2147483647 h 629"/>
              <a:gd name="T52" fmla="*/ 2147483647 w 387"/>
              <a:gd name="T53" fmla="*/ 2147483647 h 629"/>
              <a:gd name="T54" fmla="*/ 2147483647 w 387"/>
              <a:gd name="T55" fmla="*/ 2147483647 h 629"/>
              <a:gd name="T56" fmla="*/ 2147483647 w 387"/>
              <a:gd name="T57" fmla="*/ 2147483647 h 629"/>
              <a:gd name="T58" fmla="*/ 2147483647 w 387"/>
              <a:gd name="T59" fmla="*/ 2147483647 h 629"/>
              <a:gd name="T60" fmla="*/ 2147483647 w 387"/>
              <a:gd name="T61" fmla="*/ 2147483647 h 629"/>
              <a:gd name="T62" fmla="*/ 2147483647 w 387"/>
              <a:gd name="T63" fmla="*/ 2147483647 h 629"/>
              <a:gd name="T64" fmla="*/ 2147483647 w 387"/>
              <a:gd name="T65" fmla="*/ 2147483647 h 629"/>
              <a:gd name="T66" fmla="*/ 2147483647 w 387"/>
              <a:gd name="T67" fmla="*/ 2147483647 h 629"/>
              <a:gd name="T68" fmla="*/ 2147483647 w 387"/>
              <a:gd name="T69" fmla="*/ 2147483647 h 629"/>
              <a:gd name="T70" fmla="*/ 2147483647 w 387"/>
              <a:gd name="T71" fmla="*/ 2147483647 h 629"/>
              <a:gd name="T72" fmla="*/ 2147483647 w 387"/>
              <a:gd name="T73" fmla="*/ 2147483647 h 629"/>
              <a:gd name="T74" fmla="*/ 2147483647 w 387"/>
              <a:gd name="T75" fmla="*/ 2147483647 h 629"/>
              <a:gd name="T76" fmla="*/ 2147483647 w 387"/>
              <a:gd name="T77" fmla="*/ 2147483647 h 629"/>
              <a:gd name="T78" fmla="*/ 2147483647 w 387"/>
              <a:gd name="T79" fmla="*/ 2147483647 h 629"/>
              <a:gd name="T80" fmla="*/ 2147483647 w 387"/>
              <a:gd name="T81" fmla="*/ 2147483647 h 629"/>
              <a:gd name="T82" fmla="*/ 2147483647 w 387"/>
              <a:gd name="T83" fmla="*/ 2147483647 h 629"/>
              <a:gd name="T84" fmla="*/ 2147483647 w 387"/>
              <a:gd name="T85" fmla="*/ 2147483647 h 629"/>
              <a:gd name="T86" fmla="*/ 2147483647 w 387"/>
              <a:gd name="T87" fmla="*/ 2147483647 h 629"/>
              <a:gd name="T88" fmla="*/ 2147483647 w 387"/>
              <a:gd name="T89" fmla="*/ 2147483647 h 629"/>
              <a:gd name="T90" fmla="*/ 2147483647 w 387"/>
              <a:gd name="T91" fmla="*/ 2147483647 h 629"/>
              <a:gd name="T92" fmla="*/ 2147483647 w 387"/>
              <a:gd name="T93" fmla="*/ 2147483647 h 629"/>
              <a:gd name="T94" fmla="*/ 2147483647 w 387"/>
              <a:gd name="T95" fmla="*/ 2147483647 h 629"/>
              <a:gd name="T96" fmla="*/ 2147483647 w 387"/>
              <a:gd name="T97" fmla="*/ 2147483647 h 629"/>
              <a:gd name="T98" fmla="*/ 2147483647 w 387"/>
              <a:gd name="T99" fmla="*/ 2147483647 h 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7"/>
              <a:gd name="T151" fmla="*/ 0 h 629"/>
              <a:gd name="T152" fmla="*/ 387 w 387"/>
              <a:gd name="T153" fmla="*/ 629 h 6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7" h="629">
                <a:moveTo>
                  <a:pt x="0" y="284"/>
                </a:moveTo>
                <a:lnTo>
                  <a:pt x="0" y="277"/>
                </a:lnTo>
                <a:lnTo>
                  <a:pt x="4" y="263"/>
                </a:lnTo>
                <a:lnTo>
                  <a:pt x="9" y="258"/>
                </a:lnTo>
                <a:lnTo>
                  <a:pt x="9" y="237"/>
                </a:lnTo>
                <a:lnTo>
                  <a:pt x="24" y="230"/>
                </a:lnTo>
                <a:lnTo>
                  <a:pt x="27" y="225"/>
                </a:lnTo>
                <a:lnTo>
                  <a:pt x="30" y="225"/>
                </a:lnTo>
                <a:lnTo>
                  <a:pt x="30" y="223"/>
                </a:lnTo>
                <a:lnTo>
                  <a:pt x="30" y="218"/>
                </a:lnTo>
                <a:lnTo>
                  <a:pt x="44" y="188"/>
                </a:lnTo>
                <a:lnTo>
                  <a:pt x="44" y="181"/>
                </a:lnTo>
                <a:lnTo>
                  <a:pt x="39" y="169"/>
                </a:lnTo>
                <a:lnTo>
                  <a:pt x="27" y="162"/>
                </a:lnTo>
                <a:lnTo>
                  <a:pt x="30" y="150"/>
                </a:lnTo>
                <a:lnTo>
                  <a:pt x="30" y="148"/>
                </a:lnTo>
                <a:lnTo>
                  <a:pt x="36" y="141"/>
                </a:lnTo>
                <a:lnTo>
                  <a:pt x="54" y="136"/>
                </a:lnTo>
                <a:lnTo>
                  <a:pt x="78" y="127"/>
                </a:lnTo>
                <a:lnTo>
                  <a:pt x="89" y="119"/>
                </a:lnTo>
                <a:lnTo>
                  <a:pt x="92" y="105"/>
                </a:lnTo>
                <a:lnTo>
                  <a:pt x="92" y="101"/>
                </a:lnTo>
                <a:lnTo>
                  <a:pt x="102" y="98"/>
                </a:lnTo>
                <a:lnTo>
                  <a:pt x="106" y="87"/>
                </a:lnTo>
                <a:lnTo>
                  <a:pt x="106" y="79"/>
                </a:lnTo>
                <a:lnTo>
                  <a:pt x="109" y="72"/>
                </a:lnTo>
                <a:lnTo>
                  <a:pt x="106" y="68"/>
                </a:lnTo>
                <a:lnTo>
                  <a:pt x="106" y="58"/>
                </a:lnTo>
                <a:lnTo>
                  <a:pt x="92" y="51"/>
                </a:lnTo>
                <a:lnTo>
                  <a:pt x="89" y="51"/>
                </a:lnTo>
                <a:lnTo>
                  <a:pt x="82" y="47"/>
                </a:lnTo>
                <a:lnTo>
                  <a:pt x="82" y="44"/>
                </a:lnTo>
                <a:lnTo>
                  <a:pt x="74" y="30"/>
                </a:lnTo>
                <a:lnTo>
                  <a:pt x="58" y="23"/>
                </a:lnTo>
                <a:lnTo>
                  <a:pt x="58" y="18"/>
                </a:lnTo>
                <a:lnTo>
                  <a:pt x="62" y="18"/>
                </a:lnTo>
                <a:lnTo>
                  <a:pt x="74" y="16"/>
                </a:lnTo>
                <a:lnTo>
                  <a:pt x="78" y="16"/>
                </a:lnTo>
                <a:lnTo>
                  <a:pt x="106" y="16"/>
                </a:lnTo>
                <a:lnTo>
                  <a:pt x="109" y="16"/>
                </a:lnTo>
                <a:lnTo>
                  <a:pt x="120" y="16"/>
                </a:lnTo>
                <a:lnTo>
                  <a:pt x="124" y="11"/>
                </a:lnTo>
                <a:lnTo>
                  <a:pt x="129" y="11"/>
                </a:lnTo>
                <a:lnTo>
                  <a:pt x="147" y="11"/>
                </a:lnTo>
                <a:lnTo>
                  <a:pt x="161" y="11"/>
                </a:lnTo>
                <a:lnTo>
                  <a:pt x="168" y="11"/>
                </a:lnTo>
                <a:lnTo>
                  <a:pt x="171" y="11"/>
                </a:lnTo>
                <a:lnTo>
                  <a:pt x="182" y="7"/>
                </a:lnTo>
                <a:lnTo>
                  <a:pt x="199" y="7"/>
                </a:lnTo>
                <a:lnTo>
                  <a:pt x="209" y="7"/>
                </a:lnTo>
                <a:lnTo>
                  <a:pt x="214" y="7"/>
                </a:lnTo>
                <a:lnTo>
                  <a:pt x="223" y="7"/>
                </a:lnTo>
                <a:lnTo>
                  <a:pt x="226" y="7"/>
                </a:lnTo>
                <a:lnTo>
                  <a:pt x="229" y="7"/>
                </a:lnTo>
                <a:lnTo>
                  <a:pt x="234" y="4"/>
                </a:lnTo>
                <a:lnTo>
                  <a:pt x="237" y="4"/>
                </a:lnTo>
                <a:lnTo>
                  <a:pt x="264" y="4"/>
                </a:lnTo>
                <a:lnTo>
                  <a:pt x="268" y="4"/>
                </a:lnTo>
                <a:lnTo>
                  <a:pt x="268" y="0"/>
                </a:lnTo>
                <a:lnTo>
                  <a:pt x="276" y="0"/>
                </a:lnTo>
                <a:lnTo>
                  <a:pt x="279" y="0"/>
                </a:lnTo>
                <a:lnTo>
                  <a:pt x="292" y="0"/>
                </a:lnTo>
                <a:lnTo>
                  <a:pt x="312" y="0"/>
                </a:lnTo>
                <a:lnTo>
                  <a:pt x="312" y="11"/>
                </a:lnTo>
                <a:lnTo>
                  <a:pt x="312" y="25"/>
                </a:lnTo>
                <a:lnTo>
                  <a:pt x="319" y="37"/>
                </a:lnTo>
                <a:lnTo>
                  <a:pt x="331" y="54"/>
                </a:lnTo>
                <a:lnTo>
                  <a:pt x="334" y="65"/>
                </a:lnTo>
                <a:lnTo>
                  <a:pt x="346" y="82"/>
                </a:lnTo>
                <a:lnTo>
                  <a:pt x="346" y="101"/>
                </a:lnTo>
                <a:lnTo>
                  <a:pt x="346" y="105"/>
                </a:lnTo>
                <a:lnTo>
                  <a:pt x="346" y="112"/>
                </a:lnTo>
                <a:lnTo>
                  <a:pt x="351" y="122"/>
                </a:lnTo>
                <a:lnTo>
                  <a:pt x="351" y="127"/>
                </a:lnTo>
                <a:lnTo>
                  <a:pt x="351" y="129"/>
                </a:lnTo>
                <a:lnTo>
                  <a:pt x="351" y="134"/>
                </a:lnTo>
                <a:lnTo>
                  <a:pt x="351" y="136"/>
                </a:lnTo>
                <a:lnTo>
                  <a:pt x="351" y="143"/>
                </a:lnTo>
                <a:lnTo>
                  <a:pt x="351" y="150"/>
                </a:lnTo>
                <a:lnTo>
                  <a:pt x="354" y="155"/>
                </a:lnTo>
                <a:lnTo>
                  <a:pt x="354" y="162"/>
                </a:lnTo>
                <a:lnTo>
                  <a:pt x="354" y="164"/>
                </a:lnTo>
                <a:lnTo>
                  <a:pt x="354" y="169"/>
                </a:lnTo>
                <a:lnTo>
                  <a:pt x="358" y="195"/>
                </a:lnTo>
                <a:lnTo>
                  <a:pt x="358" y="204"/>
                </a:lnTo>
                <a:lnTo>
                  <a:pt x="358" y="211"/>
                </a:lnTo>
                <a:lnTo>
                  <a:pt x="358" y="223"/>
                </a:lnTo>
                <a:lnTo>
                  <a:pt x="361" y="223"/>
                </a:lnTo>
                <a:lnTo>
                  <a:pt x="361" y="230"/>
                </a:lnTo>
                <a:lnTo>
                  <a:pt x="361" y="239"/>
                </a:lnTo>
                <a:lnTo>
                  <a:pt x="361" y="258"/>
                </a:lnTo>
                <a:lnTo>
                  <a:pt x="366" y="263"/>
                </a:lnTo>
                <a:lnTo>
                  <a:pt x="366" y="270"/>
                </a:lnTo>
                <a:lnTo>
                  <a:pt x="366" y="291"/>
                </a:lnTo>
                <a:lnTo>
                  <a:pt x="369" y="298"/>
                </a:lnTo>
                <a:lnTo>
                  <a:pt x="369" y="312"/>
                </a:lnTo>
                <a:lnTo>
                  <a:pt x="369" y="319"/>
                </a:lnTo>
                <a:lnTo>
                  <a:pt x="375" y="333"/>
                </a:lnTo>
                <a:lnTo>
                  <a:pt x="375" y="348"/>
                </a:lnTo>
                <a:lnTo>
                  <a:pt x="369" y="359"/>
                </a:lnTo>
                <a:lnTo>
                  <a:pt x="369" y="362"/>
                </a:lnTo>
                <a:lnTo>
                  <a:pt x="369" y="359"/>
                </a:lnTo>
                <a:lnTo>
                  <a:pt x="366" y="373"/>
                </a:lnTo>
                <a:lnTo>
                  <a:pt x="369" y="376"/>
                </a:lnTo>
                <a:lnTo>
                  <a:pt x="375" y="390"/>
                </a:lnTo>
                <a:lnTo>
                  <a:pt x="381" y="397"/>
                </a:lnTo>
                <a:lnTo>
                  <a:pt x="378" y="402"/>
                </a:lnTo>
                <a:lnTo>
                  <a:pt x="381" y="404"/>
                </a:lnTo>
                <a:lnTo>
                  <a:pt x="386" y="421"/>
                </a:lnTo>
                <a:lnTo>
                  <a:pt x="375" y="437"/>
                </a:lnTo>
                <a:lnTo>
                  <a:pt x="369" y="444"/>
                </a:lnTo>
                <a:lnTo>
                  <a:pt x="366" y="449"/>
                </a:lnTo>
                <a:lnTo>
                  <a:pt x="366" y="456"/>
                </a:lnTo>
                <a:lnTo>
                  <a:pt x="361" y="463"/>
                </a:lnTo>
                <a:lnTo>
                  <a:pt x="346" y="477"/>
                </a:lnTo>
                <a:lnTo>
                  <a:pt x="346" y="479"/>
                </a:lnTo>
                <a:lnTo>
                  <a:pt x="346" y="491"/>
                </a:lnTo>
                <a:lnTo>
                  <a:pt x="346" y="498"/>
                </a:lnTo>
                <a:lnTo>
                  <a:pt x="337" y="519"/>
                </a:lnTo>
                <a:lnTo>
                  <a:pt x="343" y="519"/>
                </a:lnTo>
                <a:lnTo>
                  <a:pt x="346" y="526"/>
                </a:lnTo>
                <a:lnTo>
                  <a:pt x="337" y="538"/>
                </a:lnTo>
                <a:lnTo>
                  <a:pt x="337" y="548"/>
                </a:lnTo>
                <a:lnTo>
                  <a:pt x="337" y="555"/>
                </a:lnTo>
                <a:lnTo>
                  <a:pt x="346" y="562"/>
                </a:lnTo>
                <a:lnTo>
                  <a:pt x="343" y="566"/>
                </a:lnTo>
                <a:lnTo>
                  <a:pt x="331" y="571"/>
                </a:lnTo>
                <a:lnTo>
                  <a:pt x="319" y="573"/>
                </a:lnTo>
                <a:lnTo>
                  <a:pt x="319" y="578"/>
                </a:lnTo>
                <a:lnTo>
                  <a:pt x="319" y="573"/>
                </a:lnTo>
                <a:lnTo>
                  <a:pt x="316" y="573"/>
                </a:lnTo>
                <a:lnTo>
                  <a:pt x="307" y="595"/>
                </a:lnTo>
                <a:lnTo>
                  <a:pt x="316" y="606"/>
                </a:lnTo>
                <a:lnTo>
                  <a:pt x="312" y="613"/>
                </a:lnTo>
                <a:lnTo>
                  <a:pt x="303" y="613"/>
                </a:lnTo>
                <a:lnTo>
                  <a:pt x="299" y="609"/>
                </a:lnTo>
                <a:lnTo>
                  <a:pt x="285" y="606"/>
                </a:lnTo>
                <a:lnTo>
                  <a:pt x="268" y="599"/>
                </a:lnTo>
                <a:lnTo>
                  <a:pt x="261" y="602"/>
                </a:lnTo>
                <a:lnTo>
                  <a:pt x="249" y="616"/>
                </a:lnTo>
                <a:lnTo>
                  <a:pt x="244" y="620"/>
                </a:lnTo>
                <a:lnTo>
                  <a:pt x="244" y="623"/>
                </a:lnTo>
                <a:lnTo>
                  <a:pt x="249" y="628"/>
                </a:lnTo>
                <a:lnTo>
                  <a:pt x="237" y="620"/>
                </a:lnTo>
                <a:lnTo>
                  <a:pt x="237" y="628"/>
                </a:lnTo>
                <a:lnTo>
                  <a:pt x="234" y="628"/>
                </a:lnTo>
                <a:lnTo>
                  <a:pt x="226" y="623"/>
                </a:lnTo>
                <a:lnTo>
                  <a:pt x="217" y="602"/>
                </a:lnTo>
                <a:lnTo>
                  <a:pt x="214" y="602"/>
                </a:lnTo>
                <a:lnTo>
                  <a:pt x="209" y="595"/>
                </a:lnTo>
                <a:lnTo>
                  <a:pt x="214" y="592"/>
                </a:lnTo>
                <a:lnTo>
                  <a:pt x="217" y="592"/>
                </a:lnTo>
                <a:lnTo>
                  <a:pt x="217" y="588"/>
                </a:lnTo>
                <a:lnTo>
                  <a:pt x="206" y="566"/>
                </a:lnTo>
                <a:lnTo>
                  <a:pt x="209" y="559"/>
                </a:lnTo>
                <a:lnTo>
                  <a:pt x="195" y="545"/>
                </a:lnTo>
                <a:lnTo>
                  <a:pt x="191" y="540"/>
                </a:lnTo>
                <a:lnTo>
                  <a:pt x="179" y="533"/>
                </a:lnTo>
                <a:lnTo>
                  <a:pt x="171" y="533"/>
                </a:lnTo>
                <a:lnTo>
                  <a:pt x="168" y="533"/>
                </a:lnTo>
                <a:lnTo>
                  <a:pt x="161" y="524"/>
                </a:lnTo>
                <a:lnTo>
                  <a:pt x="147" y="517"/>
                </a:lnTo>
                <a:lnTo>
                  <a:pt x="141" y="512"/>
                </a:lnTo>
                <a:lnTo>
                  <a:pt x="133" y="510"/>
                </a:lnTo>
                <a:lnTo>
                  <a:pt x="124" y="498"/>
                </a:lnTo>
                <a:lnTo>
                  <a:pt x="120" y="496"/>
                </a:lnTo>
                <a:lnTo>
                  <a:pt x="124" y="479"/>
                </a:lnTo>
                <a:lnTo>
                  <a:pt x="129" y="465"/>
                </a:lnTo>
                <a:lnTo>
                  <a:pt x="129" y="463"/>
                </a:lnTo>
                <a:lnTo>
                  <a:pt x="136" y="451"/>
                </a:lnTo>
                <a:lnTo>
                  <a:pt x="136" y="449"/>
                </a:lnTo>
                <a:lnTo>
                  <a:pt x="136" y="437"/>
                </a:lnTo>
                <a:lnTo>
                  <a:pt x="136" y="435"/>
                </a:lnTo>
                <a:lnTo>
                  <a:pt x="141" y="430"/>
                </a:lnTo>
                <a:lnTo>
                  <a:pt x="141" y="428"/>
                </a:lnTo>
                <a:lnTo>
                  <a:pt x="124" y="421"/>
                </a:lnTo>
                <a:lnTo>
                  <a:pt x="117" y="416"/>
                </a:lnTo>
                <a:lnTo>
                  <a:pt x="112" y="416"/>
                </a:lnTo>
                <a:lnTo>
                  <a:pt x="109" y="416"/>
                </a:lnTo>
                <a:lnTo>
                  <a:pt x="98" y="428"/>
                </a:lnTo>
                <a:lnTo>
                  <a:pt x="89" y="421"/>
                </a:lnTo>
                <a:lnTo>
                  <a:pt x="85" y="413"/>
                </a:lnTo>
                <a:lnTo>
                  <a:pt x="82" y="397"/>
                </a:lnTo>
                <a:lnTo>
                  <a:pt x="78" y="388"/>
                </a:lnTo>
                <a:lnTo>
                  <a:pt x="78" y="383"/>
                </a:lnTo>
                <a:lnTo>
                  <a:pt x="67" y="373"/>
                </a:lnTo>
                <a:lnTo>
                  <a:pt x="58" y="369"/>
                </a:lnTo>
                <a:lnTo>
                  <a:pt x="51" y="366"/>
                </a:lnTo>
                <a:lnTo>
                  <a:pt x="44" y="355"/>
                </a:lnTo>
                <a:lnTo>
                  <a:pt x="36" y="352"/>
                </a:lnTo>
                <a:lnTo>
                  <a:pt x="36" y="348"/>
                </a:lnTo>
                <a:lnTo>
                  <a:pt x="27" y="341"/>
                </a:lnTo>
                <a:lnTo>
                  <a:pt x="24" y="341"/>
                </a:lnTo>
                <a:lnTo>
                  <a:pt x="24" y="338"/>
                </a:lnTo>
                <a:lnTo>
                  <a:pt x="19" y="338"/>
                </a:lnTo>
                <a:lnTo>
                  <a:pt x="16" y="331"/>
                </a:lnTo>
                <a:lnTo>
                  <a:pt x="16" y="326"/>
                </a:lnTo>
                <a:lnTo>
                  <a:pt x="9" y="319"/>
                </a:lnTo>
                <a:lnTo>
                  <a:pt x="9" y="308"/>
                </a:lnTo>
                <a:lnTo>
                  <a:pt x="4" y="305"/>
                </a:lnTo>
                <a:lnTo>
                  <a:pt x="0" y="291"/>
                </a:lnTo>
                <a:lnTo>
                  <a:pt x="0" y="284"/>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91" name="Freeform 44"/>
          <p:cNvSpPr>
            <a:spLocks/>
          </p:cNvSpPr>
          <p:nvPr/>
        </p:nvSpPr>
        <p:spPr bwMode="ltGray">
          <a:xfrm>
            <a:off x="3211513" y="2840038"/>
            <a:ext cx="609600" cy="368300"/>
          </a:xfrm>
          <a:custGeom>
            <a:avLst/>
            <a:gdLst>
              <a:gd name="T0" fmla="*/ 2147483647 w 582"/>
              <a:gd name="T1" fmla="*/ 2147483647 h 353"/>
              <a:gd name="T2" fmla="*/ 2147483647 w 582"/>
              <a:gd name="T3" fmla="*/ 2147483647 h 353"/>
              <a:gd name="T4" fmla="*/ 2147483647 w 582"/>
              <a:gd name="T5" fmla="*/ 2147483647 h 353"/>
              <a:gd name="T6" fmla="*/ 2147483647 w 582"/>
              <a:gd name="T7" fmla="*/ 2147483647 h 353"/>
              <a:gd name="T8" fmla="*/ 2147483647 w 582"/>
              <a:gd name="T9" fmla="*/ 2147483647 h 353"/>
              <a:gd name="T10" fmla="*/ 2147483647 w 582"/>
              <a:gd name="T11" fmla="*/ 2147483647 h 353"/>
              <a:gd name="T12" fmla="*/ 2147483647 w 582"/>
              <a:gd name="T13" fmla="*/ 2147483647 h 353"/>
              <a:gd name="T14" fmla="*/ 2147483647 w 582"/>
              <a:gd name="T15" fmla="*/ 2147483647 h 353"/>
              <a:gd name="T16" fmla="*/ 2147483647 w 582"/>
              <a:gd name="T17" fmla="*/ 2147483647 h 353"/>
              <a:gd name="T18" fmla="*/ 2147483647 w 582"/>
              <a:gd name="T19" fmla="*/ 2147483647 h 353"/>
              <a:gd name="T20" fmla="*/ 2147483647 w 582"/>
              <a:gd name="T21" fmla="*/ 2147483647 h 353"/>
              <a:gd name="T22" fmla="*/ 2147483647 w 582"/>
              <a:gd name="T23" fmla="*/ 2147483647 h 353"/>
              <a:gd name="T24" fmla="*/ 2147483647 w 582"/>
              <a:gd name="T25" fmla="*/ 2147483647 h 353"/>
              <a:gd name="T26" fmla="*/ 2147483647 w 582"/>
              <a:gd name="T27" fmla="*/ 2147483647 h 353"/>
              <a:gd name="T28" fmla="*/ 2147483647 w 582"/>
              <a:gd name="T29" fmla="*/ 2147483647 h 353"/>
              <a:gd name="T30" fmla="*/ 2147483647 w 582"/>
              <a:gd name="T31" fmla="*/ 2147483647 h 353"/>
              <a:gd name="T32" fmla="*/ 2147483647 w 582"/>
              <a:gd name="T33" fmla="*/ 2147483647 h 353"/>
              <a:gd name="T34" fmla="*/ 2147483647 w 582"/>
              <a:gd name="T35" fmla="*/ 2147483647 h 353"/>
              <a:gd name="T36" fmla="*/ 2147483647 w 582"/>
              <a:gd name="T37" fmla="*/ 2147483647 h 353"/>
              <a:gd name="T38" fmla="*/ 2147483647 w 582"/>
              <a:gd name="T39" fmla="*/ 2147483647 h 353"/>
              <a:gd name="T40" fmla="*/ 2147483647 w 582"/>
              <a:gd name="T41" fmla="*/ 2147483647 h 353"/>
              <a:gd name="T42" fmla="*/ 2147483647 w 582"/>
              <a:gd name="T43" fmla="*/ 2147483647 h 353"/>
              <a:gd name="T44" fmla="*/ 2147483647 w 582"/>
              <a:gd name="T45" fmla="*/ 2147483647 h 353"/>
              <a:gd name="T46" fmla="*/ 2147483647 w 582"/>
              <a:gd name="T47" fmla="*/ 2147483647 h 353"/>
              <a:gd name="T48" fmla="*/ 2147483647 w 582"/>
              <a:gd name="T49" fmla="*/ 2147483647 h 353"/>
              <a:gd name="T50" fmla="*/ 2147483647 w 582"/>
              <a:gd name="T51" fmla="*/ 2147483647 h 353"/>
              <a:gd name="T52" fmla="*/ 2147483647 w 582"/>
              <a:gd name="T53" fmla="*/ 2147483647 h 353"/>
              <a:gd name="T54" fmla="*/ 2147483647 w 582"/>
              <a:gd name="T55" fmla="*/ 2147483647 h 353"/>
              <a:gd name="T56" fmla="*/ 2147483647 w 582"/>
              <a:gd name="T57" fmla="*/ 2147483647 h 353"/>
              <a:gd name="T58" fmla="*/ 2147483647 w 582"/>
              <a:gd name="T59" fmla="*/ 2147483647 h 353"/>
              <a:gd name="T60" fmla="*/ 2147483647 w 582"/>
              <a:gd name="T61" fmla="*/ 2147483647 h 353"/>
              <a:gd name="T62" fmla="*/ 2147483647 w 582"/>
              <a:gd name="T63" fmla="*/ 2147483647 h 353"/>
              <a:gd name="T64" fmla="*/ 2147483647 w 582"/>
              <a:gd name="T65" fmla="*/ 2147483647 h 353"/>
              <a:gd name="T66" fmla="*/ 2147483647 w 582"/>
              <a:gd name="T67" fmla="*/ 2147483647 h 353"/>
              <a:gd name="T68" fmla="*/ 2147483647 w 582"/>
              <a:gd name="T69" fmla="*/ 2147483647 h 353"/>
              <a:gd name="T70" fmla="*/ 2147483647 w 582"/>
              <a:gd name="T71" fmla="*/ 2147483647 h 353"/>
              <a:gd name="T72" fmla="*/ 2147483647 w 582"/>
              <a:gd name="T73" fmla="*/ 2147483647 h 353"/>
              <a:gd name="T74" fmla="*/ 2147483647 w 582"/>
              <a:gd name="T75" fmla="*/ 2147483647 h 353"/>
              <a:gd name="T76" fmla="*/ 2147483647 w 582"/>
              <a:gd name="T77" fmla="*/ 2147483647 h 353"/>
              <a:gd name="T78" fmla="*/ 2147483647 w 582"/>
              <a:gd name="T79" fmla="*/ 2147483647 h 353"/>
              <a:gd name="T80" fmla="*/ 2147483647 w 582"/>
              <a:gd name="T81" fmla="*/ 2147483647 h 353"/>
              <a:gd name="T82" fmla="*/ 2147483647 w 582"/>
              <a:gd name="T83" fmla="*/ 2147483647 h 353"/>
              <a:gd name="T84" fmla="*/ 2147483647 w 582"/>
              <a:gd name="T85" fmla="*/ 2147483647 h 353"/>
              <a:gd name="T86" fmla="*/ 2147483647 w 582"/>
              <a:gd name="T87" fmla="*/ 2147483647 h 353"/>
              <a:gd name="T88" fmla="*/ 2147483647 w 582"/>
              <a:gd name="T89" fmla="*/ 2147483647 h 353"/>
              <a:gd name="T90" fmla="*/ 2147483647 w 582"/>
              <a:gd name="T91" fmla="*/ 2147483647 h 353"/>
              <a:gd name="T92" fmla="*/ 2147483647 w 582"/>
              <a:gd name="T93" fmla="*/ 2147483647 h 353"/>
              <a:gd name="T94" fmla="*/ 2147483647 w 582"/>
              <a:gd name="T95" fmla="*/ 2147483647 h 353"/>
              <a:gd name="T96" fmla="*/ 2147483647 w 582"/>
              <a:gd name="T97" fmla="*/ 0 h 353"/>
              <a:gd name="T98" fmla="*/ 2147483647 w 582"/>
              <a:gd name="T99" fmla="*/ 0 h 353"/>
              <a:gd name="T100" fmla="*/ 2147483647 w 582"/>
              <a:gd name="T101" fmla="*/ 2147483647 h 353"/>
              <a:gd name="T102" fmla="*/ 2147483647 w 582"/>
              <a:gd name="T103" fmla="*/ 2147483647 h 353"/>
              <a:gd name="T104" fmla="*/ 2147483647 w 582"/>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2"/>
              <a:gd name="T160" fmla="*/ 0 h 353"/>
              <a:gd name="T161" fmla="*/ 582 w 582"/>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2" h="353">
                <a:moveTo>
                  <a:pt x="271" y="7"/>
                </a:moveTo>
                <a:lnTo>
                  <a:pt x="258" y="11"/>
                </a:lnTo>
                <a:lnTo>
                  <a:pt x="240" y="11"/>
                </a:lnTo>
                <a:lnTo>
                  <a:pt x="233" y="11"/>
                </a:lnTo>
                <a:lnTo>
                  <a:pt x="227" y="11"/>
                </a:lnTo>
                <a:lnTo>
                  <a:pt x="205" y="11"/>
                </a:lnTo>
                <a:lnTo>
                  <a:pt x="192" y="11"/>
                </a:lnTo>
                <a:lnTo>
                  <a:pt x="189" y="11"/>
                </a:lnTo>
                <a:lnTo>
                  <a:pt x="171" y="11"/>
                </a:lnTo>
                <a:lnTo>
                  <a:pt x="161" y="11"/>
                </a:lnTo>
                <a:lnTo>
                  <a:pt x="154" y="14"/>
                </a:lnTo>
                <a:lnTo>
                  <a:pt x="151" y="14"/>
                </a:lnTo>
                <a:lnTo>
                  <a:pt x="147" y="14"/>
                </a:lnTo>
                <a:lnTo>
                  <a:pt x="127" y="14"/>
                </a:lnTo>
                <a:lnTo>
                  <a:pt x="119" y="14"/>
                </a:lnTo>
                <a:lnTo>
                  <a:pt x="109" y="14"/>
                </a:lnTo>
                <a:lnTo>
                  <a:pt x="99" y="14"/>
                </a:lnTo>
                <a:lnTo>
                  <a:pt x="78" y="14"/>
                </a:lnTo>
                <a:lnTo>
                  <a:pt x="72" y="14"/>
                </a:lnTo>
                <a:lnTo>
                  <a:pt x="65" y="14"/>
                </a:lnTo>
                <a:lnTo>
                  <a:pt x="57" y="14"/>
                </a:lnTo>
                <a:lnTo>
                  <a:pt x="54" y="14"/>
                </a:lnTo>
                <a:lnTo>
                  <a:pt x="51" y="14"/>
                </a:lnTo>
                <a:lnTo>
                  <a:pt x="30" y="14"/>
                </a:lnTo>
                <a:lnTo>
                  <a:pt x="19" y="14"/>
                </a:lnTo>
                <a:lnTo>
                  <a:pt x="16" y="14"/>
                </a:lnTo>
                <a:lnTo>
                  <a:pt x="7" y="14"/>
                </a:lnTo>
                <a:lnTo>
                  <a:pt x="0" y="14"/>
                </a:lnTo>
                <a:lnTo>
                  <a:pt x="7" y="30"/>
                </a:lnTo>
                <a:lnTo>
                  <a:pt x="3" y="44"/>
                </a:lnTo>
                <a:lnTo>
                  <a:pt x="10" y="46"/>
                </a:lnTo>
                <a:lnTo>
                  <a:pt x="16" y="58"/>
                </a:lnTo>
                <a:lnTo>
                  <a:pt x="16" y="61"/>
                </a:lnTo>
                <a:lnTo>
                  <a:pt x="10" y="68"/>
                </a:lnTo>
                <a:lnTo>
                  <a:pt x="10" y="75"/>
                </a:lnTo>
                <a:lnTo>
                  <a:pt x="7" y="82"/>
                </a:lnTo>
                <a:lnTo>
                  <a:pt x="0" y="105"/>
                </a:lnTo>
                <a:lnTo>
                  <a:pt x="10" y="119"/>
                </a:lnTo>
                <a:lnTo>
                  <a:pt x="10" y="122"/>
                </a:lnTo>
                <a:lnTo>
                  <a:pt x="10" y="129"/>
                </a:lnTo>
                <a:lnTo>
                  <a:pt x="16" y="129"/>
                </a:lnTo>
                <a:lnTo>
                  <a:pt x="24" y="154"/>
                </a:lnTo>
                <a:lnTo>
                  <a:pt x="27" y="157"/>
                </a:lnTo>
                <a:lnTo>
                  <a:pt x="24" y="161"/>
                </a:lnTo>
                <a:lnTo>
                  <a:pt x="30" y="168"/>
                </a:lnTo>
                <a:lnTo>
                  <a:pt x="30" y="178"/>
                </a:lnTo>
                <a:lnTo>
                  <a:pt x="34" y="183"/>
                </a:lnTo>
                <a:lnTo>
                  <a:pt x="37" y="183"/>
                </a:lnTo>
                <a:lnTo>
                  <a:pt x="47" y="201"/>
                </a:lnTo>
                <a:lnTo>
                  <a:pt x="51" y="211"/>
                </a:lnTo>
                <a:lnTo>
                  <a:pt x="47" y="218"/>
                </a:lnTo>
                <a:lnTo>
                  <a:pt x="47" y="225"/>
                </a:lnTo>
                <a:lnTo>
                  <a:pt x="57" y="237"/>
                </a:lnTo>
                <a:lnTo>
                  <a:pt x="57" y="239"/>
                </a:lnTo>
                <a:lnTo>
                  <a:pt x="57" y="244"/>
                </a:lnTo>
                <a:lnTo>
                  <a:pt x="65" y="251"/>
                </a:lnTo>
                <a:lnTo>
                  <a:pt x="69" y="265"/>
                </a:lnTo>
                <a:lnTo>
                  <a:pt x="65" y="269"/>
                </a:lnTo>
                <a:lnTo>
                  <a:pt x="65" y="276"/>
                </a:lnTo>
                <a:lnTo>
                  <a:pt x="69" y="276"/>
                </a:lnTo>
                <a:lnTo>
                  <a:pt x="69" y="279"/>
                </a:lnTo>
                <a:lnTo>
                  <a:pt x="69" y="283"/>
                </a:lnTo>
                <a:lnTo>
                  <a:pt x="69" y="290"/>
                </a:lnTo>
                <a:lnTo>
                  <a:pt x="69" y="298"/>
                </a:lnTo>
                <a:lnTo>
                  <a:pt x="78" y="307"/>
                </a:lnTo>
                <a:lnTo>
                  <a:pt x="72" y="312"/>
                </a:lnTo>
                <a:lnTo>
                  <a:pt x="72" y="319"/>
                </a:lnTo>
                <a:lnTo>
                  <a:pt x="69" y="326"/>
                </a:lnTo>
                <a:lnTo>
                  <a:pt x="81" y="340"/>
                </a:lnTo>
                <a:lnTo>
                  <a:pt x="81" y="344"/>
                </a:lnTo>
                <a:lnTo>
                  <a:pt x="104" y="344"/>
                </a:lnTo>
                <a:lnTo>
                  <a:pt x="116" y="344"/>
                </a:lnTo>
                <a:lnTo>
                  <a:pt x="127" y="344"/>
                </a:lnTo>
                <a:lnTo>
                  <a:pt x="131" y="344"/>
                </a:lnTo>
                <a:lnTo>
                  <a:pt x="151" y="344"/>
                </a:lnTo>
                <a:lnTo>
                  <a:pt x="158" y="344"/>
                </a:lnTo>
                <a:lnTo>
                  <a:pt x="174" y="340"/>
                </a:lnTo>
                <a:lnTo>
                  <a:pt x="185" y="340"/>
                </a:lnTo>
                <a:lnTo>
                  <a:pt x="196" y="340"/>
                </a:lnTo>
                <a:lnTo>
                  <a:pt x="220" y="340"/>
                </a:lnTo>
                <a:lnTo>
                  <a:pt x="240" y="340"/>
                </a:lnTo>
                <a:lnTo>
                  <a:pt x="243" y="340"/>
                </a:lnTo>
                <a:lnTo>
                  <a:pt x="263" y="335"/>
                </a:lnTo>
                <a:lnTo>
                  <a:pt x="281" y="335"/>
                </a:lnTo>
                <a:lnTo>
                  <a:pt x="285" y="335"/>
                </a:lnTo>
                <a:lnTo>
                  <a:pt x="295" y="335"/>
                </a:lnTo>
                <a:lnTo>
                  <a:pt x="298" y="335"/>
                </a:lnTo>
                <a:lnTo>
                  <a:pt x="308" y="335"/>
                </a:lnTo>
                <a:lnTo>
                  <a:pt x="325" y="335"/>
                </a:lnTo>
                <a:lnTo>
                  <a:pt x="333" y="333"/>
                </a:lnTo>
                <a:lnTo>
                  <a:pt x="357" y="333"/>
                </a:lnTo>
                <a:lnTo>
                  <a:pt x="360" y="333"/>
                </a:lnTo>
                <a:lnTo>
                  <a:pt x="364" y="333"/>
                </a:lnTo>
                <a:lnTo>
                  <a:pt x="378" y="328"/>
                </a:lnTo>
                <a:lnTo>
                  <a:pt x="391" y="328"/>
                </a:lnTo>
                <a:lnTo>
                  <a:pt x="402" y="328"/>
                </a:lnTo>
                <a:lnTo>
                  <a:pt x="405" y="328"/>
                </a:lnTo>
                <a:lnTo>
                  <a:pt x="419" y="328"/>
                </a:lnTo>
                <a:lnTo>
                  <a:pt x="422" y="328"/>
                </a:lnTo>
                <a:lnTo>
                  <a:pt x="429" y="326"/>
                </a:lnTo>
                <a:lnTo>
                  <a:pt x="449" y="326"/>
                </a:lnTo>
                <a:lnTo>
                  <a:pt x="457" y="333"/>
                </a:lnTo>
                <a:lnTo>
                  <a:pt x="467" y="347"/>
                </a:lnTo>
                <a:lnTo>
                  <a:pt x="476" y="352"/>
                </a:lnTo>
                <a:lnTo>
                  <a:pt x="481" y="347"/>
                </a:lnTo>
                <a:lnTo>
                  <a:pt x="481" y="326"/>
                </a:lnTo>
                <a:lnTo>
                  <a:pt x="494" y="319"/>
                </a:lnTo>
                <a:lnTo>
                  <a:pt x="499" y="314"/>
                </a:lnTo>
                <a:lnTo>
                  <a:pt x="502" y="314"/>
                </a:lnTo>
                <a:lnTo>
                  <a:pt x="502" y="312"/>
                </a:lnTo>
                <a:lnTo>
                  <a:pt x="502" y="307"/>
                </a:lnTo>
                <a:lnTo>
                  <a:pt x="514" y="276"/>
                </a:lnTo>
                <a:lnTo>
                  <a:pt x="514" y="269"/>
                </a:lnTo>
                <a:lnTo>
                  <a:pt x="511" y="258"/>
                </a:lnTo>
                <a:lnTo>
                  <a:pt x="499" y="251"/>
                </a:lnTo>
                <a:lnTo>
                  <a:pt x="502" y="239"/>
                </a:lnTo>
                <a:lnTo>
                  <a:pt x="502" y="237"/>
                </a:lnTo>
                <a:lnTo>
                  <a:pt x="508" y="229"/>
                </a:lnTo>
                <a:lnTo>
                  <a:pt x="526" y="225"/>
                </a:lnTo>
                <a:lnTo>
                  <a:pt x="549" y="215"/>
                </a:lnTo>
                <a:lnTo>
                  <a:pt x="561" y="208"/>
                </a:lnTo>
                <a:lnTo>
                  <a:pt x="564" y="194"/>
                </a:lnTo>
                <a:lnTo>
                  <a:pt x="564" y="190"/>
                </a:lnTo>
                <a:lnTo>
                  <a:pt x="573" y="187"/>
                </a:lnTo>
                <a:lnTo>
                  <a:pt x="576" y="176"/>
                </a:lnTo>
                <a:lnTo>
                  <a:pt x="576" y="168"/>
                </a:lnTo>
                <a:lnTo>
                  <a:pt x="581" y="161"/>
                </a:lnTo>
                <a:lnTo>
                  <a:pt x="576" y="157"/>
                </a:lnTo>
                <a:lnTo>
                  <a:pt x="576" y="147"/>
                </a:lnTo>
                <a:lnTo>
                  <a:pt x="564" y="140"/>
                </a:lnTo>
                <a:lnTo>
                  <a:pt x="561" y="140"/>
                </a:lnTo>
                <a:lnTo>
                  <a:pt x="553" y="136"/>
                </a:lnTo>
                <a:lnTo>
                  <a:pt x="553" y="133"/>
                </a:lnTo>
                <a:lnTo>
                  <a:pt x="546" y="119"/>
                </a:lnTo>
                <a:lnTo>
                  <a:pt x="529" y="112"/>
                </a:lnTo>
                <a:lnTo>
                  <a:pt x="529" y="107"/>
                </a:lnTo>
                <a:lnTo>
                  <a:pt x="522" y="93"/>
                </a:lnTo>
                <a:lnTo>
                  <a:pt x="519" y="93"/>
                </a:lnTo>
                <a:lnTo>
                  <a:pt x="508" y="89"/>
                </a:lnTo>
                <a:lnTo>
                  <a:pt x="491" y="82"/>
                </a:lnTo>
                <a:lnTo>
                  <a:pt x="487" y="68"/>
                </a:lnTo>
                <a:lnTo>
                  <a:pt x="481" y="53"/>
                </a:lnTo>
                <a:lnTo>
                  <a:pt x="476" y="46"/>
                </a:lnTo>
                <a:lnTo>
                  <a:pt x="487" y="25"/>
                </a:lnTo>
                <a:lnTo>
                  <a:pt x="471" y="7"/>
                </a:lnTo>
                <a:lnTo>
                  <a:pt x="471" y="0"/>
                </a:lnTo>
                <a:lnTo>
                  <a:pt x="467" y="0"/>
                </a:lnTo>
                <a:lnTo>
                  <a:pt x="460" y="0"/>
                </a:lnTo>
                <a:lnTo>
                  <a:pt x="437" y="0"/>
                </a:lnTo>
                <a:lnTo>
                  <a:pt x="432" y="0"/>
                </a:lnTo>
                <a:lnTo>
                  <a:pt x="426" y="0"/>
                </a:lnTo>
                <a:lnTo>
                  <a:pt x="395" y="4"/>
                </a:lnTo>
                <a:lnTo>
                  <a:pt x="364" y="4"/>
                </a:lnTo>
                <a:lnTo>
                  <a:pt x="357" y="4"/>
                </a:lnTo>
                <a:lnTo>
                  <a:pt x="313" y="7"/>
                </a:lnTo>
                <a:lnTo>
                  <a:pt x="308" y="7"/>
                </a:lnTo>
                <a:lnTo>
                  <a:pt x="281" y="7"/>
                </a:lnTo>
                <a:lnTo>
                  <a:pt x="278" y="7"/>
                </a:lnTo>
                <a:lnTo>
                  <a:pt x="271" y="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2" name="Freeform 45"/>
          <p:cNvSpPr>
            <a:spLocks/>
          </p:cNvSpPr>
          <p:nvPr/>
        </p:nvSpPr>
        <p:spPr bwMode="ltGray">
          <a:xfrm>
            <a:off x="4387850" y="3763963"/>
            <a:ext cx="542925" cy="530225"/>
          </a:xfrm>
          <a:custGeom>
            <a:avLst/>
            <a:gdLst>
              <a:gd name="T0" fmla="*/ 2147483647 w 520"/>
              <a:gd name="T1" fmla="*/ 2147483647 h 508"/>
              <a:gd name="T2" fmla="*/ 2147483647 w 520"/>
              <a:gd name="T3" fmla="*/ 2147483647 h 508"/>
              <a:gd name="T4" fmla="*/ 2147483647 w 520"/>
              <a:gd name="T5" fmla="*/ 2147483647 h 508"/>
              <a:gd name="T6" fmla="*/ 2147483647 w 520"/>
              <a:gd name="T7" fmla="*/ 2147483647 h 508"/>
              <a:gd name="T8" fmla="*/ 2147483647 w 520"/>
              <a:gd name="T9" fmla="*/ 0 h 508"/>
              <a:gd name="T10" fmla="*/ 2147483647 w 520"/>
              <a:gd name="T11" fmla="*/ 2147483647 h 508"/>
              <a:gd name="T12" fmla="*/ 2147483647 w 520"/>
              <a:gd name="T13" fmla="*/ 2147483647 h 508"/>
              <a:gd name="T14" fmla="*/ 2147483647 w 520"/>
              <a:gd name="T15" fmla="*/ 2147483647 h 508"/>
              <a:gd name="T16" fmla="*/ 2147483647 w 520"/>
              <a:gd name="T17" fmla="*/ 2147483647 h 508"/>
              <a:gd name="T18" fmla="*/ 2147483647 w 520"/>
              <a:gd name="T19" fmla="*/ 2147483647 h 508"/>
              <a:gd name="T20" fmla="*/ 2147483647 w 520"/>
              <a:gd name="T21" fmla="*/ 2147483647 h 508"/>
              <a:gd name="T22" fmla="*/ 2147483647 w 520"/>
              <a:gd name="T23" fmla="*/ 2147483647 h 508"/>
              <a:gd name="T24" fmla="*/ 2147483647 w 520"/>
              <a:gd name="T25" fmla="*/ 2147483647 h 508"/>
              <a:gd name="T26" fmla="*/ 2147483647 w 520"/>
              <a:gd name="T27" fmla="*/ 2147483647 h 508"/>
              <a:gd name="T28" fmla="*/ 2147483647 w 520"/>
              <a:gd name="T29" fmla="*/ 2147483647 h 508"/>
              <a:gd name="T30" fmla="*/ 2147483647 w 520"/>
              <a:gd name="T31" fmla="*/ 2147483647 h 508"/>
              <a:gd name="T32" fmla="*/ 2147483647 w 520"/>
              <a:gd name="T33" fmla="*/ 2147483647 h 508"/>
              <a:gd name="T34" fmla="*/ 2147483647 w 520"/>
              <a:gd name="T35" fmla="*/ 2147483647 h 508"/>
              <a:gd name="T36" fmla="*/ 2147483647 w 520"/>
              <a:gd name="T37" fmla="*/ 2147483647 h 508"/>
              <a:gd name="T38" fmla="*/ 2147483647 w 520"/>
              <a:gd name="T39" fmla="*/ 2147483647 h 508"/>
              <a:gd name="T40" fmla="*/ 2147483647 w 520"/>
              <a:gd name="T41" fmla="*/ 2147483647 h 508"/>
              <a:gd name="T42" fmla="*/ 2147483647 w 520"/>
              <a:gd name="T43" fmla="*/ 2147483647 h 508"/>
              <a:gd name="T44" fmla="*/ 2147483647 w 520"/>
              <a:gd name="T45" fmla="*/ 2147483647 h 508"/>
              <a:gd name="T46" fmla="*/ 2147483647 w 520"/>
              <a:gd name="T47" fmla="*/ 2147483647 h 508"/>
              <a:gd name="T48" fmla="*/ 2147483647 w 520"/>
              <a:gd name="T49" fmla="*/ 2147483647 h 508"/>
              <a:gd name="T50" fmla="*/ 2147483647 w 520"/>
              <a:gd name="T51" fmla="*/ 2147483647 h 508"/>
              <a:gd name="T52" fmla="*/ 2147483647 w 520"/>
              <a:gd name="T53" fmla="*/ 2147483647 h 508"/>
              <a:gd name="T54" fmla="*/ 2147483647 w 520"/>
              <a:gd name="T55" fmla="*/ 2147483647 h 508"/>
              <a:gd name="T56" fmla="*/ 2147483647 w 520"/>
              <a:gd name="T57" fmla="*/ 2147483647 h 508"/>
              <a:gd name="T58" fmla="*/ 2147483647 w 520"/>
              <a:gd name="T59" fmla="*/ 2147483647 h 508"/>
              <a:gd name="T60" fmla="*/ 2147483647 w 520"/>
              <a:gd name="T61" fmla="*/ 2147483647 h 508"/>
              <a:gd name="T62" fmla="*/ 2147483647 w 520"/>
              <a:gd name="T63" fmla="*/ 2147483647 h 508"/>
              <a:gd name="T64" fmla="*/ 2147483647 w 520"/>
              <a:gd name="T65" fmla="*/ 2147483647 h 508"/>
              <a:gd name="T66" fmla="*/ 2147483647 w 520"/>
              <a:gd name="T67" fmla="*/ 2147483647 h 508"/>
              <a:gd name="T68" fmla="*/ 2147483647 w 520"/>
              <a:gd name="T69" fmla="*/ 2147483647 h 508"/>
              <a:gd name="T70" fmla="*/ 2147483647 w 520"/>
              <a:gd name="T71" fmla="*/ 2147483647 h 508"/>
              <a:gd name="T72" fmla="*/ 2147483647 w 520"/>
              <a:gd name="T73" fmla="*/ 2147483647 h 508"/>
              <a:gd name="T74" fmla="*/ 2147483647 w 520"/>
              <a:gd name="T75" fmla="*/ 2147483647 h 508"/>
              <a:gd name="T76" fmla="*/ 2147483647 w 520"/>
              <a:gd name="T77" fmla="*/ 2147483647 h 508"/>
              <a:gd name="T78" fmla="*/ 2147483647 w 520"/>
              <a:gd name="T79" fmla="*/ 2147483647 h 508"/>
              <a:gd name="T80" fmla="*/ 2147483647 w 520"/>
              <a:gd name="T81" fmla="*/ 2147483647 h 508"/>
              <a:gd name="T82" fmla="*/ 2147483647 w 520"/>
              <a:gd name="T83" fmla="*/ 2147483647 h 508"/>
              <a:gd name="T84" fmla="*/ 2147483647 w 520"/>
              <a:gd name="T85" fmla="*/ 2147483647 h 508"/>
              <a:gd name="T86" fmla="*/ 2147483647 w 520"/>
              <a:gd name="T87" fmla="*/ 2147483647 h 508"/>
              <a:gd name="T88" fmla="*/ 2147483647 w 520"/>
              <a:gd name="T89" fmla="*/ 2147483647 h 508"/>
              <a:gd name="T90" fmla="*/ 2147483647 w 520"/>
              <a:gd name="T91" fmla="*/ 2147483647 h 508"/>
              <a:gd name="T92" fmla="*/ 2147483647 w 520"/>
              <a:gd name="T93" fmla="*/ 2147483647 h 508"/>
              <a:gd name="T94" fmla="*/ 2147483647 w 520"/>
              <a:gd name="T95" fmla="*/ 2147483647 h 508"/>
              <a:gd name="T96" fmla="*/ 2147483647 w 520"/>
              <a:gd name="T97" fmla="*/ 2147483647 h 508"/>
              <a:gd name="T98" fmla="*/ 2147483647 w 520"/>
              <a:gd name="T99" fmla="*/ 2147483647 h 508"/>
              <a:gd name="T100" fmla="*/ 2147483647 w 520"/>
              <a:gd name="T101" fmla="*/ 2147483647 h 508"/>
              <a:gd name="T102" fmla="*/ 2147483647 w 520"/>
              <a:gd name="T103" fmla="*/ 2147483647 h 5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0"/>
              <a:gd name="T157" fmla="*/ 0 h 508"/>
              <a:gd name="T158" fmla="*/ 520 w 520"/>
              <a:gd name="T159" fmla="*/ 508 h 5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0" h="508">
                <a:moveTo>
                  <a:pt x="74" y="23"/>
                </a:moveTo>
                <a:lnTo>
                  <a:pt x="78" y="23"/>
                </a:lnTo>
                <a:lnTo>
                  <a:pt x="81" y="23"/>
                </a:lnTo>
                <a:lnTo>
                  <a:pt x="86" y="23"/>
                </a:lnTo>
                <a:lnTo>
                  <a:pt x="95" y="23"/>
                </a:lnTo>
                <a:lnTo>
                  <a:pt x="109" y="18"/>
                </a:lnTo>
                <a:lnTo>
                  <a:pt x="116" y="18"/>
                </a:lnTo>
                <a:lnTo>
                  <a:pt x="125" y="18"/>
                </a:lnTo>
                <a:lnTo>
                  <a:pt x="128" y="18"/>
                </a:lnTo>
                <a:lnTo>
                  <a:pt x="140" y="16"/>
                </a:lnTo>
                <a:lnTo>
                  <a:pt x="143" y="16"/>
                </a:lnTo>
                <a:lnTo>
                  <a:pt x="156" y="16"/>
                </a:lnTo>
                <a:lnTo>
                  <a:pt x="160" y="16"/>
                </a:lnTo>
                <a:lnTo>
                  <a:pt x="190" y="7"/>
                </a:lnTo>
                <a:lnTo>
                  <a:pt x="198" y="7"/>
                </a:lnTo>
                <a:lnTo>
                  <a:pt x="201" y="7"/>
                </a:lnTo>
                <a:lnTo>
                  <a:pt x="205" y="7"/>
                </a:lnTo>
                <a:lnTo>
                  <a:pt x="222" y="4"/>
                </a:lnTo>
                <a:lnTo>
                  <a:pt x="233" y="0"/>
                </a:lnTo>
                <a:lnTo>
                  <a:pt x="240" y="0"/>
                </a:lnTo>
                <a:lnTo>
                  <a:pt x="240" y="7"/>
                </a:lnTo>
                <a:lnTo>
                  <a:pt x="228" y="18"/>
                </a:lnTo>
                <a:lnTo>
                  <a:pt x="222" y="37"/>
                </a:lnTo>
                <a:lnTo>
                  <a:pt x="225" y="40"/>
                </a:lnTo>
                <a:lnTo>
                  <a:pt x="233" y="44"/>
                </a:lnTo>
                <a:lnTo>
                  <a:pt x="249" y="51"/>
                </a:lnTo>
                <a:lnTo>
                  <a:pt x="249" y="54"/>
                </a:lnTo>
                <a:lnTo>
                  <a:pt x="257" y="58"/>
                </a:lnTo>
                <a:lnTo>
                  <a:pt x="260" y="58"/>
                </a:lnTo>
                <a:lnTo>
                  <a:pt x="271" y="58"/>
                </a:lnTo>
                <a:lnTo>
                  <a:pt x="280" y="68"/>
                </a:lnTo>
                <a:lnTo>
                  <a:pt x="287" y="75"/>
                </a:lnTo>
                <a:lnTo>
                  <a:pt x="287" y="80"/>
                </a:lnTo>
                <a:lnTo>
                  <a:pt x="290" y="80"/>
                </a:lnTo>
                <a:lnTo>
                  <a:pt x="290" y="87"/>
                </a:lnTo>
                <a:lnTo>
                  <a:pt x="298" y="94"/>
                </a:lnTo>
                <a:lnTo>
                  <a:pt x="302" y="101"/>
                </a:lnTo>
                <a:lnTo>
                  <a:pt x="305" y="106"/>
                </a:lnTo>
                <a:lnTo>
                  <a:pt x="311" y="106"/>
                </a:lnTo>
                <a:lnTo>
                  <a:pt x="314" y="113"/>
                </a:lnTo>
                <a:lnTo>
                  <a:pt x="333" y="120"/>
                </a:lnTo>
                <a:lnTo>
                  <a:pt x="346" y="129"/>
                </a:lnTo>
                <a:lnTo>
                  <a:pt x="352" y="136"/>
                </a:lnTo>
                <a:lnTo>
                  <a:pt x="357" y="143"/>
                </a:lnTo>
                <a:lnTo>
                  <a:pt x="360" y="143"/>
                </a:lnTo>
                <a:lnTo>
                  <a:pt x="364" y="143"/>
                </a:lnTo>
                <a:lnTo>
                  <a:pt x="373" y="148"/>
                </a:lnTo>
                <a:lnTo>
                  <a:pt x="373" y="150"/>
                </a:lnTo>
                <a:lnTo>
                  <a:pt x="387" y="165"/>
                </a:lnTo>
                <a:lnTo>
                  <a:pt x="391" y="174"/>
                </a:lnTo>
                <a:lnTo>
                  <a:pt x="395" y="181"/>
                </a:lnTo>
                <a:lnTo>
                  <a:pt x="407" y="183"/>
                </a:lnTo>
                <a:lnTo>
                  <a:pt x="407" y="191"/>
                </a:lnTo>
                <a:lnTo>
                  <a:pt x="411" y="191"/>
                </a:lnTo>
                <a:lnTo>
                  <a:pt x="422" y="195"/>
                </a:lnTo>
                <a:lnTo>
                  <a:pt x="429" y="198"/>
                </a:lnTo>
                <a:lnTo>
                  <a:pt x="434" y="202"/>
                </a:lnTo>
                <a:lnTo>
                  <a:pt x="438" y="209"/>
                </a:lnTo>
                <a:lnTo>
                  <a:pt x="449" y="231"/>
                </a:lnTo>
                <a:lnTo>
                  <a:pt x="449" y="245"/>
                </a:lnTo>
                <a:lnTo>
                  <a:pt x="452" y="245"/>
                </a:lnTo>
                <a:lnTo>
                  <a:pt x="457" y="245"/>
                </a:lnTo>
                <a:lnTo>
                  <a:pt x="466" y="249"/>
                </a:lnTo>
                <a:lnTo>
                  <a:pt x="484" y="273"/>
                </a:lnTo>
                <a:lnTo>
                  <a:pt x="484" y="280"/>
                </a:lnTo>
                <a:lnTo>
                  <a:pt x="484" y="285"/>
                </a:lnTo>
                <a:lnTo>
                  <a:pt x="491" y="294"/>
                </a:lnTo>
                <a:lnTo>
                  <a:pt x="504" y="294"/>
                </a:lnTo>
                <a:lnTo>
                  <a:pt x="514" y="299"/>
                </a:lnTo>
                <a:lnTo>
                  <a:pt x="519" y="299"/>
                </a:lnTo>
                <a:lnTo>
                  <a:pt x="519" y="306"/>
                </a:lnTo>
                <a:lnTo>
                  <a:pt x="508" y="323"/>
                </a:lnTo>
                <a:lnTo>
                  <a:pt x="500" y="320"/>
                </a:lnTo>
                <a:lnTo>
                  <a:pt x="504" y="327"/>
                </a:lnTo>
                <a:lnTo>
                  <a:pt x="496" y="339"/>
                </a:lnTo>
                <a:lnTo>
                  <a:pt x="491" y="339"/>
                </a:lnTo>
                <a:lnTo>
                  <a:pt x="491" y="341"/>
                </a:lnTo>
                <a:lnTo>
                  <a:pt x="496" y="341"/>
                </a:lnTo>
                <a:lnTo>
                  <a:pt x="500" y="349"/>
                </a:lnTo>
                <a:lnTo>
                  <a:pt x="496" y="360"/>
                </a:lnTo>
                <a:lnTo>
                  <a:pt x="496" y="356"/>
                </a:lnTo>
                <a:lnTo>
                  <a:pt x="487" y="360"/>
                </a:lnTo>
                <a:lnTo>
                  <a:pt x="487" y="363"/>
                </a:lnTo>
                <a:lnTo>
                  <a:pt x="496" y="363"/>
                </a:lnTo>
                <a:lnTo>
                  <a:pt x="491" y="382"/>
                </a:lnTo>
                <a:lnTo>
                  <a:pt x="487" y="382"/>
                </a:lnTo>
                <a:lnTo>
                  <a:pt x="491" y="389"/>
                </a:lnTo>
                <a:lnTo>
                  <a:pt x="491" y="391"/>
                </a:lnTo>
                <a:lnTo>
                  <a:pt x="484" y="407"/>
                </a:lnTo>
                <a:lnTo>
                  <a:pt x="476" y="410"/>
                </a:lnTo>
                <a:lnTo>
                  <a:pt x="481" y="410"/>
                </a:lnTo>
                <a:lnTo>
                  <a:pt x="481" y="424"/>
                </a:lnTo>
                <a:lnTo>
                  <a:pt x="484" y="429"/>
                </a:lnTo>
                <a:lnTo>
                  <a:pt x="484" y="457"/>
                </a:lnTo>
                <a:lnTo>
                  <a:pt x="457" y="457"/>
                </a:lnTo>
                <a:lnTo>
                  <a:pt x="442" y="452"/>
                </a:lnTo>
                <a:lnTo>
                  <a:pt x="438" y="452"/>
                </a:lnTo>
                <a:lnTo>
                  <a:pt x="425" y="464"/>
                </a:lnTo>
                <a:lnTo>
                  <a:pt x="429" y="490"/>
                </a:lnTo>
                <a:lnTo>
                  <a:pt x="429" y="507"/>
                </a:lnTo>
                <a:lnTo>
                  <a:pt x="419" y="507"/>
                </a:lnTo>
                <a:lnTo>
                  <a:pt x="411" y="492"/>
                </a:lnTo>
                <a:lnTo>
                  <a:pt x="411" y="485"/>
                </a:lnTo>
                <a:lnTo>
                  <a:pt x="407" y="485"/>
                </a:lnTo>
                <a:lnTo>
                  <a:pt x="395" y="485"/>
                </a:lnTo>
                <a:lnTo>
                  <a:pt x="387" y="485"/>
                </a:lnTo>
                <a:lnTo>
                  <a:pt x="384" y="485"/>
                </a:lnTo>
                <a:lnTo>
                  <a:pt x="380" y="485"/>
                </a:lnTo>
                <a:lnTo>
                  <a:pt x="373" y="490"/>
                </a:lnTo>
                <a:lnTo>
                  <a:pt x="364" y="490"/>
                </a:lnTo>
                <a:lnTo>
                  <a:pt x="360" y="490"/>
                </a:lnTo>
                <a:lnTo>
                  <a:pt x="357" y="490"/>
                </a:lnTo>
                <a:lnTo>
                  <a:pt x="342" y="490"/>
                </a:lnTo>
                <a:lnTo>
                  <a:pt x="314" y="492"/>
                </a:lnTo>
                <a:lnTo>
                  <a:pt x="311" y="492"/>
                </a:lnTo>
                <a:lnTo>
                  <a:pt x="302" y="492"/>
                </a:lnTo>
                <a:lnTo>
                  <a:pt x="298" y="492"/>
                </a:lnTo>
                <a:lnTo>
                  <a:pt x="295" y="492"/>
                </a:lnTo>
                <a:lnTo>
                  <a:pt x="290" y="492"/>
                </a:lnTo>
                <a:lnTo>
                  <a:pt x="280" y="497"/>
                </a:lnTo>
                <a:lnTo>
                  <a:pt x="267" y="497"/>
                </a:lnTo>
                <a:lnTo>
                  <a:pt x="263" y="497"/>
                </a:lnTo>
                <a:lnTo>
                  <a:pt x="260" y="497"/>
                </a:lnTo>
                <a:lnTo>
                  <a:pt x="252" y="497"/>
                </a:lnTo>
                <a:lnTo>
                  <a:pt x="240" y="497"/>
                </a:lnTo>
                <a:lnTo>
                  <a:pt x="233" y="499"/>
                </a:lnTo>
                <a:lnTo>
                  <a:pt x="225" y="499"/>
                </a:lnTo>
                <a:lnTo>
                  <a:pt x="222" y="499"/>
                </a:lnTo>
                <a:lnTo>
                  <a:pt x="218" y="499"/>
                </a:lnTo>
                <a:lnTo>
                  <a:pt x="205" y="499"/>
                </a:lnTo>
                <a:lnTo>
                  <a:pt x="201" y="499"/>
                </a:lnTo>
                <a:lnTo>
                  <a:pt x="198" y="499"/>
                </a:lnTo>
                <a:lnTo>
                  <a:pt x="195" y="499"/>
                </a:lnTo>
                <a:lnTo>
                  <a:pt x="190" y="499"/>
                </a:lnTo>
                <a:lnTo>
                  <a:pt x="187" y="499"/>
                </a:lnTo>
                <a:lnTo>
                  <a:pt x="178" y="504"/>
                </a:lnTo>
                <a:lnTo>
                  <a:pt x="160" y="504"/>
                </a:lnTo>
                <a:lnTo>
                  <a:pt x="140" y="504"/>
                </a:lnTo>
                <a:lnTo>
                  <a:pt x="136" y="504"/>
                </a:lnTo>
                <a:lnTo>
                  <a:pt x="119" y="478"/>
                </a:lnTo>
                <a:lnTo>
                  <a:pt x="119" y="473"/>
                </a:lnTo>
                <a:lnTo>
                  <a:pt x="119" y="471"/>
                </a:lnTo>
                <a:lnTo>
                  <a:pt x="116" y="466"/>
                </a:lnTo>
                <a:lnTo>
                  <a:pt x="113" y="459"/>
                </a:lnTo>
                <a:lnTo>
                  <a:pt x="105" y="445"/>
                </a:lnTo>
                <a:lnTo>
                  <a:pt x="105" y="443"/>
                </a:lnTo>
                <a:lnTo>
                  <a:pt x="105" y="431"/>
                </a:lnTo>
                <a:lnTo>
                  <a:pt x="105" y="417"/>
                </a:lnTo>
                <a:lnTo>
                  <a:pt x="109" y="417"/>
                </a:lnTo>
                <a:lnTo>
                  <a:pt x="105" y="407"/>
                </a:lnTo>
                <a:lnTo>
                  <a:pt x="98" y="398"/>
                </a:lnTo>
                <a:lnTo>
                  <a:pt x="95" y="391"/>
                </a:lnTo>
                <a:lnTo>
                  <a:pt x="95" y="389"/>
                </a:lnTo>
                <a:lnTo>
                  <a:pt x="95" y="377"/>
                </a:lnTo>
                <a:lnTo>
                  <a:pt x="95" y="374"/>
                </a:lnTo>
                <a:lnTo>
                  <a:pt x="98" y="363"/>
                </a:lnTo>
                <a:lnTo>
                  <a:pt x="98" y="356"/>
                </a:lnTo>
                <a:lnTo>
                  <a:pt x="98" y="349"/>
                </a:lnTo>
                <a:lnTo>
                  <a:pt x="101" y="341"/>
                </a:lnTo>
                <a:lnTo>
                  <a:pt x="109" y="334"/>
                </a:lnTo>
                <a:lnTo>
                  <a:pt x="98" y="327"/>
                </a:lnTo>
                <a:lnTo>
                  <a:pt x="101" y="320"/>
                </a:lnTo>
                <a:lnTo>
                  <a:pt x="98" y="306"/>
                </a:lnTo>
                <a:lnTo>
                  <a:pt x="86" y="294"/>
                </a:lnTo>
                <a:lnTo>
                  <a:pt x="86" y="292"/>
                </a:lnTo>
                <a:lnTo>
                  <a:pt x="81" y="280"/>
                </a:lnTo>
                <a:lnTo>
                  <a:pt x="78" y="280"/>
                </a:lnTo>
                <a:lnTo>
                  <a:pt x="78" y="278"/>
                </a:lnTo>
                <a:lnTo>
                  <a:pt x="74" y="266"/>
                </a:lnTo>
                <a:lnTo>
                  <a:pt x="71" y="257"/>
                </a:lnTo>
                <a:lnTo>
                  <a:pt x="66" y="252"/>
                </a:lnTo>
                <a:lnTo>
                  <a:pt x="61" y="240"/>
                </a:lnTo>
                <a:lnTo>
                  <a:pt x="61" y="238"/>
                </a:lnTo>
                <a:lnTo>
                  <a:pt x="57" y="226"/>
                </a:lnTo>
                <a:lnTo>
                  <a:pt x="54" y="212"/>
                </a:lnTo>
                <a:lnTo>
                  <a:pt x="54" y="205"/>
                </a:lnTo>
                <a:lnTo>
                  <a:pt x="51" y="198"/>
                </a:lnTo>
                <a:lnTo>
                  <a:pt x="47" y="183"/>
                </a:lnTo>
                <a:lnTo>
                  <a:pt x="43" y="181"/>
                </a:lnTo>
                <a:lnTo>
                  <a:pt x="39" y="157"/>
                </a:lnTo>
                <a:lnTo>
                  <a:pt x="36" y="150"/>
                </a:lnTo>
                <a:lnTo>
                  <a:pt x="36" y="143"/>
                </a:lnTo>
                <a:lnTo>
                  <a:pt x="30" y="141"/>
                </a:lnTo>
                <a:lnTo>
                  <a:pt x="30" y="136"/>
                </a:lnTo>
                <a:lnTo>
                  <a:pt x="30" y="134"/>
                </a:lnTo>
                <a:lnTo>
                  <a:pt x="27" y="122"/>
                </a:lnTo>
                <a:lnTo>
                  <a:pt x="24" y="115"/>
                </a:lnTo>
                <a:lnTo>
                  <a:pt x="24" y="113"/>
                </a:lnTo>
                <a:lnTo>
                  <a:pt x="19" y="99"/>
                </a:lnTo>
                <a:lnTo>
                  <a:pt x="16" y="91"/>
                </a:lnTo>
                <a:lnTo>
                  <a:pt x="16" y="82"/>
                </a:lnTo>
                <a:lnTo>
                  <a:pt x="12" y="75"/>
                </a:lnTo>
                <a:lnTo>
                  <a:pt x="12" y="73"/>
                </a:lnTo>
                <a:lnTo>
                  <a:pt x="9" y="58"/>
                </a:lnTo>
                <a:lnTo>
                  <a:pt x="5" y="51"/>
                </a:lnTo>
                <a:lnTo>
                  <a:pt x="5" y="47"/>
                </a:lnTo>
                <a:lnTo>
                  <a:pt x="0" y="44"/>
                </a:lnTo>
                <a:lnTo>
                  <a:pt x="0" y="33"/>
                </a:lnTo>
                <a:lnTo>
                  <a:pt x="9" y="33"/>
                </a:lnTo>
                <a:lnTo>
                  <a:pt x="12" y="33"/>
                </a:lnTo>
                <a:lnTo>
                  <a:pt x="19" y="30"/>
                </a:lnTo>
                <a:lnTo>
                  <a:pt x="24" y="30"/>
                </a:lnTo>
                <a:lnTo>
                  <a:pt x="27" y="30"/>
                </a:lnTo>
                <a:lnTo>
                  <a:pt x="30" y="30"/>
                </a:lnTo>
                <a:lnTo>
                  <a:pt x="36" y="30"/>
                </a:lnTo>
                <a:lnTo>
                  <a:pt x="57" y="25"/>
                </a:lnTo>
                <a:lnTo>
                  <a:pt x="66" y="25"/>
                </a:lnTo>
                <a:lnTo>
                  <a:pt x="74" y="25"/>
                </a:lnTo>
                <a:lnTo>
                  <a:pt x="74" y="23"/>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93" name="Freeform 46"/>
          <p:cNvSpPr>
            <a:spLocks/>
          </p:cNvSpPr>
          <p:nvPr/>
        </p:nvSpPr>
        <p:spPr bwMode="ltGray">
          <a:xfrm>
            <a:off x="4621213" y="3721100"/>
            <a:ext cx="508000" cy="357188"/>
          </a:xfrm>
          <a:custGeom>
            <a:avLst/>
            <a:gdLst>
              <a:gd name="T0" fmla="*/ 2147483647 w 485"/>
              <a:gd name="T1" fmla="*/ 2147483647 h 342"/>
              <a:gd name="T2" fmla="*/ 2147483647 w 485"/>
              <a:gd name="T3" fmla="*/ 2147483647 h 342"/>
              <a:gd name="T4" fmla="*/ 2147483647 w 485"/>
              <a:gd name="T5" fmla="*/ 2147483647 h 342"/>
              <a:gd name="T6" fmla="*/ 2147483647 w 485"/>
              <a:gd name="T7" fmla="*/ 2147483647 h 342"/>
              <a:gd name="T8" fmla="*/ 2147483647 w 485"/>
              <a:gd name="T9" fmla="*/ 2147483647 h 342"/>
              <a:gd name="T10" fmla="*/ 2147483647 w 485"/>
              <a:gd name="T11" fmla="*/ 2147483647 h 342"/>
              <a:gd name="T12" fmla="*/ 2147483647 w 485"/>
              <a:gd name="T13" fmla="*/ 2147483647 h 342"/>
              <a:gd name="T14" fmla="*/ 2147483647 w 485"/>
              <a:gd name="T15" fmla="*/ 2147483647 h 342"/>
              <a:gd name="T16" fmla="*/ 2147483647 w 485"/>
              <a:gd name="T17" fmla="*/ 2147483647 h 342"/>
              <a:gd name="T18" fmla="*/ 2147483647 w 485"/>
              <a:gd name="T19" fmla="*/ 2147483647 h 342"/>
              <a:gd name="T20" fmla="*/ 2147483647 w 485"/>
              <a:gd name="T21" fmla="*/ 2147483647 h 342"/>
              <a:gd name="T22" fmla="*/ 2147483647 w 485"/>
              <a:gd name="T23" fmla="*/ 2147483647 h 342"/>
              <a:gd name="T24" fmla="*/ 2147483647 w 485"/>
              <a:gd name="T25" fmla="*/ 2147483647 h 342"/>
              <a:gd name="T26" fmla="*/ 2147483647 w 485"/>
              <a:gd name="T27" fmla="*/ 2147483647 h 342"/>
              <a:gd name="T28" fmla="*/ 2147483647 w 485"/>
              <a:gd name="T29" fmla="*/ 2147483647 h 342"/>
              <a:gd name="T30" fmla="*/ 2147483647 w 485"/>
              <a:gd name="T31" fmla="*/ 2147483647 h 342"/>
              <a:gd name="T32" fmla="*/ 2147483647 w 485"/>
              <a:gd name="T33" fmla="*/ 2147483647 h 342"/>
              <a:gd name="T34" fmla="*/ 2147483647 w 485"/>
              <a:gd name="T35" fmla="*/ 2147483647 h 342"/>
              <a:gd name="T36" fmla="*/ 2147483647 w 485"/>
              <a:gd name="T37" fmla="*/ 2147483647 h 342"/>
              <a:gd name="T38" fmla="*/ 2147483647 w 485"/>
              <a:gd name="T39" fmla="*/ 2147483647 h 342"/>
              <a:gd name="T40" fmla="*/ 2147483647 w 485"/>
              <a:gd name="T41" fmla="*/ 2147483647 h 342"/>
              <a:gd name="T42" fmla="*/ 2147483647 w 485"/>
              <a:gd name="T43" fmla="*/ 2147483647 h 342"/>
              <a:gd name="T44" fmla="*/ 2147483647 w 485"/>
              <a:gd name="T45" fmla="*/ 2147483647 h 342"/>
              <a:gd name="T46" fmla="*/ 2147483647 w 485"/>
              <a:gd name="T47" fmla="*/ 2147483647 h 342"/>
              <a:gd name="T48" fmla="*/ 2147483647 w 485"/>
              <a:gd name="T49" fmla="*/ 2147483647 h 342"/>
              <a:gd name="T50" fmla="*/ 2147483647 w 485"/>
              <a:gd name="T51" fmla="*/ 2147483647 h 342"/>
              <a:gd name="T52" fmla="*/ 2147483647 w 485"/>
              <a:gd name="T53" fmla="*/ 2147483647 h 342"/>
              <a:gd name="T54" fmla="*/ 2147483647 w 485"/>
              <a:gd name="T55" fmla="*/ 2147483647 h 342"/>
              <a:gd name="T56" fmla="*/ 2147483647 w 485"/>
              <a:gd name="T57" fmla="*/ 2147483647 h 342"/>
              <a:gd name="T58" fmla="*/ 2147483647 w 485"/>
              <a:gd name="T59" fmla="*/ 2147483647 h 342"/>
              <a:gd name="T60" fmla="*/ 2147483647 w 485"/>
              <a:gd name="T61" fmla="*/ 2147483647 h 342"/>
              <a:gd name="T62" fmla="*/ 2147483647 w 485"/>
              <a:gd name="T63" fmla="*/ 2147483647 h 342"/>
              <a:gd name="T64" fmla="*/ 2147483647 w 485"/>
              <a:gd name="T65" fmla="*/ 2147483647 h 342"/>
              <a:gd name="T66" fmla="*/ 2147483647 w 485"/>
              <a:gd name="T67" fmla="*/ 2147483647 h 342"/>
              <a:gd name="T68" fmla="*/ 2147483647 w 485"/>
              <a:gd name="T69" fmla="*/ 2147483647 h 342"/>
              <a:gd name="T70" fmla="*/ 2147483647 w 485"/>
              <a:gd name="T71" fmla="*/ 2147483647 h 342"/>
              <a:gd name="T72" fmla="*/ 2147483647 w 485"/>
              <a:gd name="T73" fmla="*/ 2147483647 h 342"/>
              <a:gd name="T74" fmla="*/ 2147483647 w 485"/>
              <a:gd name="T75" fmla="*/ 2147483647 h 342"/>
              <a:gd name="T76" fmla="*/ 2147483647 w 485"/>
              <a:gd name="T77" fmla="*/ 2147483647 h 342"/>
              <a:gd name="T78" fmla="*/ 2147483647 w 485"/>
              <a:gd name="T79" fmla="*/ 2147483647 h 342"/>
              <a:gd name="T80" fmla="*/ 2147483647 w 485"/>
              <a:gd name="T81" fmla="*/ 2147483647 h 342"/>
              <a:gd name="T82" fmla="*/ 2147483647 w 485"/>
              <a:gd name="T83" fmla="*/ 2147483647 h 342"/>
              <a:gd name="T84" fmla="*/ 2147483647 w 485"/>
              <a:gd name="T85" fmla="*/ 2147483647 h 342"/>
              <a:gd name="T86" fmla="*/ 2147483647 w 485"/>
              <a:gd name="T87" fmla="*/ 2147483647 h 342"/>
              <a:gd name="T88" fmla="*/ 2147483647 w 485"/>
              <a:gd name="T89" fmla="*/ 2147483647 h 342"/>
              <a:gd name="T90" fmla="*/ 2147483647 w 485"/>
              <a:gd name="T91" fmla="*/ 2147483647 h 342"/>
              <a:gd name="T92" fmla="*/ 2147483647 w 485"/>
              <a:gd name="T93" fmla="*/ 2147483647 h 342"/>
              <a:gd name="T94" fmla="*/ 2147483647 w 485"/>
              <a:gd name="T95" fmla="*/ 2147483647 h 342"/>
              <a:gd name="T96" fmla="*/ 2147483647 w 485"/>
              <a:gd name="T97" fmla="*/ 2147483647 h 342"/>
              <a:gd name="T98" fmla="*/ 2147483647 w 485"/>
              <a:gd name="T99" fmla="*/ 2147483647 h 342"/>
              <a:gd name="T100" fmla="*/ 2147483647 w 485"/>
              <a:gd name="T101" fmla="*/ 2147483647 h 342"/>
              <a:gd name="T102" fmla="*/ 2147483647 w 485"/>
              <a:gd name="T103" fmla="*/ 2147483647 h 342"/>
              <a:gd name="T104" fmla="*/ 2147483647 w 485"/>
              <a:gd name="T105" fmla="*/ 2147483647 h 342"/>
              <a:gd name="T106" fmla="*/ 2147483647 w 485"/>
              <a:gd name="T107" fmla="*/ 2147483647 h 342"/>
              <a:gd name="T108" fmla="*/ 2147483647 w 485"/>
              <a:gd name="T109" fmla="*/ 2147483647 h 342"/>
              <a:gd name="T110" fmla="*/ 0 w 485"/>
              <a:gd name="T111" fmla="*/ 2147483647 h 342"/>
              <a:gd name="T112" fmla="*/ 2147483647 w 485"/>
              <a:gd name="T113" fmla="*/ 2147483647 h 342"/>
              <a:gd name="T114" fmla="*/ 2147483647 w 485"/>
              <a:gd name="T115" fmla="*/ 2147483647 h 342"/>
              <a:gd name="T116" fmla="*/ 2147483647 w 485"/>
              <a:gd name="T117" fmla="*/ 2147483647 h 342"/>
              <a:gd name="T118" fmla="*/ 2147483647 w 485"/>
              <a:gd name="T119" fmla="*/ 2147483647 h 342"/>
              <a:gd name="T120" fmla="*/ 2147483647 w 485"/>
              <a:gd name="T121" fmla="*/ 2147483647 h 342"/>
              <a:gd name="T122" fmla="*/ 2147483647 w 485"/>
              <a:gd name="T123" fmla="*/ 2147483647 h 342"/>
              <a:gd name="T124" fmla="*/ 2147483647 w 485"/>
              <a:gd name="T125" fmla="*/ 2147483647 h 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342"/>
              <a:gd name="T191" fmla="*/ 485 w 485"/>
              <a:gd name="T192" fmla="*/ 342 h 3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342">
                <a:moveTo>
                  <a:pt x="83" y="149"/>
                </a:moveTo>
                <a:lnTo>
                  <a:pt x="89" y="149"/>
                </a:lnTo>
                <a:lnTo>
                  <a:pt x="92" y="156"/>
                </a:lnTo>
                <a:lnTo>
                  <a:pt x="110" y="163"/>
                </a:lnTo>
                <a:lnTo>
                  <a:pt x="124" y="172"/>
                </a:lnTo>
                <a:lnTo>
                  <a:pt x="131" y="179"/>
                </a:lnTo>
                <a:lnTo>
                  <a:pt x="135" y="186"/>
                </a:lnTo>
                <a:lnTo>
                  <a:pt x="138" y="186"/>
                </a:lnTo>
                <a:lnTo>
                  <a:pt x="142" y="186"/>
                </a:lnTo>
                <a:lnTo>
                  <a:pt x="151" y="191"/>
                </a:lnTo>
                <a:lnTo>
                  <a:pt x="151" y="193"/>
                </a:lnTo>
                <a:lnTo>
                  <a:pt x="165" y="207"/>
                </a:lnTo>
                <a:lnTo>
                  <a:pt x="169" y="217"/>
                </a:lnTo>
                <a:lnTo>
                  <a:pt x="173" y="224"/>
                </a:lnTo>
                <a:lnTo>
                  <a:pt x="186" y="226"/>
                </a:lnTo>
                <a:lnTo>
                  <a:pt x="186" y="233"/>
                </a:lnTo>
                <a:lnTo>
                  <a:pt x="189" y="233"/>
                </a:lnTo>
                <a:lnTo>
                  <a:pt x="200" y="238"/>
                </a:lnTo>
                <a:lnTo>
                  <a:pt x="207" y="240"/>
                </a:lnTo>
                <a:lnTo>
                  <a:pt x="213" y="245"/>
                </a:lnTo>
                <a:lnTo>
                  <a:pt x="217" y="252"/>
                </a:lnTo>
                <a:lnTo>
                  <a:pt x="227" y="273"/>
                </a:lnTo>
                <a:lnTo>
                  <a:pt x="227" y="287"/>
                </a:lnTo>
                <a:lnTo>
                  <a:pt x="232" y="287"/>
                </a:lnTo>
                <a:lnTo>
                  <a:pt x="235" y="287"/>
                </a:lnTo>
                <a:lnTo>
                  <a:pt x="244" y="291"/>
                </a:lnTo>
                <a:lnTo>
                  <a:pt x="262" y="315"/>
                </a:lnTo>
                <a:lnTo>
                  <a:pt x="262" y="322"/>
                </a:lnTo>
                <a:lnTo>
                  <a:pt x="262" y="326"/>
                </a:lnTo>
                <a:lnTo>
                  <a:pt x="270" y="336"/>
                </a:lnTo>
                <a:lnTo>
                  <a:pt x="282" y="336"/>
                </a:lnTo>
                <a:lnTo>
                  <a:pt x="294" y="341"/>
                </a:lnTo>
                <a:lnTo>
                  <a:pt x="294" y="336"/>
                </a:lnTo>
                <a:lnTo>
                  <a:pt x="306" y="329"/>
                </a:lnTo>
                <a:lnTo>
                  <a:pt x="314" y="319"/>
                </a:lnTo>
                <a:lnTo>
                  <a:pt x="303" y="315"/>
                </a:lnTo>
                <a:lnTo>
                  <a:pt x="297" y="305"/>
                </a:lnTo>
                <a:lnTo>
                  <a:pt x="317" y="315"/>
                </a:lnTo>
                <a:lnTo>
                  <a:pt x="329" y="308"/>
                </a:lnTo>
                <a:lnTo>
                  <a:pt x="333" y="294"/>
                </a:lnTo>
                <a:lnTo>
                  <a:pt x="321" y="282"/>
                </a:lnTo>
                <a:lnTo>
                  <a:pt x="329" y="282"/>
                </a:lnTo>
                <a:lnTo>
                  <a:pt x="333" y="287"/>
                </a:lnTo>
                <a:lnTo>
                  <a:pt x="338" y="282"/>
                </a:lnTo>
                <a:lnTo>
                  <a:pt x="341" y="282"/>
                </a:lnTo>
                <a:lnTo>
                  <a:pt x="344" y="280"/>
                </a:lnTo>
                <a:lnTo>
                  <a:pt x="356" y="268"/>
                </a:lnTo>
                <a:lnTo>
                  <a:pt x="372" y="261"/>
                </a:lnTo>
                <a:lnTo>
                  <a:pt x="379" y="247"/>
                </a:lnTo>
                <a:lnTo>
                  <a:pt x="390" y="240"/>
                </a:lnTo>
                <a:lnTo>
                  <a:pt x="406" y="224"/>
                </a:lnTo>
                <a:lnTo>
                  <a:pt x="403" y="217"/>
                </a:lnTo>
                <a:lnTo>
                  <a:pt x="421" y="212"/>
                </a:lnTo>
                <a:lnTo>
                  <a:pt x="430" y="198"/>
                </a:lnTo>
                <a:lnTo>
                  <a:pt x="434" y="193"/>
                </a:lnTo>
                <a:lnTo>
                  <a:pt x="438" y="165"/>
                </a:lnTo>
                <a:lnTo>
                  <a:pt x="444" y="142"/>
                </a:lnTo>
                <a:lnTo>
                  <a:pt x="461" y="119"/>
                </a:lnTo>
                <a:lnTo>
                  <a:pt x="469" y="112"/>
                </a:lnTo>
                <a:lnTo>
                  <a:pt x="484" y="102"/>
                </a:lnTo>
                <a:lnTo>
                  <a:pt x="473" y="95"/>
                </a:lnTo>
                <a:lnTo>
                  <a:pt x="444" y="77"/>
                </a:lnTo>
                <a:lnTo>
                  <a:pt x="430" y="67"/>
                </a:lnTo>
                <a:lnTo>
                  <a:pt x="421" y="63"/>
                </a:lnTo>
                <a:lnTo>
                  <a:pt x="403" y="49"/>
                </a:lnTo>
                <a:lnTo>
                  <a:pt x="396" y="42"/>
                </a:lnTo>
                <a:lnTo>
                  <a:pt x="379" y="35"/>
                </a:lnTo>
                <a:lnTo>
                  <a:pt x="359" y="23"/>
                </a:lnTo>
                <a:lnTo>
                  <a:pt x="352" y="16"/>
                </a:lnTo>
                <a:lnTo>
                  <a:pt x="348" y="16"/>
                </a:lnTo>
                <a:lnTo>
                  <a:pt x="338" y="21"/>
                </a:lnTo>
                <a:lnTo>
                  <a:pt x="329" y="21"/>
                </a:lnTo>
                <a:lnTo>
                  <a:pt x="321" y="21"/>
                </a:lnTo>
                <a:lnTo>
                  <a:pt x="297" y="23"/>
                </a:lnTo>
                <a:lnTo>
                  <a:pt x="290" y="28"/>
                </a:lnTo>
                <a:lnTo>
                  <a:pt x="279" y="28"/>
                </a:lnTo>
                <a:lnTo>
                  <a:pt x="266" y="30"/>
                </a:lnTo>
                <a:lnTo>
                  <a:pt x="244" y="35"/>
                </a:lnTo>
                <a:lnTo>
                  <a:pt x="244" y="21"/>
                </a:lnTo>
                <a:lnTo>
                  <a:pt x="235" y="14"/>
                </a:lnTo>
                <a:lnTo>
                  <a:pt x="232" y="9"/>
                </a:lnTo>
                <a:lnTo>
                  <a:pt x="227" y="7"/>
                </a:lnTo>
                <a:lnTo>
                  <a:pt x="221" y="9"/>
                </a:lnTo>
                <a:lnTo>
                  <a:pt x="217" y="2"/>
                </a:lnTo>
                <a:lnTo>
                  <a:pt x="217" y="0"/>
                </a:lnTo>
                <a:lnTo>
                  <a:pt x="204" y="2"/>
                </a:lnTo>
                <a:lnTo>
                  <a:pt x="194" y="2"/>
                </a:lnTo>
                <a:lnTo>
                  <a:pt x="186" y="2"/>
                </a:lnTo>
                <a:lnTo>
                  <a:pt x="182" y="2"/>
                </a:lnTo>
                <a:lnTo>
                  <a:pt x="169" y="7"/>
                </a:lnTo>
                <a:lnTo>
                  <a:pt x="145" y="7"/>
                </a:lnTo>
                <a:lnTo>
                  <a:pt x="142" y="7"/>
                </a:lnTo>
                <a:lnTo>
                  <a:pt x="135" y="9"/>
                </a:lnTo>
                <a:lnTo>
                  <a:pt x="124" y="9"/>
                </a:lnTo>
                <a:lnTo>
                  <a:pt x="115" y="9"/>
                </a:lnTo>
                <a:lnTo>
                  <a:pt x="107" y="9"/>
                </a:lnTo>
                <a:lnTo>
                  <a:pt x="100" y="14"/>
                </a:lnTo>
                <a:lnTo>
                  <a:pt x="97" y="14"/>
                </a:lnTo>
                <a:lnTo>
                  <a:pt x="89" y="14"/>
                </a:lnTo>
                <a:lnTo>
                  <a:pt x="72" y="21"/>
                </a:lnTo>
                <a:lnTo>
                  <a:pt x="69" y="23"/>
                </a:lnTo>
                <a:lnTo>
                  <a:pt x="62" y="28"/>
                </a:lnTo>
                <a:lnTo>
                  <a:pt x="57" y="28"/>
                </a:lnTo>
                <a:lnTo>
                  <a:pt x="48" y="35"/>
                </a:lnTo>
                <a:lnTo>
                  <a:pt x="38" y="35"/>
                </a:lnTo>
                <a:lnTo>
                  <a:pt x="38" y="37"/>
                </a:lnTo>
                <a:lnTo>
                  <a:pt x="30" y="42"/>
                </a:lnTo>
                <a:lnTo>
                  <a:pt x="27" y="42"/>
                </a:lnTo>
                <a:lnTo>
                  <a:pt x="18" y="44"/>
                </a:lnTo>
                <a:lnTo>
                  <a:pt x="18" y="51"/>
                </a:lnTo>
                <a:lnTo>
                  <a:pt x="7" y="63"/>
                </a:lnTo>
                <a:lnTo>
                  <a:pt x="0" y="81"/>
                </a:lnTo>
                <a:lnTo>
                  <a:pt x="3" y="84"/>
                </a:lnTo>
                <a:lnTo>
                  <a:pt x="10" y="88"/>
                </a:lnTo>
                <a:lnTo>
                  <a:pt x="27" y="95"/>
                </a:lnTo>
                <a:lnTo>
                  <a:pt x="27" y="98"/>
                </a:lnTo>
                <a:lnTo>
                  <a:pt x="34" y="102"/>
                </a:lnTo>
                <a:lnTo>
                  <a:pt x="38" y="102"/>
                </a:lnTo>
                <a:lnTo>
                  <a:pt x="48" y="102"/>
                </a:lnTo>
                <a:lnTo>
                  <a:pt x="57" y="112"/>
                </a:lnTo>
                <a:lnTo>
                  <a:pt x="65" y="119"/>
                </a:lnTo>
                <a:lnTo>
                  <a:pt x="65" y="123"/>
                </a:lnTo>
                <a:lnTo>
                  <a:pt x="69" y="123"/>
                </a:lnTo>
                <a:lnTo>
                  <a:pt x="69" y="130"/>
                </a:lnTo>
                <a:lnTo>
                  <a:pt x="77" y="137"/>
                </a:lnTo>
                <a:lnTo>
                  <a:pt x="80" y="144"/>
                </a:lnTo>
                <a:lnTo>
                  <a:pt x="83" y="149"/>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4" name="Freeform 47"/>
          <p:cNvSpPr>
            <a:spLocks/>
          </p:cNvSpPr>
          <p:nvPr/>
        </p:nvSpPr>
        <p:spPr bwMode="ltGray">
          <a:xfrm>
            <a:off x="1874838" y="2663825"/>
            <a:ext cx="688975" cy="527050"/>
          </a:xfrm>
          <a:custGeom>
            <a:avLst/>
            <a:gdLst>
              <a:gd name="T0" fmla="*/ 2147483647 w 661"/>
              <a:gd name="T1" fmla="*/ 2147483647 h 503"/>
              <a:gd name="T2" fmla="*/ 2147483647 w 661"/>
              <a:gd name="T3" fmla="*/ 2147483647 h 503"/>
              <a:gd name="T4" fmla="*/ 2147483647 w 661"/>
              <a:gd name="T5" fmla="*/ 2147483647 h 503"/>
              <a:gd name="T6" fmla="*/ 2147483647 w 661"/>
              <a:gd name="T7" fmla="*/ 2147483647 h 503"/>
              <a:gd name="T8" fmla="*/ 2147483647 w 661"/>
              <a:gd name="T9" fmla="*/ 2147483647 h 503"/>
              <a:gd name="T10" fmla="*/ 2147483647 w 661"/>
              <a:gd name="T11" fmla="*/ 2147483647 h 503"/>
              <a:gd name="T12" fmla="*/ 2147483647 w 661"/>
              <a:gd name="T13" fmla="*/ 2147483647 h 503"/>
              <a:gd name="T14" fmla="*/ 2147483647 w 661"/>
              <a:gd name="T15" fmla="*/ 2147483647 h 503"/>
              <a:gd name="T16" fmla="*/ 2147483647 w 661"/>
              <a:gd name="T17" fmla="*/ 2147483647 h 503"/>
              <a:gd name="T18" fmla="*/ 2147483647 w 661"/>
              <a:gd name="T19" fmla="*/ 2147483647 h 503"/>
              <a:gd name="T20" fmla="*/ 2147483647 w 661"/>
              <a:gd name="T21" fmla="*/ 2147483647 h 503"/>
              <a:gd name="T22" fmla="*/ 2147483647 w 661"/>
              <a:gd name="T23" fmla="*/ 2147483647 h 503"/>
              <a:gd name="T24" fmla="*/ 2147483647 w 661"/>
              <a:gd name="T25" fmla="*/ 2147483647 h 503"/>
              <a:gd name="T26" fmla="*/ 2147483647 w 661"/>
              <a:gd name="T27" fmla="*/ 2147483647 h 503"/>
              <a:gd name="T28" fmla="*/ 2147483647 w 661"/>
              <a:gd name="T29" fmla="*/ 2147483647 h 503"/>
              <a:gd name="T30" fmla="*/ 2147483647 w 661"/>
              <a:gd name="T31" fmla="*/ 2147483647 h 503"/>
              <a:gd name="T32" fmla="*/ 2147483647 w 661"/>
              <a:gd name="T33" fmla="*/ 2147483647 h 503"/>
              <a:gd name="T34" fmla="*/ 2147483647 w 661"/>
              <a:gd name="T35" fmla="*/ 2147483647 h 503"/>
              <a:gd name="T36" fmla="*/ 2147483647 w 661"/>
              <a:gd name="T37" fmla="*/ 2147483647 h 503"/>
              <a:gd name="T38" fmla="*/ 2147483647 w 661"/>
              <a:gd name="T39" fmla="*/ 2147483647 h 503"/>
              <a:gd name="T40" fmla="*/ 2147483647 w 661"/>
              <a:gd name="T41" fmla="*/ 2147483647 h 503"/>
              <a:gd name="T42" fmla="*/ 2147483647 w 661"/>
              <a:gd name="T43" fmla="*/ 2147483647 h 503"/>
              <a:gd name="T44" fmla="*/ 2147483647 w 661"/>
              <a:gd name="T45" fmla="*/ 2147483647 h 503"/>
              <a:gd name="T46" fmla="*/ 2147483647 w 661"/>
              <a:gd name="T47" fmla="*/ 2147483647 h 503"/>
              <a:gd name="T48" fmla="*/ 2147483647 w 661"/>
              <a:gd name="T49" fmla="*/ 2147483647 h 503"/>
              <a:gd name="T50" fmla="*/ 2147483647 w 661"/>
              <a:gd name="T51" fmla="*/ 2147483647 h 503"/>
              <a:gd name="T52" fmla="*/ 2147483647 w 661"/>
              <a:gd name="T53" fmla="*/ 2147483647 h 503"/>
              <a:gd name="T54" fmla="*/ 2147483647 w 661"/>
              <a:gd name="T55" fmla="*/ 2147483647 h 503"/>
              <a:gd name="T56" fmla="*/ 2147483647 w 661"/>
              <a:gd name="T57" fmla="*/ 2147483647 h 503"/>
              <a:gd name="T58" fmla="*/ 2147483647 w 661"/>
              <a:gd name="T59" fmla="*/ 2147483647 h 503"/>
              <a:gd name="T60" fmla="*/ 2147483647 w 661"/>
              <a:gd name="T61" fmla="*/ 2147483647 h 503"/>
              <a:gd name="T62" fmla="*/ 2147483647 w 661"/>
              <a:gd name="T63" fmla="*/ 2147483647 h 503"/>
              <a:gd name="T64" fmla="*/ 2147483647 w 661"/>
              <a:gd name="T65" fmla="*/ 2147483647 h 503"/>
              <a:gd name="T66" fmla="*/ 2147483647 w 661"/>
              <a:gd name="T67" fmla="*/ 2147483647 h 503"/>
              <a:gd name="T68" fmla="*/ 2147483647 w 661"/>
              <a:gd name="T69" fmla="*/ 2147483647 h 503"/>
              <a:gd name="T70" fmla="*/ 2147483647 w 661"/>
              <a:gd name="T71" fmla="*/ 2147483647 h 503"/>
              <a:gd name="T72" fmla="*/ 2147483647 w 661"/>
              <a:gd name="T73" fmla="*/ 2147483647 h 503"/>
              <a:gd name="T74" fmla="*/ 2147483647 w 661"/>
              <a:gd name="T75" fmla="*/ 2147483647 h 503"/>
              <a:gd name="T76" fmla="*/ 2147483647 w 661"/>
              <a:gd name="T77" fmla="*/ 2147483647 h 503"/>
              <a:gd name="T78" fmla="*/ 2147483647 w 661"/>
              <a:gd name="T79" fmla="*/ 2147483647 h 503"/>
              <a:gd name="T80" fmla="*/ 2147483647 w 661"/>
              <a:gd name="T81" fmla="*/ 2147483647 h 503"/>
              <a:gd name="T82" fmla="*/ 2147483647 w 661"/>
              <a:gd name="T83" fmla="*/ 2147483647 h 503"/>
              <a:gd name="T84" fmla="*/ 2147483647 w 661"/>
              <a:gd name="T85" fmla="*/ 2147483647 h 503"/>
              <a:gd name="T86" fmla="*/ 2147483647 w 661"/>
              <a:gd name="T87" fmla="*/ 2147483647 h 503"/>
              <a:gd name="T88" fmla="*/ 2147483647 w 661"/>
              <a:gd name="T89" fmla="*/ 2147483647 h 503"/>
              <a:gd name="T90" fmla="*/ 2147483647 w 661"/>
              <a:gd name="T91" fmla="*/ 2147483647 h 503"/>
              <a:gd name="T92" fmla="*/ 2147483647 w 661"/>
              <a:gd name="T93" fmla="*/ 2147483647 h 503"/>
              <a:gd name="T94" fmla="*/ 2147483647 w 661"/>
              <a:gd name="T95" fmla="*/ 2147483647 h 503"/>
              <a:gd name="T96" fmla="*/ 2147483647 w 661"/>
              <a:gd name="T97" fmla="*/ 2147483647 h 503"/>
              <a:gd name="T98" fmla="*/ 2147483647 w 661"/>
              <a:gd name="T99" fmla="*/ 2147483647 h 503"/>
              <a:gd name="T100" fmla="*/ 2147483647 w 661"/>
              <a:gd name="T101" fmla="*/ 2147483647 h 503"/>
              <a:gd name="T102" fmla="*/ 2147483647 w 661"/>
              <a:gd name="T103" fmla="*/ 2147483647 h 503"/>
              <a:gd name="T104" fmla="*/ 2147483647 w 661"/>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1"/>
              <a:gd name="T160" fmla="*/ 0 h 503"/>
              <a:gd name="T161" fmla="*/ 661 w 661"/>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1" h="503">
                <a:moveTo>
                  <a:pt x="424" y="487"/>
                </a:moveTo>
                <a:lnTo>
                  <a:pt x="418" y="487"/>
                </a:lnTo>
                <a:lnTo>
                  <a:pt x="407" y="487"/>
                </a:lnTo>
                <a:lnTo>
                  <a:pt x="375" y="483"/>
                </a:lnTo>
                <a:lnTo>
                  <a:pt x="372" y="483"/>
                </a:lnTo>
                <a:lnTo>
                  <a:pt x="334" y="480"/>
                </a:lnTo>
                <a:lnTo>
                  <a:pt x="328" y="480"/>
                </a:lnTo>
                <a:lnTo>
                  <a:pt x="307" y="476"/>
                </a:lnTo>
                <a:lnTo>
                  <a:pt x="279" y="476"/>
                </a:lnTo>
                <a:lnTo>
                  <a:pt x="255" y="471"/>
                </a:lnTo>
                <a:lnTo>
                  <a:pt x="200" y="469"/>
                </a:lnTo>
                <a:lnTo>
                  <a:pt x="179" y="464"/>
                </a:lnTo>
                <a:lnTo>
                  <a:pt x="135" y="462"/>
                </a:lnTo>
                <a:lnTo>
                  <a:pt x="92" y="457"/>
                </a:lnTo>
                <a:lnTo>
                  <a:pt x="89" y="457"/>
                </a:lnTo>
                <a:lnTo>
                  <a:pt x="65" y="455"/>
                </a:lnTo>
                <a:lnTo>
                  <a:pt x="0" y="448"/>
                </a:lnTo>
                <a:lnTo>
                  <a:pt x="3" y="419"/>
                </a:lnTo>
                <a:lnTo>
                  <a:pt x="3" y="396"/>
                </a:lnTo>
                <a:lnTo>
                  <a:pt x="7" y="389"/>
                </a:lnTo>
                <a:lnTo>
                  <a:pt x="7" y="382"/>
                </a:lnTo>
                <a:lnTo>
                  <a:pt x="10" y="361"/>
                </a:lnTo>
                <a:lnTo>
                  <a:pt x="10" y="354"/>
                </a:lnTo>
                <a:lnTo>
                  <a:pt x="15" y="333"/>
                </a:lnTo>
                <a:lnTo>
                  <a:pt x="15" y="323"/>
                </a:lnTo>
                <a:lnTo>
                  <a:pt x="24" y="283"/>
                </a:lnTo>
                <a:lnTo>
                  <a:pt x="24" y="276"/>
                </a:lnTo>
                <a:lnTo>
                  <a:pt x="27" y="251"/>
                </a:lnTo>
                <a:lnTo>
                  <a:pt x="30" y="222"/>
                </a:lnTo>
                <a:lnTo>
                  <a:pt x="30" y="215"/>
                </a:lnTo>
                <a:lnTo>
                  <a:pt x="34" y="197"/>
                </a:lnTo>
                <a:lnTo>
                  <a:pt x="34" y="187"/>
                </a:lnTo>
                <a:lnTo>
                  <a:pt x="38" y="173"/>
                </a:lnTo>
                <a:lnTo>
                  <a:pt x="38" y="168"/>
                </a:lnTo>
                <a:lnTo>
                  <a:pt x="42" y="140"/>
                </a:lnTo>
                <a:lnTo>
                  <a:pt x="42" y="126"/>
                </a:lnTo>
                <a:lnTo>
                  <a:pt x="45" y="114"/>
                </a:lnTo>
                <a:lnTo>
                  <a:pt x="45" y="98"/>
                </a:lnTo>
                <a:lnTo>
                  <a:pt x="48" y="82"/>
                </a:lnTo>
                <a:lnTo>
                  <a:pt x="48" y="58"/>
                </a:lnTo>
                <a:lnTo>
                  <a:pt x="54" y="58"/>
                </a:lnTo>
                <a:lnTo>
                  <a:pt x="54" y="39"/>
                </a:lnTo>
                <a:lnTo>
                  <a:pt x="62" y="0"/>
                </a:lnTo>
                <a:lnTo>
                  <a:pt x="117" y="9"/>
                </a:lnTo>
                <a:lnTo>
                  <a:pt x="151" y="11"/>
                </a:lnTo>
                <a:lnTo>
                  <a:pt x="162" y="11"/>
                </a:lnTo>
                <a:lnTo>
                  <a:pt x="165" y="16"/>
                </a:lnTo>
                <a:lnTo>
                  <a:pt x="225" y="18"/>
                </a:lnTo>
                <a:lnTo>
                  <a:pt x="235" y="23"/>
                </a:lnTo>
                <a:lnTo>
                  <a:pt x="266" y="23"/>
                </a:lnTo>
                <a:lnTo>
                  <a:pt x="279" y="25"/>
                </a:lnTo>
                <a:lnTo>
                  <a:pt x="287" y="25"/>
                </a:lnTo>
                <a:lnTo>
                  <a:pt x="298" y="25"/>
                </a:lnTo>
                <a:lnTo>
                  <a:pt x="328" y="30"/>
                </a:lnTo>
                <a:lnTo>
                  <a:pt x="396" y="37"/>
                </a:lnTo>
                <a:lnTo>
                  <a:pt x="407" y="37"/>
                </a:lnTo>
                <a:lnTo>
                  <a:pt x="469" y="44"/>
                </a:lnTo>
                <a:lnTo>
                  <a:pt x="480" y="44"/>
                </a:lnTo>
                <a:lnTo>
                  <a:pt x="489" y="44"/>
                </a:lnTo>
                <a:lnTo>
                  <a:pt x="494" y="44"/>
                </a:lnTo>
                <a:lnTo>
                  <a:pt x="500" y="44"/>
                </a:lnTo>
                <a:lnTo>
                  <a:pt x="570" y="46"/>
                </a:lnTo>
                <a:lnTo>
                  <a:pt x="573" y="46"/>
                </a:lnTo>
                <a:lnTo>
                  <a:pt x="594" y="51"/>
                </a:lnTo>
                <a:lnTo>
                  <a:pt x="600" y="51"/>
                </a:lnTo>
                <a:lnTo>
                  <a:pt x="660" y="53"/>
                </a:lnTo>
                <a:lnTo>
                  <a:pt x="655" y="82"/>
                </a:lnTo>
                <a:lnTo>
                  <a:pt x="655" y="100"/>
                </a:lnTo>
                <a:lnTo>
                  <a:pt x="655" y="107"/>
                </a:lnTo>
                <a:lnTo>
                  <a:pt x="652" y="136"/>
                </a:lnTo>
                <a:lnTo>
                  <a:pt x="652" y="143"/>
                </a:lnTo>
                <a:lnTo>
                  <a:pt x="652" y="150"/>
                </a:lnTo>
                <a:lnTo>
                  <a:pt x="652" y="166"/>
                </a:lnTo>
                <a:lnTo>
                  <a:pt x="652" y="182"/>
                </a:lnTo>
                <a:lnTo>
                  <a:pt x="649" y="194"/>
                </a:lnTo>
                <a:lnTo>
                  <a:pt x="649" y="208"/>
                </a:lnTo>
                <a:lnTo>
                  <a:pt x="649" y="222"/>
                </a:lnTo>
                <a:lnTo>
                  <a:pt x="649" y="236"/>
                </a:lnTo>
                <a:lnTo>
                  <a:pt x="644" y="262"/>
                </a:lnTo>
                <a:lnTo>
                  <a:pt x="644" y="276"/>
                </a:lnTo>
                <a:lnTo>
                  <a:pt x="644" y="283"/>
                </a:lnTo>
                <a:lnTo>
                  <a:pt x="644" y="297"/>
                </a:lnTo>
                <a:lnTo>
                  <a:pt x="641" y="323"/>
                </a:lnTo>
                <a:lnTo>
                  <a:pt x="641" y="361"/>
                </a:lnTo>
                <a:lnTo>
                  <a:pt x="635" y="375"/>
                </a:lnTo>
                <a:lnTo>
                  <a:pt x="635" y="389"/>
                </a:lnTo>
                <a:lnTo>
                  <a:pt x="635" y="405"/>
                </a:lnTo>
                <a:lnTo>
                  <a:pt x="635" y="415"/>
                </a:lnTo>
                <a:lnTo>
                  <a:pt x="635" y="422"/>
                </a:lnTo>
                <a:lnTo>
                  <a:pt x="632" y="429"/>
                </a:lnTo>
                <a:lnTo>
                  <a:pt x="632" y="436"/>
                </a:lnTo>
                <a:lnTo>
                  <a:pt x="632" y="443"/>
                </a:lnTo>
                <a:lnTo>
                  <a:pt x="632" y="457"/>
                </a:lnTo>
                <a:lnTo>
                  <a:pt x="632" y="464"/>
                </a:lnTo>
                <a:lnTo>
                  <a:pt x="628" y="487"/>
                </a:lnTo>
                <a:lnTo>
                  <a:pt x="628" y="502"/>
                </a:lnTo>
                <a:lnTo>
                  <a:pt x="579" y="497"/>
                </a:lnTo>
                <a:lnTo>
                  <a:pt x="555" y="497"/>
                </a:lnTo>
                <a:lnTo>
                  <a:pt x="547" y="497"/>
                </a:lnTo>
                <a:lnTo>
                  <a:pt x="532" y="494"/>
                </a:lnTo>
                <a:lnTo>
                  <a:pt x="520" y="494"/>
                </a:lnTo>
                <a:lnTo>
                  <a:pt x="504" y="494"/>
                </a:lnTo>
                <a:lnTo>
                  <a:pt x="445" y="490"/>
                </a:lnTo>
                <a:lnTo>
                  <a:pt x="434" y="490"/>
                </a:lnTo>
                <a:lnTo>
                  <a:pt x="427" y="487"/>
                </a:lnTo>
                <a:lnTo>
                  <a:pt x="424" y="48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5" name="Freeform 48"/>
          <p:cNvSpPr>
            <a:spLocks/>
          </p:cNvSpPr>
          <p:nvPr/>
        </p:nvSpPr>
        <p:spPr bwMode="ltGray">
          <a:xfrm>
            <a:off x="1338263" y="2133600"/>
            <a:ext cx="587375" cy="881063"/>
          </a:xfrm>
          <a:custGeom>
            <a:avLst/>
            <a:gdLst>
              <a:gd name="T0" fmla="*/ 2147483647 w 565"/>
              <a:gd name="T1" fmla="*/ 2147483647 h 843"/>
              <a:gd name="T2" fmla="*/ 2147483647 w 565"/>
              <a:gd name="T3" fmla="*/ 2147483647 h 843"/>
              <a:gd name="T4" fmla="*/ 0 w 565"/>
              <a:gd name="T5" fmla="*/ 2147483647 h 843"/>
              <a:gd name="T6" fmla="*/ 2147483647 w 565"/>
              <a:gd name="T7" fmla="*/ 2147483647 h 843"/>
              <a:gd name="T8" fmla="*/ 2147483647 w 565"/>
              <a:gd name="T9" fmla="*/ 2147483647 h 843"/>
              <a:gd name="T10" fmla="*/ 2147483647 w 565"/>
              <a:gd name="T11" fmla="*/ 2147483647 h 843"/>
              <a:gd name="T12" fmla="*/ 2147483647 w 565"/>
              <a:gd name="T13" fmla="*/ 2147483647 h 843"/>
              <a:gd name="T14" fmla="*/ 2147483647 w 565"/>
              <a:gd name="T15" fmla="*/ 2147483647 h 843"/>
              <a:gd name="T16" fmla="*/ 2147483647 w 565"/>
              <a:gd name="T17" fmla="*/ 2147483647 h 843"/>
              <a:gd name="T18" fmla="*/ 2147483647 w 565"/>
              <a:gd name="T19" fmla="*/ 2147483647 h 843"/>
              <a:gd name="T20" fmla="*/ 2147483647 w 565"/>
              <a:gd name="T21" fmla="*/ 2147483647 h 843"/>
              <a:gd name="T22" fmla="*/ 2147483647 w 565"/>
              <a:gd name="T23" fmla="*/ 2147483647 h 843"/>
              <a:gd name="T24" fmla="*/ 2147483647 w 565"/>
              <a:gd name="T25" fmla="*/ 2147483647 h 843"/>
              <a:gd name="T26" fmla="*/ 2147483647 w 565"/>
              <a:gd name="T27" fmla="*/ 2147483647 h 843"/>
              <a:gd name="T28" fmla="*/ 2147483647 w 565"/>
              <a:gd name="T29" fmla="*/ 2147483647 h 843"/>
              <a:gd name="T30" fmla="*/ 2147483647 w 565"/>
              <a:gd name="T31" fmla="*/ 2147483647 h 843"/>
              <a:gd name="T32" fmla="*/ 2147483647 w 565"/>
              <a:gd name="T33" fmla="*/ 2147483647 h 843"/>
              <a:gd name="T34" fmla="*/ 2147483647 w 565"/>
              <a:gd name="T35" fmla="*/ 2147483647 h 843"/>
              <a:gd name="T36" fmla="*/ 2147483647 w 565"/>
              <a:gd name="T37" fmla="*/ 2147483647 h 843"/>
              <a:gd name="T38" fmla="*/ 2147483647 w 565"/>
              <a:gd name="T39" fmla="*/ 2147483647 h 843"/>
              <a:gd name="T40" fmla="*/ 2147483647 w 565"/>
              <a:gd name="T41" fmla="*/ 2147483647 h 843"/>
              <a:gd name="T42" fmla="*/ 2147483647 w 565"/>
              <a:gd name="T43" fmla="*/ 2147483647 h 843"/>
              <a:gd name="T44" fmla="*/ 2147483647 w 565"/>
              <a:gd name="T45" fmla="*/ 2147483647 h 843"/>
              <a:gd name="T46" fmla="*/ 2147483647 w 565"/>
              <a:gd name="T47" fmla="*/ 2147483647 h 843"/>
              <a:gd name="T48" fmla="*/ 2147483647 w 565"/>
              <a:gd name="T49" fmla="*/ 2147483647 h 843"/>
              <a:gd name="T50" fmla="*/ 2147483647 w 565"/>
              <a:gd name="T51" fmla="*/ 2147483647 h 843"/>
              <a:gd name="T52" fmla="*/ 2147483647 w 565"/>
              <a:gd name="T53" fmla="*/ 2147483647 h 843"/>
              <a:gd name="T54" fmla="*/ 2147483647 w 565"/>
              <a:gd name="T55" fmla="*/ 2147483647 h 843"/>
              <a:gd name="T56" fmla="*/ 2147483647 w 565"/>
              <a:gd name="T57" fmla="*/ 2147483647 h 843"/>
              <a:gd name="T58" fmla="*/ 2147483647 w 565"/>
              <a:gd name="T59" fmla="*/ 2147483647 h 843"/>
              <a:gd name="T60" fmla="*/ 2147483647 w 565"/>
              <a:gd name="T61" fmla="*/ 2147483647 h 843"/>
              <a:gd name="T62" fmla="*/ 2147483647 w 565"/>
              <a:gd name="T63" fmla="*/ 2147483647 h 843"/>
              <a:gd name="T64" fmla="*/ 2147483647 w 565"/>
              <a:gd name="T65" fmla="*/ 2147483647 h 843"/>
              <a:gd name="T66" fmla="*/ 2147483647 w 565"/>
              <a:gd name="T67" fmla="*/ 2147483647 h 843"/>
              <a:gd name="T68" fmla="*/ 2147483647 w 565"/>
              <a:gd name="T69" fmla="*/ 2147483647 h 843"/>
              <a:gd name="T70" fmla="*/ 2147483647 w 565"/>
              <a:gd name="T71" fmla="*/ 2147483647 h 843"/>
              <a:gd name="T72" fmla="*/ 2147483647 w 565"/>
              <a:gd name="T73" fmla="*/ 2147483647 h 843"/>
              <a:gd name="T74" fmla="*/ 2147483647 w 565"/>
              <a:gd name="T75" fmla="*/ 2147483647 h 843"/>
              <a:gd name="T76" fmla="*/ 2147483647 w 565"/>
              <a:gd name="T77" fmla="*/ 2147483647 h 843"/>
              <a:gd name="T78" fmla="*/ 2147483647 w 565"/>
              <a:gd name="T79" fmla="*/ 2147483647 h 843"/>
              <a:gd name="T80" fmla="*/ 2147483647 w 565"/>
              <a:gd name="T81" fmla="*/ 2147483647 h 843"/>
              <a:gd name="T82" fmla="*/ 2147483647 w 565"/>
              <a:gd name="T83" fmla="*/ 2147483647 h 843"/>
              <a:gd name="T84" fmla="*/ 2147483647 w 565"/>
              <a:gd name="T85" fmla="*/ 2147483647 h 843"/>
              <a:gd name="T86" fmla="*/ 2147483647 w 565"/>
              <a:gd name="T87" fmla="*/ 2147483647 h 8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843"/>
              <a:gd name="T134" fmla="*/ 565 w 565"/>
              <a:gd name="T135" fmla="*/ 843 h 8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843">
                <a:moveTo>
                  <a:pt x="59" y="531"/>
                </a:moveTo>
                <a:lnTo>
                  <a:pt x="54" y="533"/>
                </a:lnTo>
                <a:lnTo>
                  <a:pt x="47" y="559"/>
                </a:lnTo>
                <a:lnTo>
                  <a:pt x="42" y="559"/>
                </a:lnTo>
                <a:lnTo>
                  <a:pt x="38" y="566"/>
                </a:lnTo>
                <a:lnTo>
                  <a:pt x="34" y="580"/>
                </a:lnTo>
                <a:lnTo>
                  <a:pt x="34" y="590"/>
                </a:lnTo>
                <a:lnTo>
                  <a:pt x="24" y="637"/>
                </a:lnTo>
                <a:lnTo>
                  <a:pt x="0" y="766"/>
                </a:lnTo>
                <a:lnTo>
                  <a:pt x="3" y="766"/>
                </a:lnTo>
                <a:lnTo>
                  <a:pt x="86" y="780"/>
                </a:lnTo>
                <a:lnTo>
                  <a:pt x="176" y="794"/>
                </a:lnTo>
                <a:lnTo>
                  <a:pt x="199" y="799"/>
                </a:lnTo>
                <a:lnTo>
                  <a:pt x="214" y="802"/>
                </a:lnTo>
                <a:lnTo>
                  <a:pt x="241" y="806"/>
                </a:lnTo>
                <a:lnTo>
                  <a:pt x="244" y="806"/>
                </a:lnTo>
                <a:lnTo>
                  <a:pt x="261" y="809"/>
                </a:lnTo>
                <a:lnTo>
                  <a:pt x="287" y="813"/>
                </a:lnTo>
                <a:lnTo>
                  <a:pt x="331" y="816"/>
                </a:lnTo>
                <a:lnTo>
                  <a:pt x="355" y="820"/>
                </a:lnTo>
                <a:lnTo>
                  <a:pt x="424" y="832"/>
                </a:lnTo>
                <a:lnTo>
                  <a:pt x="428" y="832"/>
                </a:lnTo>
                <a:lnTo>
                  <a:pt x="431" y="832"/>
                </a:lnTo>
                <a:lnTo>
                  <a:pt x="442" y="834"/>
                </a:lnTo>
                <a:lnTo>
                  <a:pt x="466" y="834"/>
                </a:lnTo>
                <a:lnTo>
                  <a:pt x="486" y="839"/>
                </a:lnTo>
                <a:lnTo>
                  <a:pt x="490" y="839"/>
                </a:lnTo>
                <a:lnTo>
                  <a:pt x="494" y="839"/>
                </a:lnTo>
                <a:lnTo>
                  <a:pt x="529" y="842"/>
                </a:lnTo>
                <a:lnTo>
                  <a:pt x="529" y="832"/>
                </a:lnTo>
                <a:lnTo>
                  <a:pt x="538" y="792"/>
                </a:lnTo>
                <a:lnTo>
                  <a:pt x="538" y="785"/>
                </a:lnTo>
                <a:lnTo>
                  <a:pt x="541" y="759"/>
                </a:lnTo>
                <a:lnTo>
                  <a:pt x="545" y="731"/>
                </a:lnTo>
                <a:lnTo>
                  <a:pt x="545" y="724"/>
                </a:lnTo>
                <a:lnTo>
                  <a:pt x="548" y="705"/>
                </a:lnTo>
                <a:lnTo>
                  <a:pt x="548" y="696"/>
                </a:lnTo>
                <a:lnTo>
                  <a:pt x="553" y="682"/>
                </a:lnTo>
                <a:lnTo>
                  <a:pt x="553" y="677"/>
                </a:lnTo>
                <a:lnTo>
                  <a:pt x="556" y="649"/>
                </a:lnTo>
                <a:lnTo>
                  <a:pt x="556" y="635"/>
                </a:lnTo>
                <a:lnTo>
                  <a:pt x="559" y="623"/>
                </a:lnTo>
                <a:lnTo>
                  <a:pt x="559" y="606"/>
                </a:lnTo>
                <a:lnTo>
                  <a:pt x="564" y="590"/>
                </a:lnTo>
                <a:lnTo>
                  <a:pt x="564" y="566"/>
                </a:lnTo>
                <a:lnTo>
                  <a:pt x="559" y="562"/>
                </a:lnTo>
                <a:lnTo>
                  <a:pt x="553" y="548"/>
                </a:lnTo>
                <a:lnTo>
                  <a:pt x="541" y="533"/>
                </a:lnTo>
                <a:lnTo>
                  <a:pt x="532" y="538"/>
                </a:lnTo>
                <a:lnTo>
                  <a:pt x="529" y="545"/>
                </a:lnTo>
                <a:lnTo>
                  <a:pt x="529" y="555"/>
                </a:lnTo>
                <a:lnTo>
                  <a:pt x="518" y="552"/>
                </a:lnTo>
                <a:lnTo>
                  <a:pt x="474" y="552"/>
                </a:lnTo>
                <a:lnTo>
                  <a:pt x="463" y="545"/>
                </a:lnTo>
                <a:lnTo>
                  <a:pt x="456" y="552"/>
                </a:lnTo>
                <a:lnTo>
                  <a:pt x="439" y="555"/>
                </a:lnTo>
                <a:lnTo>
                  <a:pt x="421" y="548"/>
                </a:lnTo>
                <a:lnTo>
                  <a:pt x="411" y="555"/>
                </a:lnTo>
                <a:lnTo>
                  <a:pt x="411" y="559"/>
                </a:lnTo>
                <a:lnTo>
                  <a:pt x="407" y="562"/>
                </a:lnTo>
                <a:lnTo>
                  <a:pt x="396" y="548"/>
                </a:lnTo>
                <a:lnTo>
                  <a:pt x="393" y="512"/>
                </a:lnTo>
                <a:lnTo>
                  <a:pt x="366" y="498"/>
                </a:lnTo>
                <a:lnTo>
                  <a:pt x="369" y="484"/>
                </a:lnTo>
                <a:lnTo>
                  <a:pt x="342" y="402"/>
                </a:lnTo>
                <a:lnTo>
                  <a:pt x="311" y="416"/>
                </a:lnTo>
                <a:lnTo>
                  <a:pt x="299" y="416"/>
                </a:lnTo>
                <a:lnTo>
                  <a:pt x="287" y="409"/>
                </a:lnTo>
                <a:lnTo>
                  <a:pt x="319" y="305"/>
                </a:lnTo>
                <a:lnTo>
                  <a:pt x="319" y="308"/>
                </a:lnTo>
                <a:lnTo>
                  <a:pt x="328" y="293"/>
                </a:lnTo>
                <a:lnTo>
                  <a:pt x="328" y="291"/>
                </a:lnTo>
                <a:lnTo>
                  <a:pt x="323" y="286"/>
                </a:lnTo>
                <a:lnTo>
                  <a:pt x="311" y="291"/>
                </a:lnTo>
                <a:lnTo>
                  <a:pt x="304" y="291"/>
                </a:lnTo>
                <a:lnTo>
                  <a:pt x="304" y="286"/>
                </a:lnTo>
                <a:lnTo>
                  <a:pt x="304" y="279"/>
                </a:lnTo>
                <a:lnTo>
                  <a:pt x="299" y="275"/>
                </a:lnTo>
                <a:lnTo>
                  <a:pt x="293" y="279"/>
                </a:lnTo>
                <a:lnTo>
                  <a:pt x="293" y="275"/>
                </a:lnTo>
                <a:lnTo>
                  <a:pt x="279" y="251"/>
                </a:lnTo>
                <a:lnTo>
                  <a:pt x="272" y="244"/>
                </a:lnTo>
                <a:lnTo>
                  <a:pt x="255" y="211"/>
                </a:lnTo>
                <a:lnTo>
                  <a:pt x="244" y="209"/>
                </a:lnTo>
                <a:lnTo>
                  <a:pt x="225" y="185"/>
                </a:lnTo>
                <a:lnTo>
                  <a:pt x="237" y="183"/>
                </a:lnTo>
                <a:lnTo>
                  <a:pt x="230" y="176"/>
                </a:lnTo>
                <a:lnTo>
                  <a:pt x="234" y="157"/>
                </a:lnTo>
                <a:lnTo>
                  <a:pt x="214" y="122"/>
                </a:lnTo>
                <a:lnTo>
                  <a:pt x="217" y="96"/>
                </a:lnTo>
                <a:lnTo>
                  <a:pt x="221" y="72"/>
                </a:lnTo>
                <a:lnTo>
                  <a:pt x="225" y="68"/>
                </a:lnTo>
                <a:lnTo>
                  <a:pt x="234" y="25"/>
                </a:lnTo>
                <a:lnTo>
                  <a:pt x="234" y="14"/>
                </a:lnTo>
                <a:lnTo>
                  <a:pt x="155" y="0"/>
                </a:lnTo>
                <a:lnTo>
                  <a:pt x="155" y="4"/>
                </a:lnTo>
                <a:lnTo>
                  <a:pt x="155" y="7"/>
                </a:lnTo>
                <a:lnTo>
                  <a:pt x="152" y="14"/>
                </a:lnTo>
                <a:lnTo>
                  <a:pt x="141" y="75"/>
                </a:lnTo>
                <a:lnTo>
                  <a:pt x="136" y="94"/>
                </a:lnTo>
                <a:lnTo>
                  <a:pt x="132" y="103"/>
                </a:lnTo>
                <a:lnTo>
                  <a:pt x="132" y="108"/>
                </a:lnTo>
                <a:lnTo>
                  <a:pt x="132" y="110"/>
                </a:lnTo>
                <a:lnTo>
                  <a:pt x="127" y="136"/>
                </a:lnTo>
                <a:lnTo>
                  <a:pt x="124" y="148"/>
                </a:lnTo>
                <a:lnTo>
                  <a:pt x="120" y="176"/>
                </a:lnTo>
                <a:lnTo>
                  <a:pt x="117" y="185"/>
                </a:lnTo>
                <a:lnTo>
                  <a:pt x="117" y="190"/>
                </a:lnTo>
                <a:lnTo>
                  <a:pt x="113" y="202"/>
                </a:lnTo>
                <a:lnTo>
                  <a:pt x="106" y="244"/>
                </a:lnTo>
                <a:lnTo>
                  <a:pt x="106" y="246"/>
                </a:lnTo>
                <a:lnTo>
                  <a:pt x="100" y="265"/>
                </a:lnTo>
                <a:lnTo>
                  <a:pt x="100" y="272"/>
                </a:lnTo>
                <a:lnTo>
                  <a:pt x="97" y="279"/>
                </a:lnTo>
                <a:lnTo>
                  <a:pt x="97" y="284"/>
                </a:lnTo>
                <a:lnTo>
                  <a:pt x="100" y="298"/>
                </a:lnTo>
                <a:lnTo>
                  <a:pt x="97" y="326"/>
                </a:lnTo>
                <a:lnTo>
                  <a:pt x="100" y="333"/>
                </a:lnTo>
                <a:lnTo>
                  <a:pt x="106" y="343"/>
                </a:lnTo>
                <a:lnTo>
                  <a:pt x="124" y="359"/>
                </a:lnTo>
                <a:lnTo>
                  <a:pt x="127" y="376"/>
                </a:lnTo>
                <a:lnTo>
                  <a:pt x="100" y="411"/>
                </a:lnTo>
                <a:lnTo>
                  <a:pt x="92" y="425"/>
                </a:lnTo>
                <a:lnTo>
                  <a:pt x="89" y="430"/>
                </a:lnTo>
                <a:lnTo>
                  <a:pt x="82" y="437"/>
                </a:lnTo>
                <a:lnTo>
                  <a:pt x="73" y="456"/>
                </a:lnTo>
                <a:lnTo>
                  <a:pt x="62" y="463"/>
                </a:lnTo>
                <a:lnTo>
                  <a:pt x="34" y="500"/>
                </a:lnTo>
                <a:lnTo>
                  <a:pt x="34" y="508"/>
                </a:lnTo>
                <a:lnTo>
                  <a:pt x="47" y="517"/>
                </a:lnTo>
                <a:lnTo>
                  <a:pt x="51" y="519"/>
                </a:lnTo>
                <a:lnTo>
                  <a:pt x="59" y="531"/>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6" name="Freeform 49"/>
          <p:cNvSpPr>
            <a:spLocks/>
          </p:cNvSpPr>
          <p:nvPr/>
        </p:nvSpPr>
        <p:spPr bwMode="ltGray">
          <a:xfrm>
            <a:off x="606425" y="2797175"/>
            <a:ext cx="839788" cy="1252538"/>
          </a:xfrm>
          <a:custGeom>
            <a:avLst/>
            <a:gdLst>
              <a:gd name="T0" fmla="*/ 2147483647 w 805"/>
              <a:gd name="T1" fmla="*/ 2147483647 h 1199"/>
              <a:gd name="T2" fmla="*/ 2147483647 w 805"/>
              <a:gd name="T3" fmla="*/ 2147483647 h 1199"/>
              <a:gd name="T4" fmla="*/ 2147483647 w 805"/>
              <a:gd name="T5" fmla="*/ 2147483647 h 1199"/>
              <a:gd name="T6" fmla="*/ 2147483647 w 805"/>
              <a:gd name="T7" fmla="*/ 2147483647 h 1199"/>
              <a:gd name="T8" fmla="*/ 2147483647 w 805"/>
              <a:gd name="T9" fmla="*/ 2147483647 h 1199"/>
              <a:gd name="T10" fmla="*/ 2147483647 w 805"/>
              <a:gd name="T11" fmla="*/ 2147483647 h 1199"/>
              <a:gd name="T12" fmla="*/ 2147483647 w 805"/>
              <a:gd name="T13" fmla="*/ 2147483647 h 1199"/>
              <a:gd name="T14" fmla="*/ 2147483647 w 805"/>
              <a:gd name="T15" fmla="*/ 2147483647 h 1199"/>
              <a:gd name="T16" fmla="*/ 2147483647 w 805"/>
              <a:gd name="T17" fmla="*/ 2147483647 h 1199"/>
              <a:gd name="T18" fmla="*/ 2147483647 w 805"/>
              <a:gd name="T19" fmla="*/ 2147483647 h 1199"/>
              <a:gd name="T20" fmla="*/ 2147483647 w 805"/>
              <a:gd name="T21" fmla="*/ 2147483647 h 1199"/>
              <a:gd name="T22" fmla="*/ 2147483647 w 805"/>
              <a:gd name="T23" fmla="*/ 2147483647 h 1199"/>
              <a:gd name="T24" fmla="*/ 2147483647 w 805"/>
              <a:gd name="T25" fmla="*/ 2147483647 h 1199"/>
              <a:gd name="T26" fmla="*/ 2147483647 w 805"/>
              <a:gd name="T27" fmla="*/ 2147483647 h 1199"/>
              <a:gd name="T28" fmla="*/ 2147483647 w 805"/>
              <a:gd name="T29" fmla="*/ 2147483647 h 1199"/>
              <a:gd name="T30" fmla="*/ 2147483647 w 805"/>
              <a:gd name="T31" fmla="*/ 2147483647 h 1199"/>
              <a:gd name="T32" fmla="*/ 2147483647 w 805"/>
              <a:gd name="T33" fmla="*/ 2147483647 h 1199"/>
              <a:gd name="T34" fmla="*/ 2147483647 w 805"/>
              <a:gd name="T35" fmla="*/ 2147483647 h 1199"/>
              <a:gd name="T36" fmla="*/ 2147483647 w 805"/>
              <a:gd name="T37" fmla="*/ 2147483647 h 1199"/>
              <a:gd name="T38" fmla="*/ 2147483647 w 805"/>
              <a:gd name="T39" fmla="*/ 2147483647 h 1199"/>
              <a:gd name="T40" fmla="*/ 2147483647 w 805"/>
              <a:gd name="T41" fmla="*/ 2147483647 h 1199"/>
              <a:gd name="T42" fmla="*/ 2147483647 w 805"/>
              <a:gd name="T43" fmla="*/ 2147483647 h 1199"/>
              <a:gd name="T44" fmla="*/ 2147483647 w 805"/>
              <a:gd name="T45" fmla="*/ 2147483647 h 1199"/>
              <a:gd name="T46" fmla="*/ 2147483647 w 805"/>
              <a:gd name="T47" fmla="*/ 2147483647 h 1199"/>
              <a:gd name="T48" fmla="*/ 2147483647 w 805"/>
              <a:gd name="T49" fmla="*/ 2147483647 h 1199"/>
              <a:gd name="T50" fmla="*/ 2147483647 w 805"/>
              <a:gd name="T51" fmla="*/ 2147483647 h 1199"/>
              <a:gd name="T52" fmla="*/ 2147483647 w 805"/>
              <a:gd name="T53" fmla="*/ 2147483647 h 1199"/>
              <a:gd name="T54" fmla="*/ 2147483647 w 805"/>
              <a:gd name="T55" fmla="*/ 2147483647 h 1199"/>
              <a:gd name="T56" fmla="*/ 2147483647 w 805"/>
              <a:gd name="T57" fmla="*/ 2147483647 h 1199"/>
              <a:gd name="T58" fmla="*/ 2147483647 w 805"/>
              <a:gd name="T59" fmla="*/ 2147483647 h 1199"/>
              <a:gd name="T60" fmla="*/ 2147483647 w 805"/>
              <a:gd name="T61" fmla="*/ 2147483647 h 1199"/>
              <a:gd name="T62" fmla="*/ 2147483647 w 805"/>
              <a:gd name="T63" fmla="*/ 2147483647 h 1199"/>
              <a:gd name="T64" fmla="*/ 2147483647 w 805"/>
              <a:gd name="T65" fmla="*/ 2147483647 h 1199"/>
              <a:gd name="T66" fmla="*/ 2147483647 w 805"/>
              <a:gd name="T67" fmla="*/ 2147483647 h 1199"/>
              <a:gd name="T68" fmla="*/ 2147483647 w 805"/>
              <a:gd name="T69" fmla="*/ 2147483647 h 1199"/>
              <a:gd name="T70" fmla="*/ 2147483647 w 805"/>
              <a:gd name="T71" fmla="*/ 2147483647 h 1199"/>
              <a:gd name="T72" fmla="*/ 2147483647 w 805"/>
              <a:gd name="T73" fmla="*/ 2147483647 h 1199"/>
              <a:gd name="T74" fmla="*/ 2147483647 w 805"/>
              <a:gd name="T75" fmla="*/ 2147483647 h 1199"/>
              <a:gd name="T76" fmla="*/ 2147483647 w 805"/>
              <a:gd name="T77" fmla="*/ 2147483647 h 1199"/>
              <a:gd name="T78" fmla="*/ 2147483647 w 805"/>
              <a:gd name="T79" fmla="*/ 2147483647 h 1199"/>
              <a:gd name="T80" fmla="*/ 2147483647 w 805"/>
              <a:gd name="T81" fmla="*/ 2147483647 h 1199"/>
              <a:gd name="T82" fmla="*/ 2147483647 w 805"/>
              <a:gd name="T83" fmla="*/ 2147483647 h 1199"/>
              <a:gd name="T84" fmla="*/ 2147483647 w 805"/>
              <a:gd name="T85" fmla="*/ 2147483647 h 1199"/>
              <a:gd name="T86" fmla="*/ 2147483647 w 805"/>
              <a:gd name="T87" fmla="*/ 2147483647 h 1199"/>
              <a:gd name="T88" fmla="*/ 2147483647 w 805"/>
              <a:gd name="T89" fmla="*/ 2147483647 h 1199"/>
              <a:gd name="T90" fmla="*/ 2147483647 w 805"/>
              <a:gd name="T91" fmla="*/ 2147483647 h 1199"/>
              <a:gd name="T92" fmla="*/ 2147483647 w 805"/>
              <a:gd name="T93" fmla="*/ 2147483647 h 1199"/>
              <a:gd name="T94" fmla="*/ 2147483647 w 805"/>
              <a:gd name="T95" fmla="*/ 2147483647 h 1199"/>
              <a:gd name="T96" fmla="*/ 2147483647 w 805"/>
              <a:gd name="T97" fmla="*/ 2147483647 h 1199"/>
              <a:gd name="T98" fmla="*/ 2147483647 w 805"/>
              <a:gd name="T99" fmla="*/ 2147483647 h 1199"/>
              <a:gd name="T100" fmla="*/ 2147483647 w 805"/>
              <a:gd name="T101" fmla="*/ 2147483647 h 1199"/>
              <a:gd name="T102" fmla="*/ 2147483647 w 805"/>
              <a:gd name="T103" fmla="*/ 2147483647 h 1199"/>
              <a:gd name="T104" fmla="*/ 2147483647 w 805"/>
              <a:gd name="T105" fmla="*/ 2147483647 h 1199"/>
              <a:gd name="T106" fmla="*/ 2147483647 w 805"/>
              <a:gd name="T107" fmla="*/ 2147483647 h 1199"/>
              <a:gd name="T108" fmla="*/ 2147483647 w 805"/>
              <a:gd name="T109" fmla="*/ 2147483647 h 1199"/>
              <a:gd name="T110" fmla="*/ 2147483647 w 805"/>
              <a:gd name="T111" fmla="*/ 2147483647 h 1199"/>
              <a:gd name="T112" fmla="*/ 2147483647 w 805"/>
              <a:gd name="T113" fmla="*/ 2147483647 h 1199"/>
              <a:gd name="T114" fmla="*/ 2147483647 w 805"/>
              <a:gd name="T115" fmla="*/ 2147483647 h 11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5"/>
              <a:gd name="T175" fmla="*/ 0 h 1199"/>
              <a:gd name="T176" fmla="*/ 805 w 805"/>
              <a:gd name="T177" fmla="*/ 1199 h 11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5" h="1199">
                <a:moveTo>
                  <a:pt x="708" y="1198"/>
                </a:moveTo>
                <a:lnTo>
                  <a:pt x="714" y="1198"/>
                </a:lnTo>
                <a:lnTo>
                  <a:pt x="732" y="1198"/>
                </a:lnTo>
                <a:lnTo>
                  <a:pt x="740" y="1169"/>
                </a:lnTo>
                <a:lnTo>
                  <a:pt x="732" y="1165"/>
                </a:lnTo>
                <a:lnTo>
                  <a:pt x="722" y="1155"/>
                </a:lnTo>
                <a:lnTo>
                  <a:pt x="729" y="1125"/>
                </a:lnTo>
                <a:lnTo>
                  <a:pt x="736" y="1118"/>
                </a:lnTo>
                <a:lnTo>
                  <a:pt x="752" y="1094"/>
                </a:lnTo>
                <a:lnTo>
                  <a:pt x="760" y="1061"/>
                </a:lnTo>
                <a:lnTo>
                  <a:pt x="763" y="1059"/>
                </a:lnTo>
                <a:lnTo>
                  <a:pt x="767" y="1050"/>
                </a:lnTo>
                <a:lnTo>
                  <a:pt x="787" y="1042"/>
                </a:lnTo>
                <a:lnTo>
                  <a:pt x="798" y="1035"/>
                </a:lnTo>
                <a:lnTo>
                  <a:pt x="804" y="1028"/>
                </a:lnTo>
                <a:lnTo>
                  <a:pt x="779" y="1012"/>
                </a:lnTo>
                <a:lnTo>
                  <a:pt x="784" y="1005"/>
                </a:lnTo>
                <a:lnTo>
                  <a:pt x="776" y="974"/>
                </a:lnTo>
                <a:lnTo>
                  <a:pt x="763" y="960"/>
                </a:lnTo>
                <a:lnTo>
                  <a:pt x="767" y="944"/>
                </a:lnTo>
                <a:lnTo>
                  <a:pt x="745" y="916"/>
                </a:lnTo>
                <a:lnTo>
                  <a:pt x="717" y="878"/>
                </a:lnTo>
                <a:lnTo>
                  <a:pt x="687" y="840"/>
                </a:lnTo>
                <a:lnTo>
                  <a:pt x="678" y="829"/>
                </a:lnTo>
                <a:lnTo>
                  <a:pt x="667" y="815"/>
                </a:lnTo>
                <a:lnTo>
                  <a:pt x="640" y="779"/>
                </a:lnTo>
                <a:lnTo>
                  <a:pt x="616" y="746"/>
                </a:lnTo>
                <a:lnTo>
                  <a:pt x="570" y="685"/>
                </a:lnTo>
                <a:lnTo>
                  <a:pt x="539" y="650"/>
                </a:lnTo>
                <a:lnTo>
                  <a:pt x="535" y="643"/>
                </a:lnTo>
                <a:lnTo>
                  <a:pt x="519" y="622"/>
                </a:lnTo>
                <a:lnTo>
                  <a:pt x="515" y="615"/>
                </a:lnTo>
                <a:lnTo>
                  <a:pt x="500" y="601"/>
                </a:lnTo>
                <a:lnTo>
                  <a:pt x="473" y="561"/>
                </a:lnTo>
                <a:lnTo>
                  <a:pt x="450" y="533"/>
                </a:lnTo>
                <a:lnTo>
                  <a:pt x="435" y="514"/>
                </a:lnTo>
                <a:lnTo>
                  <a:pt x="418" y="493"/>
                </a:lnTo>
                <a:lnTo>
                  <a:pt x="411" y="481"/>
                </a:lnTo>
                <a:lnTo>
                  <a:pt x="411" y="479"/>
                </a:lnTo>
                <a:lnTo>
                  <a:pt x="408" y="474"/>
                </a:lnTo>
                <a:lnTo>
                  <a:pt x="391" y="458"/>
                </a:lnTo>
                <a:lnTo>
                  <a:pt x="388" y="451"/>
                </a:lnTo>
                <a:lnTo>
                  <a:pt x="385" y="446"/>
                </a:lnTo>
                <a:lnTo>
                  <a:pt x="368" y="427"/>
                </a:lnTo>
                <a:lnTo>
                  <a:pt x="364" y="420"/>
                </a:lnTo>
                <a:lnTo>
                  <a:pt x="361" y="418"/>
                </a:lnTo>
                <a:lnTo>
                  <a:pt x="356" y="411"/>
                </a:lnTo>
                <a:lnTo>
                  <a:pt x="356" y="404"/>
                </a:lnTo>
                <a:lnTo>
                  <a:pt x="361" y="399"/>
                </a:lnTo>
                <a:lnTo>
                  <a:pt x="361" y="396"/>
                </a:lnTo>
                <a:lnTo>
                  <a:pt x="361" y="392"/>
                </a:lnTo>
                <a:lnTo>
                  <a:pt x="364" y="385"/>
                </a:lnTo>
                <a:lnTo>
                  <a:pt x="364" y="378"/>
                </a:lnTo>
                <a:lnTo>
                  <a:pt x="368" y="371"/>
                </a:lnTo>
                <a:lnTo>
                  <a:pt x="368" y="364"/>
                </a:lnTo>
                <a:lnTo>
                  <a:pt x="368" y="357"/>
                </a:lnTo>
                <a:lnTo>
                  <a:pt x="371" y="342"/>
                </a:lnTo>
                <a:lnTo>
                  <a:pt x="377" y="331"/>
                </a:lnTo>
                <a:lnTo>
                  <a:pt x="385" y="307"/>
                </a:lnTo>
                <a:lnTo>
                  <a:pt x="395" y="246"/>
                </a:lnTo>
                <a:lnTo>
                  <a:pt x="415" y="171"/>
                </a:lnTo>
                <a:lnTo>
                  <a:pt x="418" y="152"/>
                </a:lnTo>
                <a:lnTo>
                  <a:pt x="429" y="105"/>
                </a:lnTo>
                <a:lnTo>
                  <a:pt x="435" y="82"/>
                </a:lnTo>
                <a:lnTo>
                  <a:pt x="418" y="77"/>
                </a:lnTo>
                <a:lnTo>
                  <a:pt x="415" y="77"/>
                </a:lnTo>
                <a:lnTo>
                  <a:pt x="361" y="68"/>
                </a:lnTo>
                <a:lnTo>
                  <a:pt x="341" y="63"/>
                </a:lnTo>
                <a:lnTo>
                  <a:pt x="322" y="56"/>
                </a:lnTo>
                <a:lnTo>
                  <a:pt x="309" y="56"/>
                </a:lnTo>
                <a:lnTo>
                  <a:pt x="264" y="42"/>
                </a:lnTo>
                <a:lnTo>
                  <a:pt x="247" y="39"/>
                </a:lnTo>
                <a:lnTo>
                  <a:pt x="236" y="39"/>
                </a:lnTo>
                <a:lnTo>
                  <a:pt x="171" y="23"/>
                </a:lnTo>
                <a:lnTo>
                  <a:pt x="163" y="21"/>
                </a:lnTo>
                <a:lnTo>
                  <a:pt x="154" y="21"/>
                </a:lnTo>
                <a:lnTo>
                  <a:pt x="144" y="16"/>
                </a:lnTo>
                <a:lnTo>
                  <a:pt x="136" y="16"/>
                </a:lnTo>
                <a:lnTo>
                  <a:pt x="133" y="14"/>
                </a:lnTo>
                <a:lnTo>
                  <a:pt x="120" y="14"/>
                </a:lnTo>
                <a:lnTo>
                  <a:pt x="116" y="9"/>
                </a:lnTo>
                <a:lnTo>
                  <a:pt x="106" y="9"/>
                </a:lnTo>
                <a:lnTo>
                  <a:pt x="89" y="2"/>
                </a:lnTo>
                <a:lnTo>
                  <a:pt x="78" y="2"/>
                </a:lnTo>
                <a:lnTo>
                  <a:pt x="71" y="0"/>
                </a:lnTo>
                <a:lnTo>
                  <a:pt x="57" y="23"/>
                </a:lnTo>
                <a:lnTo>
                  <a:pt x="66" y="30"/>
                </a:lnTo>
                <a:lnTo>
                  <a:pt x="66" y="61"/>
                </a:lnTo>
                <a:lnTo>
                  <a:pt x="62" y="70"/>
                </a:lnTo>
                <a:lnTo>
                  <a:pt x="51" y="96"/>
                </a:lnTo>
                <a:lnTo>
                  <a:pt x="47" y="96"/>
                </a:lnTo>
                <a:lnTo>
                  <a:pt x="47" y="105"/>
                </a:lnTo>
                <a:lnTo>
                  <a:pt x="47" y="103"/>
                </a:lnTo>
                <a:lnTo>
                  <a:pt x="47" y="110"/>
                </a:lnTo>
                <a:lnTo>
                  <a:pt x="39" y="124"/>
                </a:lnTo>
                <a:lnTo>
                  <a:pt x="9" y="159"/>
                </a:lnTo>
                <a:lnTo>
                  <a:pt x="4" y="173"/>
                </a:lnTo>
                <a:lnTo>
                  <a:pt x="0" y="185"/>
                </a:lnTo>
                <a:lnTo>
                  <a:pt x="19" y="206"/>
                </a:lnTo>
                <a:lnTo>
                  <a:pt x="24" y="220"/>
                </a:lnTo>
                <a:lnTo>
                  <a:pt x="36" y="253"/>
                </a:lnTo>
                <a:lnTo>
                  <a:pt x="36" y="267"/>
                </a:lnTo>
                <a:lnTo>
                  <a:pt x="24" y="293"/>
                </a:lnTo>
                <a:lnTo>
                  <a:pt x="24" y="354"/>
                </a:lnTo>
                <a:lnTo>
                  <a:pt x="30" y="368"/>
                </a:lnTo>
                <a:lnTo>
                  <a:pt x="47" y="399"/>
                </a:lnTo>
                <a:lnTo>
                  <a:pt x="57" y="411"/>
                </a:lnTo>
                <a:lnTo>
                  <a:pt x="57" y="427"/>
                </a:lnTo>
                <a:lnTo>
                  <a:pt x="62" y="427"/>
                </a:lnTo>
                <a:lnTo>
                  <a:pt x="66" y="436"/>
                </a:lnTo>
                <a:lnTo>
                  <a:pt x="62" y="436"/>
                </a:lnTo>
                <a:lnTo>
                  <a:pt x="62" y="451"/>
                </a:lnTo>
                <a:lnTo>
                  <a:pt x="57" y="465"/>
                </a:lnTo>
                <a:lnTo>
                  <a:pt x="62" y="460"/>
                </a:lnTo>
                <a:lnTo>
                  <a:pt x="71" y="465"/>
                </a:lnTo>
                <a:lnTo>
                  <a:pt x="78" y="474"/>
                </a:lnTo>
                <a:lnTo>
                  <a:pt x="85" y="481"/>
                </a:lnTo>
                <a:lnTo>
                  <a:pt x="92" y="493"/>
                </a:lnTo>
                <a:lnTo>
                  <a:pt x="98" y="493"/>
                </a:lnTo>
                <a:lnTo>
                  <a:pt x="98" y="495"/>
                </a:lnTo>
                <a:lnTo>
                  <a:pt x="92" y="495"/>
                </a:lnTo>
                <a:lnTo>
                  <a:pt x="92" y="502"/>
                </a:lnTo>
                <a:lnTo>
                  <a:pt x="85" y="528"/>
                </a:lnTo>
                <a:lnTo>
                  <a:pt x="89" y="528"/>
                </a:lnTo>
                <a:lnTo>
                  <a:pt x="92" y="542"/>
                </a:lnTo>
                <a:lnTo>
                  <a:pt x="85" y="556"/>
                </a:lnTo>
                <a:lnTo>
                  <a:pt x="89" y="570"/>
                </a:lnTo>
                <a:lnTo>
                  <a:pt x="92" y="575"/>
                </a:lnTo>
                <a:lnTo>
                  <a:pt x="101" y="589"/>
                </a:lnTo>
                <a:lnTo>
                  <a:pt x="112" y="596"/>
                </a:lnTo>
                <a:lnTo>
                  <a:pt x="129" y="601"/>
                </a:lnTo>
                <a:lnTo>
                  <a:pt x="133" y="615"/>
                </a:lnTo>
                <a:lnTo>
                  <a:pt x="124" y="631"/>
                </a:lnTo>
                <a:lnTo>
                  <a:pt x="120" y="638"/>
                </a:lnTo>
                <a:lnTo>
                  <a:pt x="116" y="631"/>
                </a:lnTo>
                <a:lnTo>
                  <a:pt x="109" y="638"/>
                </a:lnTo>
                <a:lnTo>
                  <a:pt x="112" y="678"/>
                </a:lnTo>
                <a:lnTo>
                  <a:pt x="120" y="685"/>
                </a:lnTo>
                <a:lnTo>
                  <a:pt x="136" y="714"/>
                </a:lnTo>
                <a:lnTo>
                  <a:pt x="136" y="728"/>
                </a:lnTo>
                <a:lnTo>
                  <a:pt x="144" y="739"/>
                </a:lnTo>
                <a:lnTo>
                  <a:pt x="147" y="751"/>
                </a:lnTo>
                <a:lnTo>
                  <a:pt x="160" y="761"/>
                </a:lnTo>
                <a:lnTo>
                  <a:pt x="168" y="779"/>
                </a:lnTo>
                <a:lnTo>
                  <a:pt x="178" y="786"/>
                </a:lnTo>
                <a:lnTo>
                  <a:pt x="178" y="793"/>
                </a:lnTo>
                <a:lnTo>
                  <a:pt x="174" y="808"/>
                </a:lnTo>
                <a:lnTo>
                  <a:pt x="182" y="822"/>
                </a:lnTo>
                <a:lnTo>
                  <a:pt x="195" y="826"/>
                </a:lnTo>
                <a:lnTo>
                  <a:pt x="191" y="843"/>
                </a:lnTo>
                <a:lnTo>
                  <a:pt x="186" y="855"/>
                </a:lnTo>
                <a:lnTo>
                  <a:pt x="178" y="890"/>
                </a:lnTo>
                <a:lnTo>
                  <a:pt x="201" y="904"/>
                </a:lnTo>
                <a:lnTo>
                  <a:pt x="236" y="911"/>
                </a:lnTo>
                <a:lnTo>
                  <a:pt x="247" y="923"/>
                </a:lnTo>
                <a:lnTo>
                  <a:pt x="271" y="925"/>
                </a:lnTo>
                <a:lnTo>
                  <a:pt x="288" y="932"/>
                </a:lnTo>
                <a:lnTo>
                  <a:pt x="302" y="951"/>
                </a:lnTo>
                <a:lnTo>
                  <a:pt x="309" y="965"/>
                </a:lnTo>
                <a:lnTo>
                  <a:pt x="329" y="979"/>
                </a:lnTo>
                <a:lnTo>
                  <a:pt x="361" y="986"/>
                </a:lnTo>
                <a:lnTo>
                  <a:pt x="371" y="991"/>
                </a:lnTo>
                <a:lnTo>
                  <a:pt x="377" y="1005"/>
                </a:lnTo>
                <a:lnTo>
                  <a:pt x="377" y="1021"/>
                </a:lnTo>
                <a:lnTo>
                  <a:pt x="385" y="1028"/>
                </a:lnTo>
                <a:lnTo>
                  <a:pt x="399" y="1028"/>
                </a:lnTo>
                <a:lnTo>
                  <a:pt x="411" y="1040"/>
                </a:lnTo>
                <a:lnTo>
                  <a:pt x="423" y="1047"/>
                </a:lnTo>
                <a:lnTo>
                  <a:pt x="442" y="1075"/>
                </a:lnTo>
                <a:lnTo>
                  <a:pt x="453" y="1082"/>
                </a:lnTo>
                <a:lnTo>
                  <a:pt x="467" y="1111"/>
                </a:lnTo>
                <a:lnTo>
                  <a:pt x="461" y="1151"/>
                </a:lnTo>
                <a:lnTo>
                  <a:pt x="470" y="1169"/>
                </a:lnTo>
                <a:lnTo>
                  <a:pt x="470" y="1179"/>
                </a:lnTo>
                <a:lnTo>
                  <a:pt x="573" y="1186"/>
                </a:lnTo>
                <a:lnTo>
                  <a:pt x="708" y="1198"/>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97" name="Freeform 50"/>
          <p:cNvSpPr>
            <a:spLocks/>
          </p:cNvSpPr>
          <p:nvPr/>
        </p:nvSpPr>
        <p:spPr bwMode="ltGray">
          <a:xfrm>
            <a:off x="2003425" y="3152775"/>
            <a:ext cx="719138" cy="519113"/>
          </a:xfrm>
          <a:custGeom>
            <a:avLst/>
            <a:gdLst>
              <a:gd name="T0" fmla="*/ 2147483647 w 688"/>
              <a:gd name="T1" fmla="*/ 2147483647 h 498"/>
              <a:gd name="T2" fmla="*/ 2147483647 w 688"/>
              <a:gd name="T3" fmla="*/ 2147483647 h 498"/>
              <a:gd name="T4" fmla="*/ 2147483647 w 688"/>
              <a:gd name="T5" fmla="*/ 2147483647 h 498"/>
              <a:gd name="T6" fmla="*/ 2147483647 w 688"/>
              <a:gd name="T7" fmla="*/ 2147483647 h 498"/>
              <a:gd name="T8" fmla="*/ 2147483647 w 688"/>
              <a:gd name="T9" fmla="*/ 2147483647 h 498"/>
              <a:gd name="T10" fmla="*/ 2147483647 w 688"/>
              <a:gd name="T11" fmla="*/ 2147483647 h 498"/>
              <a:gd name="T12" fmla="*/ 2147483647 w 688"/>
              <a:gd name="T13" fmla="*/ 2147483647 h 498"/>
              <a:gd name="T14" fmla="*/ 2147483647 w 688"/>
              <a:gd name="T15" fmla="*/ 2147483647 h 498"/>
              <a:gd name="T16" fmla="*/ 2147483647 w 688"/>
              <a:gd name="T17" fmla="*/ 2147483647 h 498"/>
              <a:gd name="T18" fmla="*/ 2147483647 w 688"/>
              <a:gd name="T19" fmla="*/ 2147483647 h 498"/>
              <a:gd name="T20" fmla="*/ 2147483647 w 688"/>
              <a:gd name="T21" fmla="*/ 2147483647 h 498"/>
              <a:gd name="T22" fmla="*/ 2147483647 w 688"/>
              <a:gd name="T23" fmla="*/ 2147483647 h 498"/>
              <a:gd name="T24" fmla="*/ 2147483647 w 688"/>
              <a:gd name="T25" fmla="*/ 2147483647 h 498"/>
              <a:gd name="T26" fmla="*/ 2147483647 w 688"/>
              <a:gd name="T27" fmla="*/ 2147483647 h 498"/>
              <a:gd name="T28" fmla="*/ 2147483647 w 688"/>
              <a:gd name="T29" fmla="*/ 2147483647 h 498"/>
              <a:gd name="T30" fmla="*/ 2147483647 w 688"/>
              <a:gd name="T31" fmla="*/ 2147483647 h 498"/>
              <a:gd name="T32" fmla="*/ 2147483647 w 688"/>
              <a:gd name="T33" fmla="*/ 2147483647 h 498"/>
              <a:gd name="T34" fmla="*/ 2147483647 w 688"/>
              <a:gd name="T35" fmla="*/ 2147483647 h 498"/>
              <a:gd name="T36" fmla="*/ 2147483647 w 688"/>
              <a:gd name="T37" fmla="*/ 2147483647 h 498"/>
              <a:gd name="T38" fmla="*/ 2147483647 w 688"/>
              <a:gd name="T39" fmla="*/ 2147483647 h 498"/>
              <a:gd name="T40" fmla="*/ 2147483647 w 688"/>
              <a:gd name="T41" fmla="*/ 2147483647 h 498"/>
              <a:gd name="T42" fmla="*/ 2147483647 w 688"/>
              <a:gd name="T43" fmla="*/ 2147483647 h 498"/>
              <a:gd name="T44" fmla="*/ 2147483647 w 688"/>
              <a:gd name="T45" fmla="*/ 2147483647 h 498"/>
              <a:gd name="T46" fmla="*/ 0 w 688"/>
              <a:gd name="T47" fmla="*/ 2147483647 h 498"/>
              <a:gd name="T48" fmla="*/ 2147483647 w 688"/>
              <a:gd name="T49" fmla="*/ 2147483647 h 498"/>
              <a:gd name="T50" fmla="*/ 2147483647 w 688"/>
              <a:gd name="T51" fmla="*/ 2147483647 h 498"/>
              <a:gd name="T52" fmla="*/ 2147483647 w 688"/>
              <a:gd name="T53" fmla="*/ 2147483647 h 498"/>
              <a:gd name="T54" fmla="*/ 2147483647 w 688"/>
              <a:gd name="T55" fmla="*/ 2147483647 h 498"/>
              <a:gd name="T56" fmla="*/ 2147483647 w 688"/>
              <a:gd name="T57" fmla="*/ 2147483647 h 498"/>
              <a:gd name="T58" fmla="*/ 2147483647 w 688"/>
              <a:gd name="T59" fmla="*/ 2147483647 h 498"/>
              <a:gd name="T60" fmla="*/ 2147483647 w 688"/>
              <a:gd name="T61" fmla="*/ 2147483647 h 498"/>
              <a:gd name="T62" fmla="*/ 2147483647 w 688"/>
              <a:gd name="T63" fmla="*/ 2147483647 h 498"/>
              <a:gd name="T64" fmla="*/ 2147483647 w 688"/>
              <a:gd name="T65" fmla="*/ 2147483647 h 498"/>
              <a:gd name="T66" fmla="*/ 2147483647 w 688"/>
              <a:gd name="T67" fmla="*/ 2147483647 h 498"/>
              <a:gd name="T68" fmla="*/ 2147483647 w 688"/>
              <a:gd name="T69" fmla="*/ 2147483647 h 498"/>
              <a:gd name="T70" fmla="*/ 2147483647 w 688"/>
              <a:gd name="T71" fmla="*/ 2147483647 h 498"/>
              <a:gd name="T72" fmla="*/ 2147483647 w 688"/>
              <a:gd name="T73" fmla="*/ 2147483647 h 498"/>
              <a:gd name="T74" fmla="*/ 2147483647 w 688"/>
              <a:gd name="T75" fmla="*/ 2147483647 h 498"/>
              <a:gd name="T76" fmla="*/ 2147483647 w 688"/>
              <a:gd name="T77" fmla="*/ 2147483647 h 498"/>
              <a:gd name="T78" fmla="*/ 2147483647 w 688"/>
              <a:gd name="T79" fmla="*/ 2147483647 h 498"/>
              <a:gd name="T80" fmla="*/ 2147483647 w 688"/>
              <a:gd name="T81" fmla="*/ 2147483647 h 498"/>
              <a:gd name="T82" fmla="*/ 2147483647 w 688"/>
              <a:gd name="T83" fmla="*/ 2147483647 h 498"/>
              <a:gd name="T84" fmla="*/ 2147483647 w 688"/>
              <a:gd name="T85" fmla="*/ 2147483647 h 498"/>
              <a:gd name="T86" fmla="*/ 2147483647 w 688"/>
              <a:gd name="T87" fmla="*/ 2147483647 h 498"/>
              <a:gd name="T88" fmla="*/ 2147483647 w 688"/>
              <a:gd name="T89" fmla="*/ 2147483647 h 498"/>
              <a:gd name="T90" fmla="*/ 2147483647 w 688"/>
              <a:gd name="T91" fmla="*/ 2147483647 h 498"/>
              <a:gd name="T92" fmla="*/ 2147483647 w 688"/>
              <a:gd name="T93" fmla="*/ 2147483647 h 498"/>
              <a:gd name="T94" fmla="*/ 2147483647 w 688"/>
              <a:gd name="T95" fmla="*/ 2147483647 h 498"/>
              <a:gd name="T96" fmla="*/ 2147483647 w 688"/>
              <a:gd name="T97" fmla="*/ 2147483647 h 498"/>
              <a:gd name="T98" fmla="*/ 2147483647 w 688"/>
              <a:gd name="T99" fmla="*/ 2147483647 h 498"/>
              <a:gd name="T100" fmla="*/ 2147483647 w 688"/>
              <a:gd name="T101" fmla="*/ 2147483647 h 498"/>
              <a:gd name="T102" fmla="*/ 2147483647 w 688"/>
              <a:gd name="T103" fmla="*/ 2147483647 h 498"/>
              <a:gd name="T104" fmla="*/ 2147483647 w 688"/>
              <a:gd name="T105" fmla="*/ 2147483647 h 4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8"/>
              <a:gd name="T160" fmla="*/ 0 h 498"/>
              <a:gd name="T161" fmla="*/ 688 w 688"/>
              <a:gd name="T162" fmla="*/ 498 h 4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8" h="498">
                <a:moveTo>
                  <a:pt x="679" y="203"/>
                </a:moveTo>
                <a:lnTo>
                  <a:pt x="679" y="215"/>
                </a:lnTo>
                <a:lnTo>
                  <a:pt x="679" y="229"/>
                </a:lnTo>
                <a:lnTo>
                  <a:pt x="679" y="255"/>
                </a:lnTo>
                <a:lnTo>
                  <a:pt x="679" y="262"/>
                </a:lnTo>
                <a:lnTo>
                  <a:pt x="679" y="264"/>
                </a:lnTo>
                <a:lnTo>
                  <a:pt x="679" y="269"/>
                </a:lnTo>
                <a:lnTo>
                  <a:pt x="676" y="293"/>
                </a:lnTo>
                <a:lnTo>
                  <a:pt x="676" y="304"/>
                </a:lnTo>
                <a:lnTo>
                  <a:pt x="676" y="311"/>
                </a:lnTo>
                <a:lnTo>
                  <a:pt x="676" y="332"/>
                </a:lnTo>
                <a:lnTo>
                  <a:pt x="676" y="339"/>
                </a:lnTo>
                <a:lnTo>
                  <a:pt x="676" y="351"/>
                </a:lnTo>
                <a:lnTo>
                  <a:pt x="676" y="353"/>
                </a:lnTo>
                <a:lnTo>
                  <a:pt x="676" y="368"/>
                </a:lnTo>
                <a:lnTo>
                  <a:pt x="672" y="382"/>
                </a:lnTo>
                <a:lnTo>
                  <a:pt x="672" y="412"/>
                </a:lnTo>
                <a:lnTo>
                  <a:pt x="672" y="421"/>
                </a:lnTo>
                <a:lnTo>
                  <a:pt x="672" y="426"/>
                </a:lnTo>
                <a:lnTo>
                  <a:pt x="672" y="440"/>
                </a:lnTo>
                <a:lnTo>
                  <a:pt x="672" y="450"/>
                </a:lnTo>
                <a:lnTo>
                  <a:pt x="667" y="468"/>
                </a:lnTo>
                <a:lnTo>
                  <a:pt x="667" y="482"/>
                </a:lnTo>
                <a:lnTo>
                  <a:pt x="667" y="497"/>
                </a:lnTo>
                <a:lnTo>
                  <a:pt x="614" y="494"/>
                </a:lnTo>
                <a:lnTo>
                  <a:pt x="600" y="494"/>
                </a:lnTo>
                <a:lnTo>
                  <a:pt x="579" y="489"/>
                </a:lnTo>
                <a:lnTo>
                  <a:pt x="565" y="489"/>
                </a:lnTo>
                <a:lnTo>
                  <a:pt x="547" y="489"/>
                </a:lnTo>
                <a:lnTo>
                  <a:pt x="538" y="489"/>
                </a:lnTo>
                <a:lnTo>
                  <a:pt x="480" y="487"/>
                </a:lnTo>
                <a:lnTo>
                  <a:pt x="445" y="487"/>
                </a:lnTo>
                <a:lnTo>
                  <a:pt x="392" y="482"/>
                </a:lnTo>
                <a:lnTo>
                  <a:pt x="372" y="478"/>
                </a:lnTo>
                <a:lnTo>
                  <a:pt x="365" y="478"/>
                </a:lnTo>
                <a:lnTo>
                  <a:pt x="318" y="475"/>
                </a:lnTo>
                <a:lnTo>
                  <a:pt x="314" y="475"/>
                </a:lnTo>
                <a:lnTo>
                  <a:pt x="303" y="475"/>
                </a:lnTo>
                <a:lnTo>
                  <a:pt x="289" y="475"/>
                </a:lnTo>
                <a:lnTo>
                  <a:pt x="244" y="471"/>
                </a:lnTo>
                <a:lnTo>
                  <a:pt x="154" y="464"/>
                </a:lnTo>
                <a:lnTo>
                  <a:pt x="151" y="464"/>
                </a:lnTo>
                <a:lnTo>
                  <a:pt x="148" y="464"/>
                </a:lnTo>
                <a:lnTo>
                  <a:pt x="89" y="457"/>
                </a:lnTo>
                <a:lnTo>
                  <a:pt x="65" y="454"/>
                </a:lnTo>
                <a:lnTo>
                  <a:pt x="34" y="454"/>
                </a:lnTo>
                <a:lnTo>
                  <a:pt x="30" y="454"/>
                </a:lnTo>
                <a:lnTo>
                  <a:pt x="0" y="450"/>
                </a:lnTo>
                <a:lnTo>
                  <a:pt x="7" y="396"/>
                </a:lnTo>
                <a:lnTo>
                  <a:pt x="7" y="393"/>
                </a:lnTo>
                <a:lnTo>
                  <a:pt x="10" y="365"/>
                </a:lnTo>
                <a:lnTo>
                  <a:pt x="10" y="351"/>
                </a:lnTo>
                <a:lnTo>
                  <a:pt x="14" y="337"/>
                </a:lnTo>
                <a:lnTo>
                  <a:pt x="14" y="318"/>
                </a:lnTo>
                <a:lnTo>
                  <a:pt x="14" y="307"/>
                </a:lnTo>
                <a:lnTo>
                  <a:pt x="18" y="283"/>
                </a:lnTo>
                <a:lnTo>
                  <a:pt x="24" y="255"/>
                </a:lnTo>
                <a:lnTo>
                  <a:pt x="27" y="225"/>
                </a:lnTo>
                <a:lnTo>
                  <a:pt x="30" y="182"/>
                </a:lnTo>
                <a:lnTo>
                  <a:pt x="34" y="168"/>
                </a:lnTo>
                <a:lnTo>
                  <a:pt x="34" y="154"/>
                </a:lnTo>
                <a:lnTo>
                  <a:pt x="34" y="150"/>
                </a:lnTo>
                <a:lnTo>
                  <a:pt x="38" y="126"/>
                </a:lnTo>
                <a:lnTo>
                  <a:pt x="38" y="112"/>
                </a:lnTo>
                <a:lnTo>
                  <a:pt x="42" y="89"/>
                </a:lnTo>
                <a:lnTo>
                  <a:pt x="45" y="65"/>
                </a:lnTo>
                <a:lnTo>
                  <a:pt x="48" y="44"/>
                </a:lnTo>
                <a:lnTo>
                  <a:pt x="48" y="39"/>
                </a:lnTo>
                <a:lnTo>
                  <a:pt x="48" y="30"/>
                </a:lnTo>
                <a:lnTo>
                  <a:pt x="54" y="16"/>
                </a:lnTo>
                <a:lnTo>
                  <a:pt x="54" y="0"/>
                </a:lnTo>
                <a:lnTo>
                  <a:pt x="77" y="4"/>
                </a:lnTo>
                <a:lnTo>
                  <a:pt x="131" y="7"/>
                </a:lnTo>
                <a:lnTo>
                  <a:pt x="154" y="11"/>
                </a:lnTo>
                <a:lnTo>
                  <a:pt x="182" y="11"/>
                </a:lnTo>
                <a:lnTo>
                  <a:pt x="204" y="16"/>
                </a:lnTo>
                <a:lnTo>
                  <a:pt x="209" y="16"/>
                </a:lnTo>
                <a:lnTo>
                  <a:pt x="248" y="18"/>
                </a:lnTo>
                <a:lnTo>
                  <a:pt x="251" y="18"/>
                </a:lnTo>
                <a:lnTo>
                  <a:pt x="283" y="23"/>
                </a:lnTo>
                <a:lnTo>
                  <a:pt x="294" y="23"/>
                </a:lnTo>
                <a:lnTo>
                  <a:pt x="300" y="23"/>
                </a:lnTo>
                <a:lnTo>
                  <a:pt x="303" y="23"/>
                </a:lnTo>
                <a:lnTo>
                  <a:pt x="310" y="25"/>
                </a:lnTo>
                <a:lnTo>
                  <a:pt x="321" y="25"/>
                </a:lnTo>
                <a:lnTo>
                  <a:pt x="379" y="30"/>
                </a:lnTo>
                <a:lnTo>
                  <a:pt x="396" y="30"/>
                </a:lnTo>
                <a:lnTo>
                  <a:pt x="406" y="30"/>
                </a:lnTo>
                <a:lnTo>
                  <a:pt x="423" y="32"/>
                </a:lnTo>
                <a:lnTo>
                  <a:pt x="430" y="32"/>
                </a:lnTo>
                <a:lnTo>
                  <a:pt x="454" y="32"/>
                </a:lnTo>
                <a:lnTo>
                  <a:pt x="503" y="37"/>
                </a:lnTo>
                <a:lnTo>
                  <a:pt x="542" y="39"/>
                </a:lnTo>
                <a:lnTo>
                  <a:pt x="551" y="39"/>
                </a:lnTo>
                <a:lnTo>
                  <a:pt x="547" y="39"/>
                </a:lnTo>
                <a:lnTo>
                  <a:pt x="565" y="39"/>
                </a:lnTo>
                <a:lnTo>
                  <a:pt x="632" y="44"/>
                </a:lnTo>
                <a:lnTo>
                  <a:pt x="635" y="44"/>
                </a:lnTo>
                <a:lnTo>
                  <a:pt x="687" y="44"/>
                </a:lnTo>
                <a:lnTo>
                  <a:pt x="687" y="72"/>
                </a:lnTo>
                <a:lnTo>
                  <a:pt x="687" y="79"/>
                </a:lnTo>
                <a:lnTo>
                  <a:pt x="682" y="86"/>
                </a:lnTo>
                <a:lnTo>
                  <a:pt x="682" y="100"/>
                </a:lnTo>
                <a:lnTo>
                  <a:pt x="682" y="107"/>
                </a:lnTo>
                <a:lnTo>
                  <a:pt x="682" y="119"/>
                </a:lnTo>
                <a:lnTo>
                  <a:pt x="682" y="157"/>
                </a:lnTo>
                <a:lnTo>
                  <a:pt x="679" y="203"/>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698" name="Freeform 51"/>
          <p:cNvSpPr>
            <a:spLocks/>
          </p:cNvSpPr>
          <p:nvPr/>
        </p:nvSpPr>
        <p:spPr bwMode="ltGray">
          <a:xfrm>
            <a:off x="1558925" y="2149475"/>
            <a:ext cx="1035050" cy="577850"/>
          </a:xfrm>
          <a:custGeom>
            <a:avLst/>
            <a:gdLst>
              <a:gd name="T0" fmla="*/ 2147483647 w 988"/>
              <a:gd name="T1" fmla="*/ 2147483647 h 554"/>
              <a:gd name="T2" fmla="*/ 2147483647 w 988"/>
              <a:gd name="T3" fmla="*/ 2147483647 h 554"/>
              <a:gd name="T4" fmla="*/ 2147483647 w 988"/>
              <a:gd name="T5" fmla="*/ 2147483647 h 554"/>
              <a:gd name="T6" fmla="*/ 2147483647 w 988"/>
              <a:gd name="T7" fmla="*/ 2147483647 h 554"/>
              <a:gd name="T8" fmla="*/ 2147483647 w 988"/>
              <a:gd name="T9" fmla="*/ 2147483647 h 554"/>
              <a:gd name="T10" fmla="*/ 2147483647 w 988"/>
              <a:gd name="T11" fmla="*/ 2147483647 h 554"/>
              <a:gd name="T12" fmla="*/ 2147483647 w 988"/>
              <a:gd name="T13" fmla="*/ 2147483647 h 554"/>
              <a:gd name="T14" fmla="*/ 2147483647 w 988"/>
              <a:gd name="T15" fmla="*/ 2147483647 h 554"/>
              <a:gd name="T16" fmla="*/ 2147483647 w 988"/>
              <a:gd name="T17" fmla="*/ 2147483647 h 554"/>
              <a:gd name="T18" fmla="*/ 2147483647 w 988"/>
              <a:gd name="T19" fmla="*/ 2147483647 h 554"/>
              <a:gd name="T20" fmla="*/ 2147483647 w 988"/>
              <a:gd name="T21" fmla="*/ 2147483647 h 554"/>
              <a:gd name="T22" fmla="*/ 2147483647 w 988"/>
              <a:gd name="T23" fmla="*/ 2147483647 h 554"/>
              <a:gd name="T24" fmla="*/ 2147483647 w 988"/>
              <a:gd name="T25" fmla="*/ 2147483647 h 554"/>
              <a:gd name="T26" fmla="*/ 2147483647 w 988"/>
              <a:gd name="T27" fmla="*/ 2147483647 h 554"/>
              <a:gd name="T28" fmla="*/ 2147483647 w 988"/>
              <a:gd name="T29" fmla="*/ 0 h 554"/>
              <a:gd name="T30" fmla="*/ 2147483647 w 988"/>
              <a:gd name="T31" fmla="*/ 2147483647 h 554"/>
              <a:gd name="T32" fmla="*/ 2147483647 w 988"/>
              <a:gd name="T33" fmla="*/ 2147483647 h 554"/>
              <a:gd name="T34" fmla="*/ 2147483647 w 988"/>
              <a:gd name="T35" fmla="*/ 2147483647 h 554"/>
              <a:gd name="T36" fmla="*/ 2147483647 w 988"/>
              <a:gd name="T37" fmla="*/ 2147483647 h 554"/>
              <a:gd name="T38" fmla="*/ 2147483647 w 988"/>
              <a:gd name="T39" fmla="*/ 2147483647 h 554"/>
              <a:gd name="T40" fmla="*/ 2147483647 w 988"/>
              <a:gd name="T41" fmla="*/ 2147483647 h 554"/>
              <a:gd name="T42" fmla="*/ 2147483647 w 988"/>
              <a:gd name="T43" fmla="*/ 2147483647 h 554"/>
              <a:gd name="T44" fmla="*/ 2147483647 w 988"/>
              <a:gd name="T45" fmla="*/ 2147483647 h 554"/>
              <a:gd name="T46" fmla="*/ 2147483647 w 988"/>
              <a:gd name="T47" fmla="*/ 2147483647 h 554"/>
              <a:gd name="T48" fmla="*/ 2147483647 w 988"/>
              <a:gd name="T49" fmla="*/ 2147483647 h 554"/>
              <a:gd name="T50" fmla="*/ 2147483647 w 988"/>
              <a:gd name="T51" fmla="*/ 2147483647 h 554"/>
              <a:gd name="T52" fmla="*/ 2147483647 w 988"/>
              <a:gd name="T53" fmla="*/ 2147483647 h 554"/>
              <a:gd name="T54" fmla="*/ 2147483647 w 988"/>
              <a:gd name="T55" fmla="*/ 2147483647 h 554"/>
              <a:gd name="T56" fmla="*/ 2147483647 w 988"/>
              <a:gd name="T57" fmla="*/ 2147483647 h 554"/>
              <a:gd name="T58" fmla="*/ 2147483647 w 988"/>
              <a:gd name="T59" fmla="*/ 2147483647 h 554"/>
              <a:gd name="T60" fmla="*/ 2147483647 w 988"/>
              <a:gd name="T61" fmla="*/ 2147483647 h 554"/>
              <a:gd name="T62" fmla="*/ 2147483647 w 988"/>
              <a:gd name="T63" fmla="*/ 2147483647 h 554"/>
              <a:gd name="T64" fmla="*/ 2147483647 w 988"/>
              <a:gd name="T65" fmla="*/ 2147483647 h 554"/>
              <a:gd name="T66" fmla="*/ 2147483647 w 988"/>
              <a:gd name="T67" fmla="*/ 2147483647 h 554"/>
              <a:gd name="T68" fmla="*/ 2147483647 w 988"/>
              <a:gd name="T69" fmla="*/ 2147483647 h 554"/>
              <a:gd name="T70" fmla="*/ 2147483647 w 988"/>
              <a:gd name="T71" fmla="*/ 2147483647 h 554"/>
              <a:gd name="T72" fmla="*/ 2147483647 w 988"/>
              <a:gd name="T73" fmla="*/ 2147483647 h 554"/>
              <a:gd name="T74" fmla="*/ 2147483647 w 988"/>
              <a:gd name="T75" fmla="*/ 2147483647 h 554"/>
              <a:gd name="T76" fmla="*/ 2147483647 w 988"/>
              <a:gd name="T77" fmla="*/ 2147483647 h 554"/>
              <a:gd name="T78" fmla="*/ 2147483647 w 988"/>
              <a:gd name="T79" fmla="*/ 2147483647 h 554"/>
              <a:gd name="T80" fmla="*/ 2147483647 w 988"/>
              <a:gd name="T81" fmla="*/ 2147483647 h 554"/>
              <a:gd name="T82" fmla="*/ 2147483647 w 988"/>
              <a:gd name="T83" fmla="*/ 2147483647 h 554"/>
              <a:gd name="T84" fmla="*/ 2147483647 w 988"/>
              <a:gd name="T85" fmla="*/ 2147483647 h 554"/>
              <a:gd name="T86" fmla="*/ 2147483647 w 988"/>
              <a:gd name="T87" fmla="*/ 2147483647 h 554"/>
              <a:gd name="T88" fmla="*/ 2147483647 w 988"/>
              <a:gd name="T89" fmla="*/ 2147483647 h 554"/>
              <a:gd name="T90" fmla="*/ 2147483647 w 988"/>
              <a:gd name="T91" fmla="*/ 2147483647 h 554"/>
              <a:gd name="T92" fmla="*/ 2147483647 w 988"/>
              <a:gd name="T93" fmla="*/ 2147483647 h 554"/>
              <a:gd name="T94" fmla="*/ 2147483647 w 988"/>
              <a:gd name="T95" fmla="*/ 2147483647 h 554"/>
              <a:gd name="T96" fmla="*/ 2147483647 w 988"/>
              <a:gd name="T97" fmla="*/ 2147483647 h 554"/>
              <a:gd name="T98" fmla="*/ 2147483647 w 988"/>
              <a:gd name="T99" fmla="*/ 2147483647 h 554"/>
              <a:gd name="T100" fmla="*/ 2147483647 w 988"/>
              <a:gd name="T101" fmla="*/ 2147483647 h 554"/>
              <a:gd name="T102" fmla="*/ 2147483647 w 988"/>
              <a:gd name="T103" fmla="*/ 2147483647 h 554"/>
              <a:gd name="T104" fmla="*/ 2147483647 w 988"/>
              <a:gd name="T105" fmla="*/ 2147483647 h 554"/>
              <a:gd name="T106" fmla="*/ 2147483647 w 988"/>
              <a:gd name="T107" fmla="*/ 2147483647 h 554"/>
              <a:gd name="T108" fmla="*/ 2147483647 w 988"/>
              <a:gd name="T109" fmla="*/ 2147483647 h 554"/>
              <a:gd name="T110" fmla="*/ 2147483647 w 988"/>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8"/>
              <a:gd name="T169" fmla="*/ 0 h 554"/>
              <a:gd name="T170" fmla="*/ 988 w 988"/>
              <a:gd name="T171" fmla="*/ 554 h 5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8" h="554">
                <a:moveTo>
                  <a:pt x="127" y="388"/>
                </a:moveTo>
                <a:lnTo>
                  <a:pt x="97" y="402"/>
                </a:lnTo>
                <a:lnTo>
                  <a:pt x="86" y="402"/>
                </a:lnTo>
                <a:lnTo>
                  <a:pt x="72" y="395"/>
                </a:lnTo>
                <a:lnTo>
                  <a:pt x="104" y="291"/>
                </a:lnTo>
                <a:lnTo>
                  <a:pt x="104" y="294"/>
                </a:lnTo>
                <a:lnTo>
                  <a:pt x="113" y="280"/>
                </a:lnTo>
                <a:lnTo>
                  <a:pt x="113" y="277"/>
                </a:lnTo>
                <a:lnTo>
                  <a:pt x="109" y="272"/>
                </a:lnTo>
                <a:lnTo>
                  <a:pt x="97" y="277"/>
                </a:lnTo>
                <a:lnTo>
                  <a:pt x="89" y="277"/>
                </a:lnTo>
                <a:lnTo>
                  <a:pt x="89" y="272"/>
                </a:lnTo>
                <a:lnTo>
                  <a:pt x="89" y="265"/>
                </a:lnTo>
                <a:lnTo>
                  <a:pt x="86" y="261"/>
                </a:lnTo>
                <a:lnTo>
                  <a:pt x="78" y="265"/>
                </a:lnTo>
                <a:lnTo>
                  <a:pt x="78" y="261"/>
                </a:lnTo>
                <a:lnTo>
                  <a:pt x="65" y="237"/>
                </a:lnTo>
                <a:lnTo>
                  <a:pt x="57" y="230"/>
                </a:lnTo>
                <a:lnTo>
                  <a:pt x="42" y="197"/>
                </a:lnTo>
                <a:lnTo>
                  <a:pt x="30" y="195"/>
                </a:lnTo>
                <a:lnTo>
                  <a:pt x="10" y="171"/>
                </a:lnTo>
                <a:lnTo>
                  <a:pt x="24" y="169"/>
                </a:lnTo>
                <a:lnTo>
                  <a:pt x="16" y="162"/>
                </a:lnTo>
                <a:lnTo>
                  <a:pt x="19" y="143"/>
                </a:lnTo>
                <a:lnTo>
                  <a:pt x="0" y="108"/>
                </a:lnTo>
                <a:lnTo>
                  <a:pt x="3" y="82"/>
                </a:lnTo>
                <a:lnTo>
                  <a:pt x="7" y="58"/>
                </a:lnTo>
                <a:lnTo>
                  <a:pt x="10" y="54"/>
                </a:lnTo>
                <a:lnTo>
                  <a:pt x="19" y="11"/>
                </a:lnTo>
                <a:lnTo>
                  <a:pt x="19" y="0"/>
                </a:lnTo>
                <a:lnTo>
                  <a:pt x="124" y="14"/>
                </a:lnTo>
                <a:lnTo>
                  <a:pt x="179" y="25"/>
                </a:lnTo>
                <a:lnTo>
                  <a:pt x="330" y="44"/>
                </a:lnTo>
                <a:lnTo>
                  <a:pt x="403" y="54"/>
                </a:lnTo>
                <a:lnTo>
                  <a:pt x="447" y="58"/>
                </a:lnTo>
                <a:lnTo>
                  <a:pt x="510" y="65"/>
                </a:lnTo>
                <a:lnTo>
                  <a:pt x="548" y="68"/>
                </a:lnTo>
                <a:lnTo>
                  <a:pt x="648" y="80"/>
                </a:lnTo>
                <a:lnTo>
                  <a:pt x="734" y="87"/>
                </a:lnTo>
                <a:lnTo>
                  <a:pt x="820" y="94"/>
                </a:lnTo>
                <a:lnTo>
                  <a:pt x="904" y="101"/>
                </a:lnTo>
                <a:lnTo>
                  <a:pt x="987" y="103"/>
                </a:lnTo>
                <a:lnTo>
                  <a:pt x="987" y="134"/>
                </a:lnTo>
                <a:lnTo>
                  <a:pt x="987" y="143"/>
                </a:lnTo>
                <a:lnTo>
                  <a:pt x="987" y="148"/>
                </a:lnTo>
                <a:lnTo>
                  <a:pt x="982" y="162"/>
                </a:lnTo>
                <a:lnTo>
                  <a:pt x="982" y="171"/>
                </a:lnTo>
                <a:lnTo>
                  <a:pt x="982" y="202"/>
                </a:lnTo>
                <a:lnTo>
                  <a:pt x="979" y="216"/>
                </a:lnTo>
                <a:lnTo>
                  <a:pt x="979" y="230"/>
                </a:lnTo>
                <a:lnTo>
                  <a:pt x="979" y="244"/>
                </a:lnTo>
                <a:lnTo>
                  <a:pt x="976" y="284"/>
                </a:lnTo>
                <a:lnTo>
                  <a:pt x="976" y="291"/>
                </a:lnTo>
                <a:lnTo>
                  <a:pt x="976" y="312"/>
                </a:lnTo>
                <a:lnTo>
                  <a:pt x="972" y="355"/>
                </a:lnTo>
                <a:lnTo>
                  <a:pt x="972" y="367"/>
                </a:lnTo>
                <a:lnTo>
                  <a:pt x="972" y="376"/>
                </a:lnTo>
                <a:lnTo>
                  <a:pt x="972" y="381"/>
                </a:lnTo>
                <a:lnTo>
                  <a:pt x="967" y="404"/>
                </a:lnTo>
                <a:lnTo>
                  <a:pt x="967" y="409"/>
                </a:lnTo>
                <a:lnTo>
                  <a:pt x="967" y="428"/>
                </a:lnTo>
                <a:lnTo>
                  <a:pt x="967" y="442"/>
                </a:lnTo>
                <a:lnTo>
                  <a:pt x="967" y="449"/>
                </a:lnTo>
                <a:lnTo>
                  <a:pt x="962" y="465"/>
                </a:lnTo>
                <a:lnTo>
                  <a:pt x="959" y="520"/>
                </a:lnTo>
                <a:lnTo>
                  <a:pt x="959" y="524"/>
                </a:lnTo>
                <a:lnTo>
                  <a:pt x="959" y="548"/>
                </a:lnTo>
                <a:lnTo>
                  <a:pt x="900" y="545"/>
                </a:lnTo>
                <a:lnTo>
                  <a:pt x="893" y="545"/>
                </a:lnTo>
                <a:lnTo>
                  <a:pt x="873" y="541"/>
                </a:lnTo>
                <a:lnTo>
                  <a:pt x="870" y="541"/>
                </a:lnTo>
                <a:lnTo>
                  <a:pt x="800" y="538"/>
                </a:lnTo>
                <a:lnTo>
                  <a:pt x="792" y="538"/>
                </a:lnTo>
                <a:lnTo>
                  <a:pt x="789" y="538"/>
                </a:lnTo>
                <a:lnTo>
                  <a:pt x="780" y="538"/>
                </a:lnTo>
                <a:lnTo>
                  <a:pt x="769" y="538"/>
                </a:lnTo>
                <a:lnTo>
                  <a:pt x="707" y="531"/>
                </a:lnTo>
                <a:lnTo>
                  <a:pt x="695" y="531"/>
                </a:lnTo>
                <a:lnTo>
                  <a:pt x="628" y="524"/>
                </a:lnTo>
                <a:lnTo>
                  <a:pt x="598" y="520"/>
                </a:lnTo>
                <a:lnTo>
                  <a:pt x="586" y="520"/>
                </a:lnTo>
                <a:lnTo>
                  <a:pt x="578" y="520"/>
                </a:lnTo>
                <a:lnTo>
                  <a:pt x="566" y="517"/>
                </a:lnTo>
                <a:lnTo>
                  <a:pt x="535" y="517"/>
                </a:lnTo>
                <a:lnTo>
                  <a:pt x="524" y="512"/>
                </a:lnTo>
                <a:lnTo>
                  <a:pt x="466" y="510"/>
                </a:lnTo>
                <a:lnTo>
                  <a:pt x="461" y="505"/>
                </a:lnTo>
                <a:lnTo>
                  <a:pt x="451" y="505"/>
                </a:lnTo>
                <a:lnTo>
                  <a:pt x="416" y="503"/>
                </a:lnTo>
                <a:lnTo>
                  <a:pt x="361" y="494"/>
                </a:lnTo>
                <a:lnTo>
                  <a:pt x="354" y="534"/>
                </a:lnTo>
                <a:lnTo>
                  <a:pt x="354" y="553"/>
                </a:lnTo>
                <a:lnTo>
                  <a:pt x="349" y="553"/>
                </a:lnTo>
                <a:lnTo>
                  <a:pt x="344" y="548"/>
                </a:lnTo>
                <a:lnTo>
                  <a:pt x="338" y="534"/>
                </a:lnTo>
                <a:lnTo>
                  <a:pt x="326" y="520"/>
                </a:lnTo>
                <a:lnTo>
                  <a:pt x="317" y="524"/>
                </a:lnTo>
                <a:lnTo>
                  <a:pt x="314" y="531"/>
                </a:lnTo>
                <a:lnTo>
                  <a:pt x="314" y="541"/>
                </a:lnTo>
                <a:lnTo>
                  <a:pt x="303" y="538"/>
                </a:lnTo>
                <a:lnTo>
                  <a:pt x="259" y="538"/>
                </a:lnTo>
                <a:lnTo>
                  <a:pt x="248" y="531"/>
                </a:lnTo>
                <a:lnTo>
                  <a:pt x="241" y="538"/>
                </a:lnTo>
                <a:lnTo>
                  <a:pt x="224" y="541"/>
                </a:lnTo>
                <a:lnTo>
                  <a:pt x="206" y="534"/>
                </a:lnTo>
                <a:lnTo>
                  <a:pt x="197" y="541"/>
                </a:lnTo>
                <a:lnTo>
                  <a:pt x="197" y="545"/>
                </a:lnTo>
                <a:lnTo>
                  <a:pt x="194" y="548"/>
                </a:lnTo>
                <a:lnTo>
                  <a:pt x="182" y="534"/>
                </a:lnTo>
                <a:lnTo>
                  <a:pt x="179" y="498"/>
                </a:lnTo>
                <a:lnTo>
                  <a:pt x="151" y="484"/>
                </a:lnTo>
                <a:lnTo>
                  <a:pt x="155" y="470"/>
                </a:lnTo>
                <a:lnTo>
                  <a:pt x="127" y="388"/>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699" name="Freeform 52"/>
          <p:cNvSpPr>
            <a:spLocks/>
          </p:cNvSpPr>
          <p:nvPr/>
        </p:nvSpPr>
        <p:spPr bwMode="ltGray">
          <a:xfrm>
            <a:off x="981075" y="2881313"/>
            <a:ext cx="628650" cy="900112"/>
          </a:xfrm>
          <a:custGeom>
            <a:avLst/>
            <a:gdLst>
              <a:gd name="T0" fmla="*/ 0 w 602"/>
              <a:gd name="T1" fmla="*/ 2147483647 h 863"/>
              <a:gd name="T2" fmla="*/ 2147483647 w 602"/>
              <a:gd name="T3" fmla="*/ 2147483647 h 863"/>
              <a:gd name="T4" fmla="*/ 2147483647 w 602"/>
              <a:gd name="T5" fmla="*/ 2147483647 h 863"/>
              <a:gd name="T6" fmla="*/ 2147483647 w 602"/>
              <a:gd name="T7" fmla="*/ 2147483647 h 863"/>
              <a:gd name="T8" fmla="*/ 2147483647 w 602"/>
              <a:gd name="T9" fmla="*/ 2147483647 h 863"/>
              <a:gd name="T10" fmla="*/ 2147483647 w 602"/>
              <a:gd name="T11" fmla="*/ 2147483647 h 863"/>
              <a:gd name="T12" fmla="*/ 2147483647 w 602"/>
              <a:gd name="T13" fmla="*/ 2147483647 h 863"/>
              <a:gd name="T14" fmla="*/ 2147483647 w 602"/>
              <a:gd name="T15" fmla="*/ 2147483647 h 863"/>
              <a:gd name="T16" fmla="*/ 2147483647 w 602"/>
              <a:gd name="T17" fmla="*/ 2147483647 h 863"/>
              <a:gd name="T18" fmla="*/ 2147483647 w 602"/>
              <a:gd name="T19" fmla="*/ 2147483647 h 863"/>
              <a:gd name="T20" fmla="*/ 2147483647 w 602"/>
              <a:gd name="T21" fmla="*/ 2147483647 h 863"/>
              <a:gd name="T22" fmla="*/ 2147483647 w 602"/>
              <a:gd name="T23" fmla="*/ 2147483647 h 863"/>
              <a:gd name="T24" fmla="*/ 2147483647 w 602"/>
              <a:gd name="T25" fmla="*/ 2147483647 h 863"/>
              <a:gd name="T26" fmla="*/ 2147483647 w 602"/>
              <a:gd name="T27" fmla="*/ 2147483647 h 863"/>
              <a:gd name="T28" fmla="*/ 2147483647 w 602"/>
              <a:gd name="T29" fmla="*/ 2147483647 h 863"/>
              <a:gd name="T30" fmla="*/ 2147483647 w 602"/>
              <a:gd name="T31" fmla="*/ 2147483647 h 863"/>
              <a:gd name="T32" fmla="*/ 2147483647 w 602"/>
              <a:gd name="T33" fmla="*/ 2147483647 h 863"/>
              <a:gd name="T34" fmla="*/ 2147483647 w 602"/>
              <a:gd name="T35" fmla="*/ 2147483647 h 863"/>
              <a:gd name="T36" fmla="*/ 2147483647 w 602"/>
              <a:gd name="T37" fmla="*/ 2147483647 h 863"/>
              <a:gd name="T38" fmla="*/ 2147483647 w 602"/>
              <a:gd name="T39" fmla="*/ 2147483647 h 863"/>
              <a:gd name="T40" fmla="*/ 2147483647 w 602"/>
              <a:gd name="T41" fmla="*/ 2147483647 h 863"/>
              <a:gd name="T42" fmla="*/ 2147483647 w 602"/>
              <a:gd name="T43" fmla="*/ 2147483647 h 863"/>
              <a:gd name="T44" fmla="*/ 2147483647 w 602"/>
              <a:gd name="T45" fmla="*/ 2147483647 h 863"/>
              <a:gd name="T46" fmla="*/ 2147483647 w 602"/>
              <a:gd name="T47" fmla="*/ 2147483647 h 863"/>
              <a:gd name="T48" fmla="*/ 2147483647 w 602"/>
              <a:gd name="T49" fmla="*/ 2147483647 h 863"/>
              <a:gd name="T50" fmla="*/ 2147483647 w 602"/>
              <a:gd name="T51" fmla="*/ 2147483647 h 863"/>
              <a:gd name="T52" fmla="*/ 2147483647 w 602"/>
              <a:gd name="T53" fmla="*/ 2147483647 h 863"/>
              <a:gd name="T54" fmla="*/ 2147483647 w 602"/>
              <a:gd name="T55" fmla="*/ 2147483647 h 863"/>
              <a:gd name="T56" fmla="*/ 2147483647 w 602"/>
              <a:gd name="T57" fmla="*/ 2147483647 h 863"/>
              <a:gd name="T58" fmla="*/ 2147483647 w 602"/>
              <a:gd name="T59" fmla="*/ 2147483647 h 863"/>
              <a:gd name="T60" fmla="*/ 2147483647 w 602"/>
              <a:gd name="T61" fmla="*/ 2147483647 h 863"/>
              <a:gd name="T62" fmla="*/ 2147483647 w 602"/>
              <a:gd name="T63" fmla="*/ 2147483647 h 863"/>
              <a:gd name="T64" fmla="*/ 2147483647 w 602"/>
              <a:gd name="T65" fmla="*/ 2147483647 h 863"/>
              <a:gd name="T66" fmla="*/ 2147483647 w 602"/>
              <a:gd name="T67" fmla="*/ 2147483647 h 863"/>
              <a:gd name="T68" fmla="*/ 2147483647 w 602"/>
              <a:gd name="T69" fmla="*/ 2147483647 h 863"/>
              <a:gd name="T70" fmla="*/ 2147483647 w 602"/>
              <a:gd name="T71" fmla="*/ 2147483647 h 863"/>
              <a:gd name="T72" fmla="*/ 2147483647 w 602"/>
              <a:gd name="T73" fmla="*/ 2147483647 h 863"/>
              <a:gd name="T74" fmla="*/ 2147483647 w 602"/>
              <a:gd name="T75" fmla="*/ 2147483647 h 863"/>
              <a:gd name="T76" fmla="*/ 2147483647 w 602"/>
              <a:gd name="T77" fmla="*/ 2147483647 h 863"/>
              <a:gd name="T78" fmla="*/ 2147483647 w 602"/>
              <a:gd name="T79" fmla="*/ 2147483647 h 863"/>
              <a:gd name="T80" fmla="*/ 2147483647 w 602"/>
              <a:gd name="T81" fmla="*/ 2147483647 h 863"/>
              <a:gd name="T82" fmla="*/ 2147483647 w 602"/>
              <a:gd name="T83" fmla="*/ 2147483647 h 863"/>
              <a:gd name="T84" fmla="*/ 2147483647 w 602"/>
              <a:gd name="T85" fmla="*/ 2147483647 h 863"/>
              <a:gd name="T86" fmla="*/ 2147483647 w 602"/>
              <a:gd name="T87" fmla="*/ 2147483647 h 863"/>
              <a:gd name="T88" fmla="*/ 2147483647 w 602"/>
              <a:gd name="T89" fmla="*/ 2147483647 h 863"/>
              <a:gd name="T90" fmla="*/ 2147483647 w 602"/>
              <a:gd name="T91" fmla="*/ 2147483647 h 863"/>
              <a:gd name="T92" fmla="*/ 2147483647 w 602"/>
              <a:gd name="T93" fmla="*/ 2147483647 h 863"/>
              <a:gd name="T94" fmla="*/ 2147483647 w 602"/>
              <a:gd name="T95" fmla="*/ 2147483647 h 8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2"/>
              <a:gd name="T145" fmla="*/ 0 h 863"/>
              <a:gd name="T146" fmla="*/ 602 w 602"/>
              <a:gd name="T147" fmla="*/ 863 h 8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2" h="863">
                <a:moveTo>
                  <a:pt x="3" y="317"/>
                </a:moveTo>
                <a:lnTo>
                  <a:pt x="0" y="321"/>
                </a:lnTo>
                <a:lnTo>
                  <a:pt x="0" y="328"/>
                </a:lnTo>
                <a:lnTo>
                  <a:pt x="3" y="335"/>
                </a:lnTo>
                <a:lnTo>
                  <a:pt x="7" y="338"/>
                </a:lnTo>
                <a:lnTo>
                  <a:pt x="10" y="345"/>
                </a:lnTo>
                <a:lnTo>
                  <a:pt x="27" y="364"/>
                </a:lnTo>
                <a:lnTo>
                  <a:pt x="30" y="368"/>
                </a:lnTo>
                <a:lnTo>
                  <a:pt x="34" y="375"/>
                </a:lnTo>
                <a:lnTo>
                  <a:pt x="51" y="392"/>
                </a:lnTo>
                <a:lnTo>
                  <a:pt x="54" y="396"/>
                </a:lnTo>
                <a:lnTo>
                  <a:pt x="54" y="399"/>
                </a:lnTo>
                <a:lnTo>
                  <a:pt x="62" y="411"/>
                </a:lnTo>
                <a:lnTo>
                  <a:pt x="78" y="432"/>
                </a:lnTo>
                <a:lnTo>
                  <a:pt x="92" y="450"/>
                </a:lnTo>
                <a:lnTo>
                  <a:pt x="116" y="479"/>
                </a:lnTo>
                <a:lnTo>
                  <a:pt x="143" y="519"/>
                </a:lnTo>
                <a:lnTo>
                  <a:pt x="158" y="533"/>
                </a:lnTo>
                <a:lnTo>
                  <a:pt x="162" y="540"/>
                </a:lnTo>
                <a:lnTo>
                  <a:pt x="178" y="561"/>
                </a:lnTo>
                <a:lnTo>
                  <a:pt x="181" y="568"/>
                </a:lnTo>
                <a:lnTo>
                  <a:pt x="213" y="603"/>
                </a:lnTo>
                <a:lnTo>
                  <a:pt x="258" y="664"/>
                </a:lnTo>
                <a:lnTo>
                  <a:pt x="281" y="697"/>
                </a:lnTo>
                <a:lnTo>
                  <a:pt x="309" y="732"/>
                </a:lnTo>
                <a:lnTo>
                  <a:pt x="320" y="746"/>
                </a:lnTo>
                <a:lnTo>
                  <a:pt x="329" y="758"/>
                </a:lnTo>
                <a:lnTo>
                  <a:pt x="360" y="796"/>
                </a:lnTo>
                <a:lnTo>
                  <a:pt x="387" y="833"/>
                </a:lnTo>
                <a:lnTo>
                  <a:pt x="410" y="862"/>
                </a:lnTo>
                <a:lnTo>
                  <a:pt x="419" y="836"/>
                </a:lnTo>
                <a:lnTo>
                  <a:pt x="419" y="779"/>
                </a:lnTo>
                <a:lnTo>
                  <a:pt x="422" y="765"/>
                </a:lnTo>
                <a:lnTo>
                  <a:pt x="422" y="739"/>
                </a:lnTo>
                <a:lnTo>
                  <a:pt x="446" y="735"/>
                </a:lnTo>
                <a:lnTo>
                  <a:pt x="464" y="753"/>
                </a:lnTo>
                <a:lnTo>
                  <a:pt x="487" y="739"/>
                </a:lnTo>
                <a:lnTo>
                  <a:pt x="498" y="664"/>
                </a:lnTo>
                <a:lnTo>
                  <a:pt x="502" y="645"/>
                </a:lnTo>
                <a:lnTo>
                  <a:pt x="507" y="636"/>
                </a:lnTo>
                <a:lnTo>
                  <a:pt x="511" y="601"/>
                </a:lnTo>
                <a:lnTo>
                  <a:pt x="514" y="577"/>
                </a:lnTo>
                <a:lnTo>
                  <a:pt x="519" y="563"/>
                </a:lnTo>
                <a:lnTo>
                  <a:pt x="519" y="561"/>
                </a:lnTo>
                <a:lnTo>
                  <a:pt x="525" y="519"/>
                </a:lnTo>
                <a:lnTo>
                  <a:pt x="529" y="502"/>
                </a:lnTo>
                <a:lnTo>
                  <a:pt x="533" y="479"/>
                </a:lnTo>
                <a:lnTo>
                  <a:pt x="533" y="472"/>
                </a:lnTo>
                <a:lnTo>
                  <a:pt x="533" y="467"/>
                </a:lnTo>
                <a:lnTo>
                  <a:pt x="538" y="460"/>
                </a:lnTo>
                <a:lnTo>
                  <a:pt x="542" y="439"/>
                </a:lnTo>
                <a:lnTo>
                  <a:pt x="552" y="368"/>
                </a:lnTo>
                <a:lnTo>
                  <a:pt x="552" y="364"/>
                </a:lnTo>
                <a:lnTo>
                  <a:pt x="557" y="342"/>
                </a:lnTo>
                <a:lnTo>
                  <a:pt x="560" y="324"/>
                </a:lnTo>
                <a:lnTo>
                  <a:pt x="560" y="314"/>
                </a:lnTo>
                <a:lnTo>
                  <a:pt x="564" y="300"/>
                </a:lnTo>
                <a:lnTo>
                  <a:pt x="569" y="274"/>
                </a:lnTo>
                <a:lnTo>
                  <a:pt x="573" y="241"/>
                </a:lnTo>
                <a:lnTo>
                  <a:pt x="581" y="204"/>
                </a:lnTo>
                <a:lnTo>
                  <a:pt x="587" y="164"/>
                </a:lnTo>
                <a:lnTo>
                  <a:pt x="601" y="103"/>
                </a:lnTo>
                <a:lnTo>
                  <a:pt x="601" y="91"/>
                </a:lnTo>
                <a:lnTo>
                  <a:pt x="584" y="89"/>
                </a:lnTo>
                <a:lnTo>
                  <a:pt x="581" y="89"/>
                </a:lnTo>
                <a:lnTo>
                  <a:pt x="552" y="84"/>
                </a:lnTo>
                <a:lnTo>
                  <a:pt x="538" y="82"/>
                </a:lnTo>
                <a:lnTo>
                  <a:pt x="514" y="77"/>
                </a:lnTo>
                <a:lnTo>
                  <a:pt x="425" y="63"/>
                </a:lnTo>
                <a:lnTo>
                  <a:pt x="343" y="49"/>
                </a:lnTo>
                <a:lnTo>
                  <a:pt x="340" y="49"/>
                </a:lnTo>
                <a:lnTo>
                  <a:pt x="316" y="46"/>
                </a:lnTo>
                <a:lnTo>
                  <a:pt x="313" y="46"/>
                </a:lnTo>
                <a:lnTo>
                  <a:pt x="236" y="30"/>
                </a:lnTo>
                <a:lnTo>
                  <a:pt x="209" y="23"/>
                </a:lnTo>
                <a:lnTo>
                  <a:pt x="192" y="21"/>
                </a:lnTo>
                <a:lnTo>
                  <a:pt x="140" y="9"/>
                </a:lnTo>
                <a:lnTo>
                  <a:pt x="134" y="9"/>
                </a:lnTo>
                <a:lnTo>
                  <a:pt x="124" y="9"/>
                </a:lnTo>
                <a:lnTo>
                  <a:pt x="89" y="2"/>
                </a:lnTo>
                <a:lnTo>
                  <a:pt x="78" y="0"/>
                </a:lnTo>
                <a:lnTo>
                  <a:pt x="72" y="23"/>
                </a:lnTo>
                <a:lnTo>
                  <a:pt x="62" y="70"/>
                </a:lnTo>
                <a:lnTo>
                  <a:pt x="57" y="89"/>
                </a:lnTo>
                <a:lnTo>
                  <a:pt x="37" y="164"/>
                </a:lnTo>
                <a:lnTo>
                  <a:pt x="27" y="225"/>
                </a:lnTo>
                <a:lnTo>
                  <a:pt x="19" y="248"/>
                </a:lnTo>
                <a:lnTo>
                  <a:pt x="14" y="260"/>
                </a:lnTo>
                <a:lnTo>
                  <a:pt x="10" y="274"/>
                </a:lnTo>
                <a:lnTo>
                  <a:pt x="10" y="281"/>
                </a:lnTo>
                <a:lnTo>
                  <a:pt x="10" y="288"/>
                </a:lnTo>
                <a:lnTo>
                  <a:pt x="7" y="295"/>
                </a:lnTo>
                <a:lnTo>
                  <a:pt x="7" y="302"/>
                </a:lnTo>
                <a:lnTo>
                  <a:pt x="3" y="310"/>
                </a:lnTo>
                <a:lnTo>
                  <a:pt x="3" y="314"/>
                </a:lnTo>
                <a:lnTo>
                  <a:pt x="3" y="317"/>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0" name="Freeform 53"/>
          <p:cNvSpPr>
            <a:spLocks/>
          </p:cNvSpPr>
          <p:nvPr/>
        </p:nvSpPr>
        <p:spPr bwMode="ltGray">
          <a:xfrm>
            <a:off x="668338" y="2317750"/>
            <a:ext cx="803275" cy="614363"/>
          </a:xfrm>
          <a:custGeom>
            <a:avLst/>
            <a:gdLst>
              <a:gd name="T0" fmla="*/ 2147483647 w 769"/>
              <a:gd name="T1" fmla="*/ 2147483647 h 588"/>
              <a:gd name="T2" fmla="*/ 2147483647 w 769"/>
              <a:gd name="T3" fmla="*/ 2147483647 h 588"/>
              <a:gd name="T4" fmla="*/ 2147483647 w 769"/>
              <a:gd name="T5" fmla="*/ 2147483647 h 588"/>
              <a:gd name="T6" fmla="*/ 2147483647 w 769"/>
              <a:gd name="T7" fmla="*/ 2147483647 h 588"/>
              <a:gd name="T8" fmla="*/ 2147483647 w 769"/>
              <a:gd name="T9" fmla="*/ 2147483647 h 588"/>
              <a:gd name="T10" fmla="*/ 2147483647 w 769"/>
              <a:gd name="T11" fmla="*/ 2147483647 h 588"/>
              <a:gd name="T12" fmla="*/ 2147483647 w 769"/>
              <a:gd name="T13" fmla="*/ 2147483647 h 588"/>
              <a:gd name="T14" fmla="*/ 2147483647 w 769"/>
              <a:gd name="T15" fmla="*/ 2147483647 h 588"/>
              <a:gd name="T16" fmla="*/ 2147483647 w 769"/>
              <a:gd name="T17" fmla="*/ 2147483647 h 588"/>
              <a:gd name="T18" fmla="*/ 2147483647 w 769"/>
              <a:gd name="T19" fmla="*/ 2147483647 h 588"/>
              <a:gd name="T20" fmla="*/ 2147483647 w 769"/>
              <a:gd name="T21" fmla="*/ 2147483647 h 588"/>
              <a:gd name="T22" fmla="*/ 2147483647 w 769"/>
              <a:gd name="T23" fmla="*/ 2147483647 h 588"/>
              <a:gd name="T24" fmla="*/ 2147483647 w 769"/>
              <a:gd name="T25" fmla="*/ 2147483647 h 588"/>
              <a:gd name="T26" fmla="*/ 2147483647 w 769"/>
              <a:gd name="T27" fmla="*/ 2147483647 h 588"/>
              <a:gd name="T28" fmla="*/ 2147483647 w 769"/>
              <a:gd name="T29" fmla="*/ 2147483647 h 588"/>
              <a:gd name="T30" fmla="*/ 2147483647 w 769"/>
              <a:gd name="T31" fmla="*/ 2147483647 h 588"/>
              <a:gd name="T32" fmla="*/ 2147483647 w 769"/>
              <a:gd name="T33" fmla="*/ 2147483647 h 588"/>
              <a:gd name="T34" fmla="*/ 2147483647 w 769"/>
              <a:gd name="T35" fmla="*/ 2147483647 h 588"/>
              <a:gd name="T36" fmla="*/ 2147483647 w 769"/>
              <a:gd name="T37" fmla="*/ 2147483647 h 588"/>
              <a:gd name="T38" fmla="*/ 2147483647 w 769"/>
              <a:gd name="T39" fmla="*/ 2147483647 h 588"/>
              <a:gd name="T40" fmla="*/ 2147483647 w 769"/>
              <a:gd name="T41" fmla="*/ 2147483647 h 588"/>
              <a:gd name="T42" fmla="*/ 0 w 769"/>
              <a:gd name="T43" fmla="*/ 2147483647 h 588"/>
              <a:gd name="T44" fmla="*/ 2147483647 w 769"/>
              <a:gd name="T45" fmla="*/ 2147483647 h 588"/>
              <a:gd name="T46" fmla="*/ 2147483647 w 769"/>
              <a:gd name="T47" fmla="*/ 2147483647 h 588"/>
              <a:gd name="T48" fmla="*/ 2147483647 w 769"/>
              <a:gd name="T49" fmla="*/ 2147483647 h 588"/>
              <a:gd name="T50" fmla="*/ 2147483647 w 769"/>
              <a:gd name="T51" fmla="*/ 2147483647 h 588"/>
              <a:gd name="T52" fmla="*/ 2147483647 w 769"/>
              <a:gd name="T53" fmla="*/ 2147483647 h 588"/>
              <a:gd name="T54" fmla="*/ 2147483647 w 769"/>
              <a:gd name="T55" fmla="*/ 2147483647 h 588"/>
              <a:gd name="T56" fmla="*/ 2147483647 w 769"/>
              <a:gd name="T57" fmla="*/ 2147483647 h 588"/>
              <a:gd name="T58" fmla="*/ 2147483647 w 769"/>
              <a:gd name="T59" fmla="*/ 2147483647 h 588"/>
              <a:gd name="T60" fmla="*/ 2147483647 w 769"/>
              <a:gd name="T61" fmla="*/ 2147483647 h 588"/>
              <a:gd name="T62" fmla="*/ 2147483647 w 769"/>
              <a:gd name="T63" fmla="*/ 2147483647 h 588"/>
              <a:gd name="T64" fmla="*/ 2147483647 w 769"/>
              <a:gd name="T65" fmla="*/ 2147483647 h 588"/>
              <a:gd name="T66" fmla="*/ 2147483647 w 769"/>
              <a:gd name="T67" fmla="*/ 2147483647 h 588"/>
              <a:gd name="T68" fmla="*/ 2147483647 w 769"/>
              <a:gd name="T69" fmla="*/ 2147483647 h 588"/>
              <a:gd name="T70" fmla="*/ 2147483647 w 769"/>
              <a:gd name="T71" fmla="*/ 2147483647 h 588"/>
              <a:gd name="T72" fmla="*/ 2147483647 w 769"/>
              <a:gd name="T73" fmla="*/ 2147483647 h 588"/>
              <a:gd name="T74" fmla="*/ 2147483647 w 769"/>
              <a:gd name="T75" fmla="*/ 2147483647 h 588"/>
              <a:gd name="T76" fmla="*/ 2147483647 w 769"/>
              <a:gd name="T77" fmla="*/ 2147483647 h 588"/>
              <a:gd name="T78" fmla="*/ 2147483647 w 769"/>
              <a:gd name="T79" fmla="*/ 2147483647 h 588"/>
              <a:gd name="T80" fmla="*/ 2147483647 w 769"/>
              <a:gd name="T81" fmla="*/ 2147483647 h 588"/>
              <a:gd name="T82" fmla="*/ 2147483647 w 769"/>
              <a:gd name="T83" fmla="*/ 2147483647 h 588"/>
              <a:gd name="T84" fmla="*/ 2147483647 w 769"/>
              <a:gd name="T85" fmla="*/ 2147483647 h 588"/>
              <a:gd name="T86" fmla="*/ 2147483647 w 769"/>
              <a:gd name="T87" fmla="*/ 2147483647 h 588"/>
              <a:gd name="T88" fmla="*/ 2147483647 w 769"/>
              <a:gd name="T89" fmla="*/ 2147483647 h 588"/>
              <a:gd name="T90" fmla="*/ 2147483647 w 769"/>
              <a:gd name="T91" fmla="*/ 2147483647 h 588"/>
              <a:gd name="T92" fmla="*/ 2147483647 w 769"/>
              <a:gd name="T93" fmla="*/ 2147483647 h 588"/>
              <a:gd name="T94" fmla="*/ 2147483647 w 769"/>
              <a:gd name="T95" fmla="*/ 2147483647 h 588"/>
              <a:gd name="T96" fmla="*/ 2147483647 w 769"/>
              <a:gd name="T97" fmla="*/ 2147483647 h 588"/>
              <a:gd name="T98" fmla="*/ 2147483647 w 769"/>
              <a:gd name="T99" fmla="*/ 2147483647 h 588"/>
              <a:gd name="T100" fmla="*/ 2147483647 w 769"/>
              <a:gd name="T101" fmla="*/ 2147483647 h 588"/>
              <a:gd name="T102" fmla="*/ 2147483647 w 769"/>
              <a:gd name="T103" fmla="*/ 2147483647 h 588"/>
              <a:gd name="T104" fmla="*/ 2147483647 w 769"/>
              <a:gd name="T105" fmla="*/ 2147483647 h 588"/>
              <a:gd name="T106" fmla="*/ 2147483647 w 769"/>
              <a:gd name="T107" fmla="*/ 2147483647 h 588"/>
              <a:gd name="T108" fmla="*/ 2147483647 w 769"/>
              <a:gd name="T109" fmla="*/ 2147483647 h 588"/>
              <a:gd name="T110" fmla="*/ 2147483647 w 769"/>
              <a:gd name="T111" fmla="*/ 2147483647 h 588"/>
              <a:gd name="T112" fmla="*/ 2147483647 w 769"/>
              <a:gd name="T113" fmla="*/ 2147483647 h 588"/>
              <a:gd name="T114" fmla="*/ 2147483647 w 769"/>
              <a:gd name="T115" fmla="*/ 2147483647 h 588"/>
              <a:gd name="T116" fmla="*/ 2147483647 w 769"/>
              <a:gd name="T117" fmla="*/ 2147483647 h 588"/>
              <a:gd name="T118" fmla="*/ 2147483647 w 769"/>
              <a:gd name="T119" fmla="*/ 2147483647 h 588"/>
              <a:gd name="T120" fmla="*/ 2147483647 w 769"/>
              <a:gd name="T121" fmla="*/ 2147483647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9"/>
              <a:gd name="T184" fmla="*/ 0 h 588"/>
              <a:gd name="T185" fmla="*/ 769 w 769"/>
              <a:gd name="T186" fmla="*/ 588 h 5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9" h="588">
                <a:moveTo>
                  <a:pt x="674" y="328"/>
                </a:moveTo>
                <a:lnTo>
                  <a:pt x="687" y="338"/>
                </a:lnTo>
                <a:lnTo>
                  <a:pt x="690" y="340"/>
                </a:lnTo>
                <a:lnTo>
                  <a:pt x="698" y="352"/>
                </a:lnTo>
                <a:lnTo>
                  <a:pt x="695" y="354"/>
                </a:lnTo>
                <a:lnTo>
                  <a:pt x="687" y="380"/>
                </a:lnTo>
                <a:lnTo>
                  <a:pt x="681" y="380"/>
                </a:lnTo>
                <a:lnTo>
                  <a:pt x="678" y="387"/>
                </a:lnTo>
                <a:lnTo>
                  <a:pt x="674" y="401"/>
                </a:lnTo>
                <a:lnTo>
                  <a:pt x="674" y="410"/>
                </a:lnTo>
                <a:lnTo>
                  <a:pt x="663" y="457"/>
                </a:lnTo>
                <a:lnTo>
                  <a:pt x="640" y="587"/>
                </a:lnTo>
                <a:lnTo>
                  <a:pt x="616" y="584"/>
                </a:lnTo>
                <a:lnTo>
                  <a:pt x="612" y="584"/>
                </a:lnTo>
                <a:lnTo>
                  <a:pt x="536" y="568"/>
                </a:lnTo>
                <a:lnTo>
                  <a:pt x="508" y="561"/>
                </a:lnTo>
                <a:lnTo>
                  <a:pt x="492" y="558"/>
                </a:lnTo>
                <a:lnTo>
                  <a:pt x="439" y="547"/>
                </a:lnTo>
                <a:lnTo>
                  <a:pt x="433" y="547"/>
                </a:lnTo>
                <a:lnTo>
                  <a:pt x="422" y="547"/>
                </a:lnTo>
                <a:lnTo>
                  <a:pt x="388" y="540"/>
                </a:lnTo>
                <a:lnTo>
                  <a:pt x="377" y="537"/>
                </a:lnTo>
                <a:lnTo>
                  <a:pt x="360" y="532"/>
                </a:lnTo>
                <a:lnTo>
                  <a:pt x="357" y="532"/>
                </a:lnTo>
                <a:lnTo>
                  <a:pt x="302" y="523"/>
                </a:lnTo>
                <a:lnTo>
                  <a:pt x="283" y="518"/>
                </a:lnTo>
                <a:lnTo>
                  <a:pt x="263" y="511"/>
                </a:lnTo>
                <a:lnTo>
                  <a:pt x="251" y="511"/>
                </a:lnTo>
                <a:lnTo>
                  <a:pt x="206" y="497"/>
                </a:lnTo>
                <a:lnTo>
                  <a:pt x="189" y="495"/>
                </a:lnTo>
                <a:lnTo>
                  <a:pt x="178" y="495"/>
                </a:lnTo>
                <a:lnTo>
                  <a:pt x="113" y="478"/>
                </a:lnTo>
                <a:lnTo>
                  <a:pt x="105" y="476"/>
                </a:lnTo>
                <a:lnTo>
                  <a:pt x="96" y="476"/>
                </a:lnTo>
                <a:lnTo>
                  <a:pt x="86" y="471"/>
                </a:lnTo>
                <a:lnTo>
                  <a:pt x="78" y="471"/>
                </a:lnTo>
                <a:lnTo>
                  <a:pt x="74" y="469"/>
                </a:lnTo>
                <a:lnTo>
                  <a:pt x="62" y="469"/>
                </a:lnTo>
                <a:lnTo>
                  <a:pt x="57" y="464"/>
                </a:lnTo>
                <a:lnTo>
                  <a:pt x="47" y="464"/>
                </a:lnTo>
                <a:lnTo>
                  <a:pt x="30" y="457"/>
                </a:lnTo>
                <a:lnTo>
                  <a:pt x="19" y="457"/>
                </a:lnTo>
                <a:lnTo>
                  <a:pt x="12" y="455"/>
                </a:lnTo>
                <a:lnTo>
                  <a:pt x="0" y="441"/>
                </a:lnTo>
                <a:lnTo>
                  <a:pt x="16" y="380"/>
                </a:lnTo>
                <a:lnTo>
                  <a:pt x="9" y="359"/>
                </a:lnTo>
                <a:lnTo>
                  <a:pt x="19" y="347"/>
                </a:lnTo>
                <a:lnTo>
                  <a:pt x="39" y="305"/>
                </a:lnTo>
                <a:lnTo>
                  <a:pt x="47" y="305"/>
                </a:lnTo>
                <a:lnTo>
                  <a:pt x="62" y="279"/>
                </a:lnTo>
                <a:lnTo>
                  <a:pt x="74" y="253"/>
                </a:lnTo>
                <a:lnTo>
                  <a:pt x="89" y="211"/>
                </a:lnTo>
                <a:lnTo>
                  <a:pt x="124" y="133"/>
                </a:lnTo>
                <a:lnTo>
                  <a:pt x="124" y="129"/>
                </a:lnTo>
                <a:lnTo>
                  <a:pt x="133" y="108"/>
                </a:lnTo>
                <a:lnTo>
                  <a:pt x="147" y="54"/>
                </a:lnTo>
                <a:lnTo>
                  <a:pt x="147" y="51"/>
                </a:lnTo>
                <a:lnTo>
                  <a:pt x="163" y="14"/>
                </a:lnTo>
                <a:lnTo>
                  <a:pt x="158" y="0"/>
                </a:lnTo>
                <a:lnTo>
                  <a:pt x="168" y="11"/>
                </a:lnTo>
                <a:lnTo>
                  <a:pt x="178" y="11"/>
                </a:lnTo>
                <a:lnTo>
                  <a:pt x="189" y="4"/>
                </a:lnTo>
                <a:lnTo>
                  <a:pt x="206" y="7"/>
                </a:lnTo>
                <a:lnTo>
                  <a:pt x="206" y="11"/>
                </a:lnTo>
                <a:lnTo>
                  <a:pt x="209" y="23"/>
                </a:lnTo>
                <a:lnTo>
                  <a:pt x="216" y="25"/>
                </a:lnTo>
                <a:lnTo>
                  <a:pt x="221" y="25"/>
                </a:lnTo>
                <a:lnTo>
                  <a:pt x="240" y="32"/>
                </a:lnTo>
                <a:lnTo>
                  <a:pt x="248" y="54"/>
                </a:lnTo>
                <a:lnTo>
                  <a:pt x="248" y="65"/>
                </a:lnTo>
                <a:lnTo>
                  <a:pt x="248" y="79"/>
                </a:lnTo>
                <a:lnTo>
                  <a:pt x="244" y="86"/>
                </a:lnTo>
                <a:lnTo>
                  <a:pt x="268" y="105"/>
                </a:lnTo>
                <a:lnTo>
                  <a:pt x="283" y="108"/>
                </a:lnTo>
                <a:lnTo>
                  <a:pt x="292" y="108"/>
                </a:lnTo>
                <a:lnTo>
                  <a:pt x="298" y="108"/>
                </a:lnTo>
                <a:lnTo>
                  <a:pt x="313" y="105"/>
                </a:lnTo>
                <a:lnTo>
                  <a:pt x="325" y="100"/>
                </a:lnTo>
                <a:lnTo>
                  <a:pt x="330" y="105"/>
                </a:lnTo>
                <a:lnTo>
                  <a:pt x="350" y="105"/>
                </a:lnTo>
                <a:lnTo>
                  <a:pt x="354" y="108"/>
                </a:lnTo>
                <a:lnTo>
                  <a:pt x="357" y="108"/>
                </a:lnTo>
                <a:lnTo>
                  <a:pt x="372" y="115"/>
                </a:lnTo>
                <a:lnTo>
                  <a:pt x="372" y="122"/>
                </a:lnTo>
                <a:lnTo>
                  <a:pt x="395" y="122"/>
                </a:lnTo>
                <a:lnTo>
                  <a:pt x="403" y="122"/>
                </a:lnTo>
                <a:lnTo>
                  <a:pt x="419" y="119"/>
                </a:lnTo>
                <a:lnTo>
                  <a:pt x="422" y="119"/>
                </a:lnTo>
                <a:lnTo>
                  <a:pt x="433" y="126"/>
                </a:lnTo>
                <a:lnTo>
                  <a:pt x="457" y="126"/>
                </a:lnTo>
                <a:lnTo>
                  <a:pt x="477" y="122"/>
                </a:lnTo>
                <a:lnTo>
                  <a:pt x="481" y="119"/>
                </a:lnTo>
                <a:lnTo>
                  <a:pt x="484" y="119"/>
                </a:lnTo>
                <a:lnTo>
                  <a:pt x="489" y="119"/>
                </a:lnTo>
                <a:lnTo>
                  <a:pt x="504" y="122"/>
                </a:lnTo>
                <a:lnTo>
                  <a:pt x="516" y="115"/>
                </a:lnTo>
                <a:lnTo>
                  <a:pt x="527" y="119"/>
                </a:lnTo>
                <a:lnTo>
                  <a:pt x="543" y="119"/>
                </a:lnTo>
                <a:lnTo>
                  <a:pt x="554" y="122"/>
                </a:lnTo>
                <a:lnTo>
                  <a:pt x="566" y="115"/>
                </a:lnTo>
                <a:lnTo>
                  <a:pt x="581" y="119"/>
                </a:lnTo>
                <a:lnTo>
                  <a:pt x="628" y="129"/>
                </a:lnTo>
                <a:lnTo>
                  <a:pt x="647" y="133"/>
                </a:lnTo>
                <a:lnTo>
                  <a:pt x="651" y="133"/>
                </a:lnTo>
                <a:lnTo>
                  <a:pt x="671" y="136"/>
                </a:lnTo>
                <a:lnTo>
                  <a:pt x="678" y="136"/>
                </a:lnTo>
                <a:lnTo>
                  <a:pt x="681" y="136"/>
                </a:lnTo>
                <a:lnTo>
                  <a:pt x="690" y="140"/>
                </a:lnTo>
                <a:lnTo>
                  <a:pt x="701" y="143"/>
                </a:lnTo>
                <a:lnTo>
                  <a:pt x="736" y="147"/>
                </a:lnTo>
                <a:lnTo>
                  <a:pt x="740" y="154"/>
                </a:lnTo>
                <a:lnTo>
                  <a:pt x="745" y="164"/>
                </a:lnTo>
                <a:lnTo>
                  <a:pt x="763" y="180"/>
                </a:lnTo>
                <a:lnTo>
                  <a:pt x="768" y="197"/>
                </a:lnTo>
                <a:lnTo>
                  <a:pt x="740" y="232"/>
                </a:lnTo>
                <a:lnTo>
                  <a:pt x="733" y="246"/>
                </a:lnTo>
                <a:lnTo>
                  <a:pt x="728" y="251"/>
                </a:lnTo>
                <a:lnTo>
                  <a:pt x="722" y="258"/>
                </a:lnTo>
                <a:lnTo>
                  <a:pt x="713" y="277"/>
                </a:lnTo>
                <a:lnTo>
                  <a:pt x="701" y="284"/>
                </a:lnTo>
                <a:lnTo>
                  <a:pt x="674" y="321"/>
                </a:lnTo>
                <a:lnTo>
                  <a:pt x="674" y="328"/>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701" name="Freeform 54"/>
          <p:cNvSpPr>
            <a:spLocks/>
          </p:cNvSpPr>
          <p:nvPr/>
        </p:nvSpPr>
        <p:spPr bwMode="ltGray">
          <a:xfrm>
            <a:off x="1508125" y="2976563"/>
            <a:ext cx="552450" cy="646112"/>
          </a:xfrm>
          <a:custGeom>
            <a:avLst/>
            <a:gdLst>
              <a:gd name="T0" fmla="*/ 2147483647 w 529"/>
              <a:gd name="T1" fmla="*/ 2147483647 h 618"/>
              <a:gd name="T2" fmla="*/ 2147483647 w 529"/>
              <a:gd name="T3" fmla="*/ 2147483647 h 618"/>
              <a:gd name="T4" fmla="*/ 2147483647 w 529"/>
              <a:gd name="T5" fmla="*/ 2147483647 h 618"/>
              <a:gd name="T6" fmla="*/ 2147483647 w 529"/>
              <a:gd name="T7" fmla="*/ 2147483647 h 618"/>
              <a:gd name="T8" fmla="*/ 2147483647 w 529"/>
              <a:gd name="T9" fmla="*/ 2147483647 h 618"/>
              <a:gd name="T10" fmla="*/ 2147483647 w 529"/>
              <a:gd name="T11" fmla="*/ 2147483647 h 618"/>
              <a:gd name="T12" fmla="*/ 2147483647 w 529"/>
              <a:gd name="T13" fmla="*/ 2147483647 h 618"/>
              <a:gd name="T14" fmla="*/ 2147483647 w 529"/>
              <a:gd name="T15" fmla="*/ 2147483647 h 618"/>
              <a:gd name="T16" fmla="*/ 2147483647 w 529"/>
              <a:gd name="T17" fmla="*/ 2147483647 h 618"/>
              <a:gd name="T18" fmla="*/ 2147483647 w 529"/>
              <a:gd name="T19" fmla="*/ 2147483647 h 618"/>
              <a:gd name="T20" fmla="*/ 2147483647 w 529"/>
              <a:gd name="T21" fmla="*/ 2147483647 h 618"/>
              <a:gd name="T22" fmla="*/ 2147483647 w 529"/>
              <a:gd name="T23" fmla="*/ 2147483647 h 618"/>
              <a:gd name="T24" fmla="*/ 2147483647 w 529"/>
              <a:gd name="T25" fmla="*/ 2147483647 h 618"/>
              <a:gd name="T26" fmla="*/ 2147483647 w 529"/>
              <a:gd name="T27" fmla="*/ 2147483647 h 618"/>
              <a:gd name="T28" fmla="*/ 2147483647 w 529"/>
              <a:gd name="T29" fmla="*/ 2147483647 h 618"/>
              <a:gd name="T30" fmla="*/ 2147483647 w 529"/>
              <a:gd name="T31" fmla="*/ 2147483647 h 618"/>
              <a:gd name="T32" fmla="*/ 2147483647 w 529"/>
              <a:gd name="T33" fmla="*/ 2147483647 h 618"/>
              <a:gd name="T34" fmla="*/ 2147483647 w 529"/>
              <a:gd name="T35" fmla="*/ 2147483647 h 618"/>
              <a:gd name="T36" fmla="*/ 2147483647 w 529"/>
              <a:gd name="T37" fmla="*/ 2147483647 h 618"/>
              <a:gd name="T38" fmla="*/ 2147483647 w 529"/>
              <a:gd name="T39" fmla="*/ 2147483647 h 618"/>
              <a:gd name="T40" fmla="*/ 2147483647 w 529"/>
              <a:gd name="T41" fmla="*/ 2147483647 h 618"/>
              <a:gd name="T42" fmla="*/ 2147483647 w 529"/>
              <a:gd name="T43" fmla="*/ 2147483647 h 618"/>
              <a:gd name="T44" fmla="*/ 2147483647 w 529"/>
              <a:gd name="T45" fmla="*/ 2147483647 h 618"/>
              <a:gd name="T46" fmla="*/ 2147483647 w 529"/>
              <a:gd name="T47" fmla="*/ 2147483647 h 618"/>
              <a:gd name="T48" fmla="*/ 2147483647 w 529"/>
              <a:gd name="T49" fmla="*/ 2147483647 h 618"/>
              <a:gd name="T50" fmla="*/ 2147483647 w 529"/>
              <a:gd name="T51" fmla="*/ 2147483647 h 618"/>
              <a:gd name="T52" fmla="*/ 2147483647 w 529"/>
              <a:gd name="T53" fmla="*/ 2147483647 h 618"/>
              <a:gd name="T54" fmla="*/ 2147483647 w 529"/>
              <a:gd name="T55" fmla="*/ 2147483647 h 618"/>
              <a:gd name="T56" fmla="*/ 2147483647 w 529"/>
              <a:gd name="T57" fmla="*/ 2147483647 h 618"/>
              <a:gd name="T58" fmla="*/ 2147483647 w 529"/>
              <a:gd name="T59" fmla="*/ 2147483647 h 618"/>
              <a:gd name="T60" fmla="*/ 2147483647 w 529"/>
              <a:gd name="T61" fmla="*/ 2147483647 h 618"/>
              <a:gd name="T62" fmla="*/ 2147483647 w 529"/>
              <a:gd name="T63" fmla="*/ 2147483647 h 618"/>
              <a:gd name="T64" fmla="*/ 2147483647 w 529"/>
              <a:gd name="T65" fmla="*/ 2147483647 h 618"/>
              <a:gd name="T66" fmla="*/ 2147483647 w 529"/>
              <a:gd name="T67" fmla="*/ 2147483647 h 618"/>
              <a:gd name="T68" fmla="*/ 2147483647 w 529"/>
              <a:gd name="T69" fmla="*/ 2147483647 h 618"/>
              <a:gd name="T70" fmla="*/ 2147483647 w 529"/>
              <a:gd name="T71" fmla="*/ 0 h 618"/>
              <a:gd name="T72" fmla="*/ 2147483647 w 529"/>
              <a:gd name="T73" fmla="*/ 2147483647 h 618"/>
              <a:gd name="T74" fmla="*/ 2147483647 w 529"/>
              <a:gd name="T75" fmla="*/ 2147483647 h 618"/>
              <a:gd name="T76" fmla="*/ 2147483647 w 529"/>
              <a:gd name="T77" fmla="*/ 2147483647 h 618"/>
              <a:gd name="T78" fmla="*/ 2147483647 w 529"/>
              <a:gd name="T79" fmla="*/ 2147483647 h 618"/>
              <a:gd name="T80" fmla="*/ 2147483647 w 529"/>
              <a:gd name="T81" fmla="*/ 2147483647 h 618"/>
              <a:gd name="T82" fmla="*/ 2147483647 w 529"/>
              <a:gd name="T83" fmla="*/ 2147483647 h 618"/>
              <a:gd name="T84" fmla="*/ 2147483647 w 529"/>
              <a:gd name="T85" fmla="*/ 2147483647 h 618"/>
              <a:gd name="T86" fmla="*/ 2147483647 w 529"/>
              <a:gd name="T87" fmla="*/ 2147483647 h 618"/>
              <a:gd name="T88" fmla="*/ 2147483647 w 529"/>
              <a:gd name="T89" fmla="*/ 2147483647 h 6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618"/>
              <a:gd name="T137" fmla="*/ 529 w 529"/>
              <a:gd name="T138" fmla="*/ 618 h 6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618">
                <a:moveTo>
                  <a:pt x="24" y="428"/>
                </a:moveTo>
                <a:lnTo>
                  <a:pt x="16" y="470"/>
                </a:lnTo>
                <a:lnTo>
                  <a:pt x="16" y="473"/>
                </a:lnTo>
                <a:lnTo>
                  <a:pt x="12" y="487"/>
                </a:lnTo>
                <a:lnTo>
                  <a:pt x="9" y="511"/>
                </a:lnTo>
                <a:lnTo>
                  <a:pt x="4" y="546"/>
                </a:lnTo>
                <a:lnTo>
                  <a:pt x="0" y="555"/>
                </a:lnTo>
                <a:lnTo>
                  <a:pt x="30" y="562"/>
                </a:lnTo>
                <a:lnTo>
                  <a:pt x="62" y="567"/>
                </a:lnTo>
                <a:lnTo>
                  <a:pt x="109" y="574"/>
                </a:lnTo>
                <a:lnTo>
                  <a:pt x="112" y="574"/>
                </a:lnTo>
                <a:lnTo>
                  <a:pt x="124" y="574"/>
                </a:lnTo>
                <a:lnTo>
                  <a:pt x="144" y="579"/>
                </a:lnTo>
                <a:lnTo>
                  <a:pt x="216" y="588"/>
                </a:lnTo>
                <a:lnTo>
                  <a:pt x="239" y="588"/>
                </a:lnTo>
                <a:lnTo>
                  <a:pt x="253" y="593"/>
                </a:lnTo>
                <a:lnTo>
                  <a:pt x="264" y="593"/>
                </a:lnTo>
                <a:lnTo>
                  <a:pt x="291" y="595"/>
                </a:lnTo>
                <a:lnTo>
                  <a:pt x="314" y="600"/>
                </a:lnTo>
                <a:lnTo>
                  <a:pt x="336" y="600"/>
                </a:lnTo>
                <a:lnTo>
                  <a:pt x="336" y="602"/>
                </a:lnTo>
                <a:lnTo>
                  <a:pt x="383" y="607"/>
                </a:lnTo>
                <a:lnTo>
                  <a:pt x="418" y="609"/>
                </a:lnTo>
                <a:lnTo>
                  <a:pt x="429" y="609"/>
                </a:lnTo>
                <a:lnTo>
                  <a:pt x="473" y="617"/>
                </a:lnTo>
                <a:lnTo>
                  <a:pt x="480" y="562"/>
                </a:lnTo>
                <a:lnTo>
                  <a:pt x="480" y="560"/>
                </a:lnTo>
                <a:lnTo>
                  <a:pt x="484" y="532"/>
                </a:lnTo>
                <a:lnTo>
                  <a:pt x="484" y="518"/>
                </a:lnTo>
                <a:lnTo>
                  <a:pt x="487" y="503"/>
                </a:lnTo>
                <a:lnTo>
                  <a:pt x="487" y="485"/>
                </a:lnTo>
                <a:lnTo>
                  <a:pt x="487" y="473"/>
                </a:lnTo>
                <a:lnTo>
                  <a:pt x="491" y="449"/>
                </a:lnTo>
                <a:lnTo>
                  <a:pt x="496" y="421"/>
                </a:lnTo>
                <a:lnTo>
                  <a:pt x="500" y="390"/>
                </a:lnTo>
                <a:lnTo>
                  <a:pt x="503" y="348"/>
                </a:lnTo>
                <a:lnTo>
                  <a:pt x="508" y="334"/>
                </a:lnTo>
                <a:lnTo>
                  <a:pt x="508" y="320"/>
                </a:lnTo>
                <a:lnTo>
                  <a:pt x="508" y="315"/>
                </a:lnTo>
                <a:lnTo>
                  <a:pt x="511" y="292"/>
                </a:lnTo>
                <a:lnTo>
                  <a:pt x="511" y="277"/>
                </a:lnTo>
                <a:lnTo>
                  <a:pt x="514" y="254"/>
                </a:lnTo>
                <a:lnTo>
                  <a:pt x="518" y="230"/>
                </a:lnTo>
                <a:lnTo>
                  <a:pt x="522" y="209"/>
                </a:lnTo>
                <a:lnTo>
                  <a:pt x="522" y="204"/>
                </a:lnTo>
                <a:lnTo>
                  <a:pt x="522" y="195"/>
                </a:lnTo>
                <a:lnTo>
                  <a:pt x="528" y="181"/>
                </a:lnTo>
                <a:lnTo>
                  <a:pt x="528" y="164"/>
                </a:lnTo>
                <a:lnTo>
                  <a:pt x="484" y="162"/>
                </a:lnTo>
                <a:lnTo>
                  <a:pt x="441" y="157"/>
                </a:lnTo>
                <a:lnTo>
                  <a:pt x="438" y="157"/>
                </a:lnTo>
                <a:lnTo>
                  <a:pt x="414" y="155"/>
                </a:lnTo>
                <a:lnTo>
                  <a:pt x="349" y="148"/>
                </a:lnTo>
                <a:lnTo>
                  <a:pt x="353" y="120"/>
                </a:lnTo>
                <a:lnTo>
                  <a:pt x="353" y="96"/>
                </a:lnTo>
                <a:lnTo>
                  <a:pt x="356" y="89"/>
                </a:lnTo>
                <a:lnTo>
                  <a:pt x="356" y="82"/>
                </a:lnTo>
                <a:lnTo>
                  <a:pt x="359" y="61"/>
                </a:lnTo>
                <a:lnTo>
                  <a:pt x="359" y="54"/>
                </a:lnTo>
                <a:lnTo>
                  <a:pt x="364" y="32"/>
                </a:lnTo>
                <a:lnTo>
                  <a:pt x="329" y="30"/>
                </a:lnTo>
                <a:lnTo>
                  <a:pt x="326" y="30"/>
                </a:lnTo>
                <a:lnTo>
                  <a:pt x="321" y="30"/>
                </a:lnTo>
                <a:lnTo>
                  <a:pt x="302" y="25"/>
                </a:lnTo>
                <a:lnTo>
                  <a:pt x="277" y="25"/>
                </a:lnTo>
                <a:lnTo>
                  <a:pt x="267" y="23"/>
                </a:lnTo>
                <a:lnTo>
                  <a:pt x="264" y="23"/>
                </a:lnTo>
                <a:lnTo>
                  <a:pt x="259" y="23"/>
                </a:lnTo>
                <a:lnTo>
                  <a:pt x="191" y="11"/>
                </a:lnTo>
                <a:lnTo>
                  <a:pt x="167" y="7"/>
                </a:lnTo>
                <a:lnTo>
                  <a:pt x="124" y="4"/>
                </a:lnTo>
                <a:lnTo>
                  <a:pt x="98" y="0"/>
                </a:lnTo>
                <a:lnTo>
                  <a:pt x="98" y="11"/>
                </a:lnTo>
                <a:lnTo>
                  <a:pt x="85" y="73"/>
                </a:lnTo>
                <a:lnTo>
                  <a:pt x="77" y="113"/>
                </a:lnTo>
                <a:lnTo>
                  <a:pt x="71" y="150"/>
                </a:lnTo>
                <a:lnTo>
                  <a:pt x="66" y="183"/>
                </a:lnTo>
                <a:lnTo>
                  <a:pt x="62" y="209"/>
                </a:lnTo>
                <a:lnTo>
                  <a:pt x="57" y="223"/>
                </a:lnTo>
                <a:lnTo>
                  <a:pt x="57" y="233"/>
                </a:lnTo>
                <a:lnTo>
                  <a:pt x="54" y="251"/>
                </a:lnTo>
                <a:lnTo>
                  <a:pt x="51" y="273"/>
                </a:lnTo>
                <a:lnTo>
                  <a:pt x="51" y="277"/>
                </a:lnTo>
                <a:lnTo>
                  <a:pt x="39" y="348"/>
                </a:lnTo>
                <a:lnTo>
                  <a:pt x="36" y="369"/>
                </a:lnTo>
                <a:lnTo>
                  <a:pt x="30" y="376"/>
                </a:lnTo>
                <a:lnTo>
                  <a:pt x="30" y="381"/>
                </a:lnTo>
                <a:lnTo>
                  <a:pt x="30" y="388"/>
                </a:lnTo>
                <a:lnTo>
                  <a:pt x="27" y="412"/>
                </a:lnTo>
                <a:lnTo>
                  <a:pt x="24" y="428"/>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2" name="Freeform 55"/>
          <p:cNvSpPr>
            <a:spLocks/>
          </p:cNvSpPr>
          <p:nvPr/>
        </p:nvSpPr>
        <p:spPr bwMode="ltGray">
          <a:xfrm>
            <a:off x="831850" y="2036763"/>
            <a:ext cx="669925" cy="439737"/>
          </a:xfrm>
          <a:custGeom>
            <a:avLst/>
            <a:gdLst>
              <a:gd name="T0" fmla="*/ 2147483647 w 641"/>
              <a:gd name="T1" fmla="*/ 2147483647 h 419"/>
              <a:gd name="T2" fmla="*/ 2147483647 w 641"/>
              <a:gd name="T3" fmla="*/ 2147483647 h 419"/>
              <a:gd name="T4" fmla="*/ 2147483647 w 641"/>
              <a:gd name="T5" fmla="*/ 2147483647 h 419"/>
              <a:gd name="T6" fmla="*/ 2147483647 w 641"/>
              <a:gd name="T7" fmla="*/ 2147483647 h 419"/>
              <a:gd name="T8" fmla="*/ 2147483647 w 641"/>
              <a:gd name="T9" fmla="*/ 2147483647 h 419"/>
              <a:gd name="T10" fmla="*/ 2147483647 w 641"/>
              <a:gd name="T11" fmla="*/ 2147483647 h 419"/>
              <a:gd name="T12" fmla="*/ 2147483647 w 641"/>
              <a:gd name="T13" fmla="*/ 2147483647 h 419"/>
              <a:gd name="T14" fmla="*/ 2147483647 w 641"/>
              <a:gd name="T15" fmla="*/ 2147483647 h 419"/>
              <a:gd name="T16" fmla="*/ 2147483647 w 641"/>
              <a:gd name="T17" fmla="*/ 2147483647 h 419"/>
              <a:gd name="T18" fmla="*/ 2147483647 w 641"/>
              <a:gd name="T19" fmla="*/ 2147483647 h 419"/>
              <a:gd name="T20" fmla="*/ 2147483647 w 641"/>
              <a:gd name="T21" fmla="*/ 2147483647 h 419"/>
              <a:gd name="T22" fmla="*/ 2147483647 w 641"/>
              <a:gd name="T23" fmla="*/ 2147483647 h 419"/>
              <a:gd name="T24" fmla="*/ 2147483647 w 641"/>
              <a:gd name="T25" fmla="*/ 2147483647 h 419"/>
              <a:gd name="T26" fmla="*/ 2147483647 w 641"/>
              <a:gd name="T27" fmla="*/ 2147483647 h 419"/>
              <a:gd name="T28" fmla="*/ 2147483647 w 641"/>
              <a:gd name="T29" fmla="*/ 2147483647 h 419"/>
              <a:gd name="T30" fmla="*/ 2147483647 w 641"/>
              <a:gd name="T31" fmla="*/ 2147483647 h 419"/>
              <a:gd name="T32" fmla="*/ 2147483647 w 641"/>
              <a:gd name="T33" fmla="*/ 2147483647 h 419"/>
              <a:gd name="T34" fmla="*/ 2147483647 w 641"/>
              <a:gd name="T35" fmla="*/ 2147483647 h 419"/>
              <a:gd name="T36" fmla="*/ 2147483647 w 641"/>
              <a:gd name="T37" fmla="*/ 2147483647 h 419"/>
              <a:gd name="T38" fmla="*/ 2147483647 w 641"/>
              <a:gd name="T39" fmla="*/ 2147483647 h 419"/>
              <a:gd name="T40" fmla="*/ 2147483647 w 641"/>
              <a:gd name="T41" fmla="*/ 2147483647 h 419"/>
              <a:gd name="T42" fmla="*/ 2147483647 w 641"/>
              <a:gd name="T43" fmla="*/ 2147483647 h 419"/>
              <a:gd name="T44" fmla="*/ 2147483647 w 641"/>
              <a:gd name="T45" fmla="*/ 2147483647 h 419"/>
              <a:gd name="T46" fmla="*/ 2147483647 w 641"/>
              <a:gd name="T47" fmla="*/ 2147483647 h 419"/>
              <a:gd name="T48" fmla="*/ 2147483647 w 641"/>
              <a:gd name="T49" fmla="*/ 2147483647 h 419"/>
              <a:gd name="T50" fmla="*/ 2147483647 w 641"/>
              <a:gd name="T51" fmla="*/ 2147483647 h 419"/>
              <a:gd name="T52" fmla="*/ 2147483647 w 641"/>
              <a:gd name="T53" fmla="*/ 2147483647 h 419"/>
              <a:gd name="T54" fmla="*/ 2147483647 w 641"/>
              <a:gd name="T55" fmla="*/ 2147483647 h 419"/>
              <a:gd name="T56" fmla="*/ 2147483647 w 641"/>
              <a:gd name="T57" fmla="*/ 2147483647 h 419"/>
              <a:gd name="T58" fmla="*/ 2147483647 w 641"/>
              <a:gd name="T59" fmla="*/ 2147483647 h 419"/>
              <a:gd name="T60" fmla="*/ 2147483647 w 641"/>
              <a:gd name="T61" fmla="*/ 2147483647 h 419"/>
              <a:gd name="T62" fmla="*/ 2147483647 w 641"/>
              <a:gd name="T63" fmla="*/ 2147483647 h 419"/>
              <a:gd name="T64" fmla="*/ 2147483647 w 641"/>
              <a:gd name="T65" fmla="*/ 2147483647 h 419"/>
              <a:gd name="T66" fmla="*/ 2147483647 w 641"/>
              <a:gd name="T67" fmla="*/ 2147483647 h 419"/>
              <a:gd name="T68" fmla="*/ 2147483647 w 641"/>
              <a:gd name="T69" fmla="*/ 2147483647 h 419"/>
              <a:gd name="T70" fmla="*/ 2147483647 w 641"/>
              <a:gd name="T71" fmla="*/ 2147483647 h 419"/>
              <a:gd name="T72" fmla="*/ 2147483647 w 641"/>
              <a:gd name="T73" fmla="*/ 2147483647 h 419"/>
              <a:gd name="T74" fmla="*/ 2147483647 w 641"/>
              <a:gd name="T75" fmla="*/ 2147483647 h 419"/>
              <a:gd name="T76" fmla="*/ 2147483647 w 641"/>
              <a:gd name="T77" fmla="*/ 2147483647 h 419"/>
              <a:gd name="T78" fmla="*/ 2147483647 w 641"/>
              <a:gd name="T79" fmla="*/ 2147483647 h 419"/>
              <a:gd name="T80" fmla="*/ 2147483647 w 641"/>
              <a:gd name="T81" fmla="*/ 2147483647 h 419"/>
              <a:gd name="T82" fmla="*/ 2147483647 w 641"/>
              <a:gd name="T83" fmla="*/ 2147483647 h 419"/>
              <a:gd name="T84" fmla="*/ 2147483647 w 641"/>
              <a:gd name="T85" fmla="*/ 2147483647 h 419"/>
              <a:gd name="T86" fmla="*/ 2147483647 w 641"/>
              <a:gd name="T87" fmla="*/ 2147483647 h 419"/>
              <a:gd name="T88" fmla="*/ 2147483647 w 641"/>
              <a:gd name="T89" fmla="*/ 2147483647 h 419"/>
              <a:gd name="T90" fmla="*/ 2147483647 w 641"/>
              <a:gd name="T91" fmla="*/ 2147483647 h 419"/>
              <a:gd name="T92" fmla="*/ 2147483647 w 641"/>
              <a:gd name="T93" fmla="*/ 2147483647 h 419"/>
              <a:gd name="T94" fmla="*/ 2147483647 w 641"/>
              <a:gd name="T95" fmla="*/ 2147483647 h 419"/>
              <a:gd name="T96" fmla="*/ 2147483647 w 641"/>
              <a:gd name="T97" fmla="*/ 2147483647 h 419"/>
              <a:gd name="T98" fmla="*/ 2147483647 w 641"/>
              <a:gd name="T99" fmla="*/ 2147483647 h 419"/>
              <a:gd name="T100" fmla="*/ 2147483647 w 641"/>
              <a:gd name="T101" fmla="*/ 2147483647 h 419"/>
              <a:gd name="T102" fmla="*/ 2147483647 w 641"/>
              <a:gd name="T103" fmla="*/ 2147483647 h 419"/>
              <a:gd name="T104" fmla="*/ 2147483647 w 641"/>
              <a:gd name="T105" fmla="*/ 2147483647 h 419"/>
              <a:gd name="T106" fmla="*/ 2147483647 w 641"/>
              <a:gd name="T107" fmla="*/ 2147483647 h 419"/>
              <a:gd name="T108" fmla="*/ 2147483647 w 641"/>
              <a:gd name="T109" fmla="*/ 2147483647 h 419"/>
              <a:gd name="T110" fmla="*/ 2147483647 w 641"/>
              <a:gd name="T111" fmla="*/ 2147483647 h 419"/>
              <a:gd name="T112" fmla="*/ 2147483647 w 641"/>
              <a:gd name="T113" fmla="*/ 2147483647 h 419"/>
              <a:gd name="T114" fmla="*/ 2147483647 w 641"/>
              <a:gd name="T115" fmla="*/ 2147483647 h 4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1"/>
              <a:gd name="T175" fmla="*/ 0 h 419"/>
              <a:gd name="T176" fmla="*/ 641 w 641"/>
              <a:gd name="T177" fmla="*/ 419 h 4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1" h="419">
                <a:moveTo>
                  <a:pt x="581" y="371"/>
                </a:moveTo>
                <a:lnTo>
                  <a:pt x="581" y="375"/>
                </a:lnTo>
                <a:lnTo>
                  <a:pt x="585" y="389"/>
                </a:lnTo>
                <a:lnTo>
                  <a:pt x="581" y="418"/>
                </a:lnTo>
                <a:lnTo>
                  <a:pt x="547" y="413"/>
                </a:lnTo>
                <a:lnTo>
                  <a:pt x="535" y="410"/>
                </a:lnTo>
                <a:lnTo>
                  <a:pt x="526" y="406"/>
                </a:lnTo>
                <a:lnTo>
                  <a:pt x="523" y="406"/>
                </a:lnTo>
                <a:lnTo>
                  <a:pt x="515" y="406"/>
                </a:lnTo>
                <a:lnTo>
                  <a:pt x="495" y="403"/>
                </a:lnTo>
                <a:lnTo>
                  <a:pt x="491" y="403"/>
                </a:lnTo>
                <a:lnTo>
                  <a:pt x="473" y="399"/>
                </a:lnTo>
                <a:lnTo>
                  <a:pt x="426" y="389"/>
                </a:lnTo>
                <a:lnTo>
                  <a:pt x="412" y="385"/>
                </a:lnTo>
                <a:lnTo>
                  <a:pt x="399" y="392"/>
                </a:lnTo>
                <a:lnTo>
                  <a:pt x="388" y="389"/>
                </a:lnTo>
                <a:lnTo>
                  <a:pt x="371" y="389"/>
                </a:lnTo>
                <a:lnTo>
                  <a:pt x="360" y="385"/>
                </a:lnTo>
                <a:lnTo>
                  <a:pt x="350" y="392"/>
                </a:lnTo>
                <a:lnTo>
                  <a:pt x="333" y="389"/>
                </a:lnTo>
                <a:lnTo>
                  <a:pt x="329" y="389"/>
                </a:lnTo>
                <a:lnTo>
                  <a:pt x="326" y="389"/>
                </a:lnTo>
                <a:lnTo>
                  <a:pt x="322" y="392"/>
                </a:lnTo>
                <a:lnTo>
                  <a:pt x="303" y="396"/>
                </a:lnTo>
                <a:lnTo>
                  <a:pt x="279" y="396"/>
                </a:lnTo>
                <a:lnTo>
                  <a:pt x="268" y="389"/>
                </a:lnTo>
                <a:lnTo>
                  <a:pt x="264" y="389"/>
                </a:lnTo>
                <a:lnTo>
                  <a:pt x="247" y="392"/>
                </a:lnTo>
                <a:lnTo>
                  <a:pt x="240" y="392"/>
                </a:lnTo>
                <a:lnTo>
                  <a:pt x="216" y="392"/>
                </a:lnTo>
                <a:lnTo>
                  <a:pt x="216" y="385"/>
                </a:lnTo>
                <a:lnTo>
                  <a:pt x="201" y="378"/>
                </a:lnTo>
                <a:lnTo>
                  <a:pt x="198" y="378"/>
                </a:lnTo>
                <a:lnTo>
                  <a:pt x="195" y="375"/>
                </a:lnTo>
                <a:lnTo>
                  <a:pt x="174" y="375"/>
                </a:lnTo>
                <a:lnTo>
                  <a:pt x="171" y="371"/>
                </a:lnTo>
                <a:lnTo>
                  <a:pt x="159" y="375"/>
                </a:lnTo>
                <a:lnTo>
                  <a:pt x="144" y="378"/>
                </a:lnTo>
                <a:lnTo>
                  <a:pt x="136" y="378"/>
                </a:lnTo>
                <a:lnTo>
                  <a:pt x="127" y="378"/>
                </a:lnTo>
                <a:lnTo>
                  <a:pt x="112" y="375"/>
                </a:lnTo>
                <a:lnTo>
                  <a:pt x="89" y="356"/>
                </a:lnTo>
                <a:lnTo>
                  <a:pt x="92" y="349"/>
                </a:lnTo>
                <a:lnTo>
                  <a:pt x="92" y="335"/>
                </a:lnTo>
                <a:lnTo>
                  <a:pt x="92" y="324"/>
                </a:lnTo>
                <a:lnTo>
                  <a:pt x="85" y="302"/>
                </a:lnTo>
                <a:lnTo>
                  <a:pt x="65" y="295"/>
                </a:lnTo>
                <a:lnTo>
                  <a:pt x="62" y="295"/>
                </a:lnTo>
                <a:lnTo>
                  <a:pt x="54" y="293"/>
                </a:lnTo>
                <a:lnTo>
                  <a:pt x="51" y="281"/>
                </a:lnTo>
                <a:lnTo>
                  <a:pt x="51" y="277"/>
                </a:lnTo>
                <a:lnTo>
                  <a:pt x="34" y="274"/>
                </a:lnTo>
                <a:lnTo>
                  <a:pt x="30" y="270"/>
                </a:lnTo>
                <a:lnTo>
                  <a:pt x="16" y="274"/>
                </a:lnTo>
                <a:lnTo>
                  <a:pt x="9" y="267"/>
                </a:lnTo>
                <a:lnTo>
                  <a:pt x="9" y="263"/>
                </a:lnTo>
                <a:lnTo>
                  <a:pt x="3" y="267"/>
                </a:lnTo>
                <a:lnTo>
                  <a:pt x="0" y="267"/>
                </a:lnTo>
                <a:lnTo>
                  <a:pt x="12" y="227"/>
                </a:lnTo>
                <a:lnTo>
                  <a:pt x="12" y="246"/>
                </a:lnTo>
                <a:lnTo>
                  <a:pt x="16" y="241"/>
                </a:lnTo>
                <a:lnTo>
                  <a:pt x="19" y="241"/>
                </a:lnTo>
                <a:lnTo>
                  <a:pt x="19" y="232"/>
                </a:lnTo>
                <a:lnTo>
                  <a:pt x="30" y="225"/>
                </a:lnTo>
                <a:lnTo>
                  <a:pt x="30" y="220"/>
                </a:lnTo>
                <a:lnTo>
                  <a:pt x="19" y="220"/>
                </a:lnTo>
                <a:lnTo>
                  <a:pt x="12" y="218"/>
                </a:lnTo>
                <a:lnTo>
                  <a:pt x="16" y="209"/>
                </a:lnTo>
                <a:lnTo>
                  <a:pt x="16" y="199"/>
                </a:lnTo>
                <a:lnTo>
                  <a:pt x="12" y="194"/>
                </a:lnTo>
                <a:lnTo>
                  <a:pt x="19" y="201"/>
                </a:lnTo>
                <a:lnTo>
                  <a:pt x="34" y="199"/>
                </a:lnTo>
                <a:lnTo>
                  <a:pt x="39" y="194"/>
                </a:lnTo>
                <a:lnTo>
                  <a:pt x="27" y="192"/>
                </a:lnTo>
                <a:lnTo>
                  <a:pt x="19" y="180"/>
                </a:lnTo>
                <a:lnTo>
                  <a:pt x="16" y="192"/>
                </a:lnTo>
                <a:lnTo>
                  <a:pt x="12" y="194"/>
                </a:lnTo>
                <a:lnTo>
                  <a:pt x="19" y="164"/>
                </a:lnTo>
                <a:lnTo>
                  <a:pt x="19" y="152"/>
                </a:lnTo>
                <a:lnTo>
                  <a:pt x="12" y="145"/>
                </a:lnTo>
                <a:lnTo>
                  <a:pt x="16" y="124"/>
                </a:lnTo>
                <a:lnTo>
                  <a:pt x="16" y="98"/>
                </a:lnTo>
                <a:lnTo>
                  <a:pt x="16" y="96"/>
                </a:lnTo>
                <a:lnTo>
                  <a:pt x="3" y="84"/>
                </a:lnTo>
                <a:lnTo>
                  <a:pt x="3" y="70"/>
                </a:lnTo>
                <a:lnTo>
                  <a:pt x="9" y="63"/>
                </a:lnTo>
                <a:lnTo>
                  <a:pt x="3" y="51"/>
                </a:lnTo>
                <a:lnTo>
                  <a:pt x="16" y="35"/>
                </a:lnTo>
                <a:lnTo>
                  <a:pt x="12" y="28"/>
                </a:lnTo>
                <a:lnTo>
                  <a:pt x="16" y="28"/>
                </a:lnTo>
                <a:lnTo>
                  <a:pt x="65" y="63"/>
                </a:lnTo>
                <a:lnTo>
                  <a:pt x="109" y="77"/>
                </a:lnTo>
                <a:lnTo>
                  <a:pt x="109" y="82"/>
                </a:lnTo>
                <a:lnTo>
                  <a:pt x="136" y="89"/>
                </a:lnTo>
                <a:lnTo>
                  <a:pt x="147" y="96"/>
                </a:lnTo>
                <a:lnTo>
                  <a:pt x="151" y="98"/>
                </a:lnTo>
                <a:lnTo>
                  <a:pt x="154" y="91"/>
                </a:lnTo>
                <a:lnTo>
                  <a:pt x="163" y="91"/>
                </a:lnTo>
                <a:lnTo>
                  <a:pt x="154" y="96"/>
                </a:lnTo>
                <a:lnTo>
                  <a:pt x="159" y="103"/>
                </a:lnTo>
                <a:lnTo>
                  <a:pt x="163" y="124"/>
                </a:lnTo>
                <a:lnTo>
                  <a:pt x="151" y="131"/>
                </a:lnTo>
                <a:lnTo>
                  <a:pt x="151" y="136"/>
                </a:lnTo>
                <a:lnTo>
                  <a:pt x="171" y="124"/>
                </a:lnTo>
                <a:lnTo>
                  <a:pt x="174" y="124"/>
                </a:lnTo>
                <a:lnTo>
                  <a:pt x="174" y="138"/>
                </a:lnTo>
                <a:lnTo>
                  <a:pt x="171" y="138"/>
                </a:lnTo>
                <a:lnTo>
                  <a:pt x="163" y="164"/>
                </a:lnTo>
                <a:lnTo>
                  <a:pt x="168" y="164"/>
                </a:lnTo>
                <a:lnTo>
                  <a:pt x="168" y="173"/>
                </a:lnTo>
                <a:lnTo>
                  <a:pt x="171" y="178"/>
                </a:lnTo>
                <a:lnTo>
                  <a:pt x="159" y="180"/>
                </a:lnTo>
                <a:lnTo>
                  <a:pt x="159" y="178"/>
                </a:lnTo>
                <a:lnTo>
                  <a:pt x="154" y="178"/>
                </a:lnTo>
                <a:lnTo>
                  <a:pt x="159" y="185"/>
                </a:lnTo>
                <a:lnTo>
                  <a:pt x="168" y="185"/>
                </a:lnTo>
                <a:lnTo>
                  <a:pt x="174" y="180"/>
                </a:lnTo>
                <a:lnTo>
                  <a:pt x="174" y="171"/>
                </a:lnTo>
                <a:lnTo>
                  <a:pt x="182" y="138"/>
                </a:lnTo>
                <a:lnTo>
                  <a:pt x="195" y="119"/>
                </a:lnTo>
                <a:lnTo>
                  <a:pt x="198" y="119"/>
                </a:lnTo>
                <a:lnTo>
                  <a:pt x="201" y="112"/>
                </a:lnTo>
                <a:lnTo>
                  <a:pt x="195" y="98"/>
                </a:lnTo>
                <a:lnTo>
                  <a:pt x="195" y="89"/>
                </a:lnTo>
                <a:lnTo>
                  <a:pt x="186" y="98"/>
                </a:lnTo>
                <a:lnTo>
                  <a:pt x="191" y="105"/>
                </a:lnTo>
                <a:lnTo>
                  <a:pt x="186" y="98"/>
                </a:lnTo>
                <a:lnTo>
                  <a:pt x="182" y="96"/>
                </a:lnTo>
                <a:lnTo>
                  <a:pt x="182" y="84"/>
                </a:lnTo>
                <a:lnTo>
                  <a:pt x="195" y="84"/>
                </a:lnTo>
                <a:lnTo>
                  <a:pt x="198" y="82"/>
                </a:lnTo>
                <a:lnTo>
                  <a:pt x="191" y="75"/>
                </a:lnTo>
                <a:lnTo>
                  <a:pt x="182" y="68"/>
                </a:lnTo>
                <a:lnTo>
                  <a:pt x="174" y="82"/>
                </a:lnTo>
                <a:lnTo>
                  <a:pt x="174" y="103"/>
                </a:lnTo>
                <a:lnTo>
                  <a:pt x="178" y="105"/>
                </a:lnTo>
                <a:lnTo>
                  <a:pt x="178" y="98"/>
                </a:lnTo>
                <a:lnTo>
                  <a:pt x="191" y="110"/>
                </a:lnTo>
                <a:lnTo>
                  <a:pt x="186" y="124"/>
                </a:lnTo>
                <a:lnTo>
                  <a:pt x="178" y="112"/>
                </a:lnTo>
                <a:lnTo>
                  <a:pt x="171" y="105"/>
                </a:lnTo>
                <a:lnTo>
                  <a:pt x="174" y="91"/>
                </a:lnTo>
                <a:lnTo>
                  <a:pt x="163" y="84"/>
                </a:lnTo>
                <a:lnTo>
                  <a:pt x="178" y="63"/>
                </a:lnTo>
                <a:lnTo>
                  <a:pt x="182" y="42"/>
                </a:lnTo>
                <a:lnTo>
                  <a:pt x="191" y="63"/>
                </a:lnTo>
                <a:lnTo>
                  <a:pt x="198" y="42"/>
                </a:lnTo>
                <a:lnTo>
                  <a:pt x="198" y="30"/>
                </a:lnTo>
                <a:lnTo>
                  <a:pt x="191" y="28"/>
                </a:lnTo>
                <a:lnTo>
                  <a:pt x="191" y="37"/>
                </a:lnTo>
                <a:lnTo>
                  <a:pt x="182" y="14"/>
                </a:lnTo>
                <a:lnTo>
                  <a:pt x="186" y="0"/>
                </a:lnTo>
                <a:lnTo>
                  <a:pt x="336" y="30"/>
                </a:lnTo>
                <a:lnTo>
                  <a:pt x="495" y="63"/>
                </a:lnTo>
                <a:lnTo>
                  <a:pt x="547" y="75"/>
                </a:lnTo>
                <a:lnTo>
                  <a:pt x="608" y="84"/>
                </a:lnTo>
                <a:lnTo>
                  <a:pt x="640" y="91"/>
                </a:lnTo>
                <a:lnTo>
                  <a:pt x="640" y="96"/>
                </a:lnTo>
                <a:lnTo>
                  <a:pt x="640" y="98"/>
                </a:lnTo>
                <a:lnTo>
                  <a:pt x="635" y="105"/>
                </a:lnTo>
                <a:lnTo>
                  <a:pt x="625" y="166"/>
                </a:lnTo>
                <a:lnTo>
                  <a:pt x="621" y="185"/>
                </a:lnTo>
                <a:lnTo>
                  <a:pt x="615" y="194"/>
                </a:lnTo>
                <a:lnTo>
                  <a:pt x="615" y="199"/>
                </a:lnTo>
                <a:lnTo>
                  <a:pt x="615" y="201"/>
                </a:lnTo>
                <a:lnTo>
                  <a:pt x="612" y="227"/>
                </a:lnTo>
                <a:lnTo>
                  <a:pt x="608" y="239"/>
                </a:lnTo>
                <a:lnTo>
                  <a:pt x="605" y="267"/>
                </a:lnTo>
                <a:lnTo>
                  <a:pt x="601" y="277"/>
                </a:lnTo>
                <a:lnTo>
                  <a:pt x="601" y="281"/>
                </a:lnTo>
                <a:lnTo>
                  <a:pt x="597" y="293"/>
                </a:lnTo>
                <a:lnTo>
                  <a:pt x="590" y="335"/>
                </a:lnTo>
                <a:lnTo>
                  <a:pt x="590" y="338"/>
                </a:lnTo>
                <a:lnTo>
                  <a:pt x="585" y="356"/>
                </a:lnTo>
                <a:lnTo>
                  <a:pt x="585" y="363"/>
                </a:lnTo>
                <a:lnTo>
                  <a:pt x="581" y="371"/>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703" name="Freeform 56"/>
          <p:cNvSpPr>
            <a:spLocks/>
          </p:cNvSpPr>
          <p:nvPr/>
        </p:nvSpPr>
        <p:spPr bwMode="ltGray">
          <a:xfrm>
            <a:off x="1339850" y="3559175"/>
            <a:ext cx="661988" cy="728663"/>
          </a:xfrm>
          <a:custGeom>
            <a:avLst/>
            <a:gdLst>
              <a:gd name="T0" fmla="*/ 2147483647 w 633"/>
              <a:gd name="T1" fmla="*/ 2147483647 h 699"/>
              <a:gd name="T2" fmla="*/ 2147483647 w 633"/>
              <a:gd name="T3" fmla="*/ 2147483647 h 699"/>
              <a:gd name="T4" fmla="*/ 2147483647 w 633"/>
              <a:gd name="T5" fmla="*/ 2147483647 h 699"/>
              <a:gd name="T6" fmla="*/ 2147483647 w 633"/>
              <a:gd name="T7" fmla="*/ 2147483647 h 699"/>
              <a:gd name="T8" fmla="*/ 2147483647 w 633"/>
              <a:gd name="T9" fmla="*/ 2147483647 h 699"/>
              <a:gd name="T10" fmla="*/ 2147483647 w 633"/>
              <a:gd name="T11" fmla="*/ 2147483647 h 699"/>
              <a:gd name="T12" fmla="*/ 2147483647 w 633"/>
              <a:gd name="T13" fmla="*/ 2147483647 h 699"/>
              <a:gd name="T14" fmla="*/ 2147483647 w 633"/>
              <a:gd name="T15" fmla="*/ 2147483647 h 699"/>
              <a:gd name="T16" fmla="*/ 2147483647 w 633"/>
              <a:gd name="T17" fmla="*/ 2147483647 h 699"/>
              <a:gd name="T18" fmla="*/ 2147483647 w 633"/>
              <a:gd name="T19" fmla="*/ 2147483647 h 699"/>
              <a:gd name="T20" fmla="*/ 2147483647 w 633"/>
              <a:gd name="T21" fmla="*/ 2147483647 h 699"/>
              <a:gd name="T22" fmla="*/ 2147483647 w 633"/>
              <a:gd name="T23" fmla="*/ 2147483647 h 699"/>
              <a:gd name="T24" fmla="*/ 2147483647 w 633"/>
              <a:gd name="T25" fmla="*/ 2147483647 h 699"/>
              <a:gd name="T26" fmla="*/ 2147483647 w 633"/>
              <a:gd name="T27" fmla="*/ 2147483647 h 699"/>
              <a:gd name="T28" fmla="*/ 2147483647 w 633"/>
              <a:gd name="T29" fmla="*/ 2147483647 h 699"/>
              <a:gd name="T30" fmla="*/ 2147483647 w 633"/>
              <a:gd name="T31" fmla="*/ 2147483647 h 699"/>
              <a:gd name="T32" fmla="*/ 2147483647 w 633"/>
              <a:gd name="T33" fmla="*/ 2147483647 h 699"/>
              <a:gd name="T34" fmla="*/ 2147483647 w 633"/>
              <a:gd name="T35" fmla="*/ 2147483647 h 699"/>
              <a:gd name="T36" fmla="*/ 2147483647 w 633"/>
              <a:gd name="T37" fmla="*/ 2147483647 h 699"/>
              <a:gd name="T38" fmla="*/ 2147483647 w 633"/>
              <a:gd name="T39" fmla="*/ 2147483647 h 699"/>
              <a:gd name="T40" fmla="*/ 2147483647 w 633"/>
              <a:gd name="T41" fmla="*/ 2147483647 h 699"/>
              <a:gd name="T42" fmla="*/ 2147483647 w 633"/>
              <a:gd name="T43" fmla="*/ 2147483647 h 699"/>
              <a:gd name="T44" fmla="*/ 2147483647 w 633"/>
              <a:gd name="T45" fmla="*/ 2147483647 h 699"/>
              <a:gd name="T46" fmla="*/ 2147483647 w 633"/>
              <a:gd name="T47" fmla="*/ 2147483647 h 699"/>
              <a:gd name="T48" fmla="*/ 2147483647 w 633"/>
              <a:gd name="T49" fmla="*/ 2147483647 h 699"/>
              <a:gd name="T50" fmla="*/ 2147483647 w 633"/>
              <a:gd name="T51" fmla="*/ 2147483647 h 699"/>
              <a:gd name="T52" fmla="*/ 2147483647 w 633"/>
              <a:gd name="T53" fmla="*/ 2147483647 h 699"/>
              <a:gd name="T54" fmla="*/ 2147483647 w 633"/>
              <a:gd name="T55" fmla="*/ 2147483647 h 699"/>
              <a:gd name="T56" fmla="*/ 2147483647 w 633"/>
              <a:gd name="T57" fmla="*/ 2147483647 h 699"/>
              <a:gd name="T58" fmla="*/ 2147483647 w 633"/>
              <a:gd name="T59" fmla="*/ 2147483647 h 699"/>
              <a:gd name="T60" fmla="*/ 2147483647 w 633"/>
              <a:gd name="T61" fmla="*/ 2147483647 h 699"/>
              <a:gd name="T62" fmla="*/ 2147483647 w 633"/>
              <a:gd name="T63" fmla="*/ 2147483647 h 699"/>
              <a:gd name="T64" fmla="*/ 2147483647 w 633"/>
              <a:gd name="T65" fmla="*/ 2147483647 h 699"/>
              <a:gd name="T66" fmla="*/ 2147483647 w 633"/>
              <a:gd name="T67" fmla="*/ 2147483647 h 699"/>
              <a:gd name="T68" fmla="*/ 2147483647 w 633"/>
              <a:gd name="T69" fmla="*/ 2147483647 h 699"/>
              <a:gd name="T70" fmla="*/ 2147483647 w 633"/>
              <a:gd name="T71" fmla="*/ 2147483647 h 699"/>
              <a:gd name="T72" fmla="*/ 2147483647 w 633"/>
              <a:gd name="T73" fmla="*/ 2147483647 h 699"/>
              <a:gd name="T74" fmla="*/ 2147483647 w 633"/>
              <a:gd name="T75" fmla="*/ 2147483647 h 699"/>
              <a:gd name="T76" fmla="*/ 2147483647 w 633"/>
              <a:gd name="T77" fmla="*/ 2147483647 h 6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3"/>
              <a:gd name="T118" fmla="*/ 0 h 699"/>
              <a:gd name="T119" fmla="*/ 633 w 633"/>
              <a:gd name="T120" fmla="*/ 699 h 6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3" h="699">
                <a:moveTo>
                  <a:pt x="0" y="484"/>
                </a:moveTo>
                <a:lnTo>
                  <a:pt x="12" y="470"/>
                </a:lnTo>
                <a:lnTo>
                  <a:pt x="30" y="470"/>
                </a:lnTo>
                <a:lnTo>
                  <a:pt x="38" y="441"/>
                </a:lnTo>
                <a:lnTo>
                  <a:pt x="30" y="437"/>
                </a:lnTo>
                <a:lnTo>
                  <a:pt x="19" y="427"/>
                </a:lnTo>
                <a:lnTo>
                  <a:pt x="27" y="397"/>
                </a:lnTo>
                <a:lnTo>
                  <a:pt x="34" y="390"/>
                </a:lnTo>
                <a:lnTo>
                  <a:pt x="51" y="366"/>
                </a:lnTo>
                <a:lnTo>
                  <a:pt x="57" y="333"/>
                </a:lnTo>
                <a:lnTo>
                  <a:pt x="62" y="331"/>
                </a:lnTo>
                <a:lnTo>
                  <a:pt x="65" y="321"/>
                </a:lnTo>
                <a:lnTo>
                  <a:pt x="85" y="314"/>
                </a:lnTo>
                <a:lnTo>
                  <a:pt x="96" y="307"/>
                </a:lnTo>
                <a:lnTo>
                  <a:pt x="101" y="300"/>
                </a:lnTo>
                <a:lnTo>
                  <a:pt x="78" y="284"/>
                </a:lnTo>
                <a:lnTo>
                  <a:pt x="81" y="277"/>
                </a:lnTo>
                <a:lnTo>
                  <a:pt x="74" y="246"/>
                </a:lnTo>
                <a:lnTo>
                  <a:pt x="62" y="232"/>
                </a:lnTo>
                <a:lnTo>
                  <a:pt x="65" y="216"/>
                </a:lnTo>
                <a:lnTo>
                  <a:pt x="74" y="190"/>
                </a:lnTo>
                <a:lnTo>
                  <a:pt x="74" y="133"/>
                </a:lnTo>
                <a:lnTo>
                  <a:pt x="78" y="119"/>
                </a:lnTo>
                <a:lnTo>
                  <a:pt x="78" y="94"/>
                </a:lnTo>
                <a:lnTo>
                  <a:pt x="101" y="89"/>
                </a:lnTo>
                <a:lnTo>
                  <a:pt x="119" y="108"/>
                </a:lnTo>
                <a:lnTo>
                  <a:pt x="143" y="94"/>
                </a:lnTo>
                <a:lnTo>
                  <a:pt x="154" y="18"/>
                </a:lnTo>
                <a:lnTo>
                  <a:pt x="157" y="0"/>
                </a:lnTo>
                <a:lnTo>
                  <a:pt x="189" y="7"/>
                </a:lnTo>
                <a:lnTo>
                  <a:pt x="219" y="11"/>
                </a:lnTo>
                <a:lnTo>
                  <a:pt x="268" y="18"/>
                </a:lnTo>
                <a:lnTo>
                  <a:pt x="271" y="18"/>
                </a:lnTo>
                <a:lnTo>
                  <a:pt x="282" y="18"/>
                </a:lnTo>
                <a:lnTo>
                  <a:pt x="301" y="23"/>
                </a:lnTo>
                <a:lnTo>
                  <a:pt x="374" y="32"/>
                </a:lnTo>
                <a:lnTo>
                  <a:pt x="398" y="32"/>
                </a:lnTo>
                <a:lnTo>
                  <a:pt x="412" y="37"/>
                </a:lnTo>
                <a:lnTo>
                  <a:pt x="422" y="37"/>
                </a:lnTo>
                <a:lnTo>
                  <a:pt x="450" y="39"/>
                </a:lnTo>
                <a:lnTo>
                  <a:pt x="473" y="44"/>
                </a:lnTo>
                <a:lnTo>
                  <a:pt x="495" y="44"/>
                </a:lnTo>
                <a:lnTo>
                  <a:pt x="495" y="47"/>
                </a:lnTo>
                <a:lnTo>
                  <a:pt x="542" y="51"/>
                </a:lnTo>
                <a:lnTo>
                  <a:pt x="577" y="54"/>
                </a:lnTo>
                <a:lnTo>
                  <a:pt x="588" y="54"/>
                </a:lnTo>
                <a:lnTo>
                  <a:pt x="632" y="61"/>
                </a:lnTo>
                <a:lnTo>
                  <a:pt x="627" y="89"/>
                </a:lnTo>
                <a:lnTo>
                  <a:pt x="627" y="115"/>
                </a:lnTo>
                <a:lnTo>
                  <a:pt x="618" y="173"/>
                </a:lnTo>
                <a:lnTo>
                  <a:pt x="612" y="225"/>
                </a:lnTo>
                <a:lnTo>
                  <a:pt x="612" y="230"/>
                </a:lnTo>
                <a:lnTo>
                  <a:pt x="604" y="291"/>
                </a:lnTo>
                <a:lnTo>
                  <a:pt x="604" y="307"/>
                </a:lnTo>
                <a:lnTo>
                  <a:pt x="604" y="312"/>
                </a:lnTo>
                <a:lnTo>
                  <a:pt x="600" y="333"/>
                </a:lnTo>
                <a:lnTo>
                  <a:pt x="597" y="354"/>
                </a:lnTo>
                <a:lnTo>
                  <a:pt x="593" y="397"/>
                </a:lnTo>
                <a:lnTo>
                  <a:pt x="588" y="423"/>
                </a:lnTo>
                <a:lnTo>
                  <a:pt x="588" y="427"/>
                </a:lnTo>
                <a:lnTo>
                  <a:pt x="580" y="488"/>
                </a:lnTo>
                <a:lnTo>
                  <a:pt x="580" y="495"/>
                </a:lnTo>
                <a:lnTo>
                  <a:pt x="580" y="509"/>
                </a:lnTo>
                <a:lnTo>
                  <a:pt x="577" y="533"/>
                </a:lnTo>
                <a:lnTo>
                  <a:pt x="577" y="538"/>
                </a:lnTo>
                <a:lnTo>
                  <a:pt x="573" y="566"/>
                </a:lnTo>
                <a:lnTo>
                  <a:pt x="573" y="573"/>
                </a:lnTo>
                <a:lnTo>
                  <a:pt x="557" y="674"/>
                </a:lnTo>
                <a:lnTo>
                  <a:pt x="557" y="676"/>
                </a:lnTo>
                <a:lnTo>
                  <a:pt x="557" y="698"/>
                </a:lnTo>
                <a:lnTo>
                  <a:pt x="415" y="681"/>
                </a:lnTo>
                <a:lnTo>
                  <a:pt x="353" y="674"/>
                </a:lnTo>
                <a:lnTo>
                  <a:pt x="325" y="662"/>
                </a:lnTo>
                <a:lnTo>
                  <a:pt x="322" y="660"/>
                </a:lnTo>
                <a:lnTo>
                  <a:pt x="309" y="655"/>
                </a:lnTo>
                <a:lnTo>
                  <a:pt x="309" y="653"/>
                </a:lnTo>
                <a:lnTo>
                  <a:pt x="136" y="566"/>
                </a:lnTo>
                <a:lnTo>
                  <a:pt x="12" y="502"/>
                </a:lnTo>
                <a:lnTo>
                  <a:pt x="0" y="484"/>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704" name="Freeform 57"/>
          <p:cNvSpPr>
            <a:spLocks/>
          </p:cNvSpPr>
          <p:nvPr/>
        </p:nvSpPr>
        <p:spPr bwMode="ltGray">
          <a:xfrm>
            <a:off x="3535363" y="4079875"/>
            <a:ext cx="568325" cy="461963"/>
          </a:xfrm>
          <a:custGeom>
            <a:avLst/>
            <a:gdLst>
              <a:gd name="T0" fmla="*/ 2147483647 w 546"/>
              <a:gd name="T1" fmla="*/ 2147483647 h 444"/>
              <a:gd name="T2" fmla="*/ 2147483647 w 546"/>
              <a:gd name="T3" fmla="*/ 2147483647 h 444"/>
              <a:gd name="T4" fmla="*/ 2147483647 w 546"/>
              <a:gd name="T5" fmla="*/ 2147483647 h 444"/>
              <a:gd name="T6" fmla="*/ 2147483647 w 546"/>
              <a:gd name="T7" fmla="*/ 2147483647 h 444"/>
              <a:gd name="T8" fmla="*/ 2147483647 w 546"/>
              <a:gd name="T9" fmla="*/ 2147483647 h 444"/>
              <a:gd name="T10" fmla="*/ 2147483647 w 546"/>
              <a:gd name="T11" fmla="*/ 2147483647 h 444"/>
              <a:gd name="T12" fmla="*/ 2147483647 w 546"/>
              <a:gd name="T13" fmla="*/ 2147483647 h 444"/>
              <a:gd name="T14" fmla="*/ 2147483647 w 546"/>
              <a:gd name="T15" fmla="*/ 2147483647 h 444"/>
              <a:gd name="T16" fmla="*/ 2147483647 w 546"/>
              <a:gd name="T17" fmla="*/ 2147483647 h 444"/>
              <a:gd name="T18" fmla="*/ 2147483647 w 546"/>
              <a:gd name="T19" fmla="*/ 2147483647 h 444"/>
              <a:gd name="T20" fmla="*/ 2147483647 w 546"/>
              <a:gd name="T21" fmla="*/ 2147483647 h 444"/>
              <a:gd name="T22" fmla="*/ 2147483647 w 546"/>
              <a:gd name="T23" fmla="*/ 2147483647 h 444"/>
              <a:gd name="T24" fmla="*/ 2147483647 w 546"/>
              <a:gd name="T25" fmla="*/ 2147483647 h 444"/>
              <a:gd name="T26" fmla="*/ 2147483647 w 546"/>
              <a:gd name="T27" fmla="*/ 2147483647 h 444"/>
              <a:gd name="T28" fmla="*/ 2147483647 w 546"/>
              <a:gd name="T29" fmla="*/ 2147483647 h 444"/>
              <a:gd name="T30" fmla="*/ 2147483647 w 546"/>
              <a:gd name="T31" fmla="*/ 2147483647 h 444"/>
              <a:gd name="T32" fmla="*/ 2147483647 w 546"/>
              <a:gd name="T33" fmla="*/ 2147483647 h 444"/>
              <a:gd name="T34" fmla="*/ 2147483647 w 546"/>
              <a:gd name="T35" fmla="*/ 2147483647 h 444"/>
              <a:gd name="T36" fmla="*/ 2147483647 w 546"/>
              <a:gd name="T37" fmla="*/ 2147483647 h 444"/>
              <a:gd name="T38" fmla="*/ 2147483647 w 546"/>
              <a:gd name="T39" fmla="*/ 2147483647 h 444"/>
              <a:gd name="T40" fmla="*/ 2147483647 w 546"/>
              <a:gd name="T41" fmla="*/ 2147483647 h 444"/>
              <a:gd name="T42" fmla="*/ 2147483647 w 546"/>
              <a:gd name="T43" fmla="*/ 2147483647 h 444"/>
              <a:gd name="T44" fmla="*/ 2147483647 w 546"/>
              <a:gd name="T45" fmla="*/ 2147483647 h 444"/>
              <a:gd name="T46" fmla="*/ 2147483647 w 546"/>
              <a:gd name="T47" fmla="*/ 2147483647 h 444"/>
              <a:gd name="T48" fmla="*/ 2147483647 w 546"/>
              <a:gd name="T49" fmla="*/ 2147483647 h 444"/>
              <a:gd name="T50" fmla="*/ 2147483647 w 546"/>
              <a:gd name="T51" fmla="*/ 2147483647 h 444"/>
              <a:gd name="T52" fmla="*/ 2147483647 w 546"/>
              <a:gd name="T53" fmla="*/ 2147483647 h 444"/>
              <a:gd name="T54" fmla="*/ 2147483647 w 546"/>
              <a:gd name="T55" fmla="*/ 2147483647 h 444"/>
              <a:gd name="T56" fmla="*/ 2147483647 w 546"/>
              <a:gd name="T57" fmla="*/ 2147483647 h 444"/>
              <a:gd name="T58" fmla="*/ 2147483647 w 546"/>
              <a:gd name="T59" fmla="*/ 2147483647 h 444"/>
              <a:gd name="T60" fmla="*/ 2147483647 w 546"/>
              <a:gd name="T61" fmla="*/ 2147483647 h 444"/>
              <a:gd name="T62" fmla="*/ 2147483647 w 546"/>
              <a:gd name="T63" fmla="*/ 2147483647 h 444"/>
              <a:gd name="T64" fmla="*/ 2147483647 w 546"/>
              <a:gd name="T65" fmla="*/ 2147483647 h 444"/>
              <a:gd name="T66" fmla="*/ 2147483647 w 546"/>
              <a:gd name="T67" fmla="*/ 2147483647 h 444"/>
              <a:gd name="T68" fmla="*/ 0 w 546"/>
              <a:gd name="T69" fmla="*/ 2147483647 h 444"/>
              <a:gd name="T70" fmla="*/ 0 w 546"/>
              <a:gd name="T71" fmla="*/ 2147483647 h 444"/>
              <a:gd name="T72" fmla="*/ 2147483647 w 546"/>
              <a:gd name="T73" fmla="*/ 2147483647 h 444"/>
              <a:gd name="T74" fmla="*/ 2147483647 w 546"/>
              <a:gd name="T75" fmla="*/ 2147483647 h 444"/>
              <a:gd name="T76" fmla="*/ 2147483647 w 546"/>
              <a:gd name="T77" fmla="*/ 2147483647 h 444"/>
              <a:gd name="T78" fmla="*/ 2147483647 w 546"/>
              <a:gd name="T79" fmla="*/ 2147483647 h 444"/>
              <a:gd name="T80" fmla="*/ 2147483647 w 546"/>
              <a:gd name="T81" fmla="*/ 0 h 444"/>
              <a:gd name="T82" fmla="*/ 2147483647 w 546"/>
              <a:gd name="T83" fmla="*/ 2147483647 h 444"/>
              <a:gd name="T84" fmla="*/ 2147483647 w 546"/>
              <a:gd name="T85" fmla="*/ 2147483647 h 444"/>
              <a:gd name="T86" fmla="*/ 2147483647 w 546"/>
              <a:gd name="T87" fmla="*/ 2147483647 h 444"/>
              <a:gd name="T88" fmla="*/ 2147483647 w 546"/>
              <a:gd name="T89" fmla="*/ 2147483647 h 444"/>
              <a:gd name="T90" fmla="*/ 2147483647 w 546"/>
              <a:gd name="T91" fmla="*/ 2147483647 h 444"/>
              <a:gd name="T92" fmla="*/ 2147483647 w 546"/>
              <a:gd name="T93" fmla="*/ 2147483647 h 444"/>
              <a:gd name="T94" fmla="*/ 2147483647 w 546"/>
              <a:gd name="T95" fmla="*/ 2147483647 h 444"/>
              <a:gd name="T96" fmla="*/ 2147483647 w 546"/>
              <a:gd name="T97" fmla="*/ 2147483647 h 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6"/>
              <a:gd name="T148" fmla="*/ 0 h 444"/>
              <a:gd name="T149" fmla="*/ 546 w 546"/>
              <a:gd name="T150" fmla="*/ 444 h 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6" h="444">
                <a:moveTo>
                  <a:pt x="303" y="225"/>
                </a:moveTo>
                <a:lnTo>
                  <a:pt x="314" y="225"/>
                </a:lnTo>
                <a:lnTo>
                  <a:pt x="321" y="225"/>
                </a:lnTo>
                <a:lnTo>
                  <a:pt x="338" y="220"/>
                </a:lnTo>
                <a:lnTo>
                  <a:pt x="344" y="220"/>
                </a:lnTo>
                <a:lnTo>
                  <a:pt x="349" y="220"/>
                </a:lnTo>
                <a:lnTo>
                  <a:pt x="365" y="220"/>
                </a:lnTo>
                <a:lnTo>
                  <a:pt x="369" y="220"/>
                </a:lnTo>
                <a:lnTo>
                  <a:pt x="373" y="220"/>
                </a:lnTo>
                <a:lnTo>
                  <a:pt x="384" y="217"/>
                </a:lnTo>
                <a:lnTo>
                  <a:pt x="388" y="217"/>
                </a:lnTo>
                <a:lnTo>
                  <a:pt x="396" y="217"/>
                </a:lnTo>
                <a:lnTo>
                  <a:pt x="400" y="217"/>
                </a:lnTo>
                <a:lnTo>
                  <a:pt x="411" y="217"/>
                </a:lnTo>
                <a:lnTo>
                  <a:pt x="438" y="213"/>
                </a:lnTo>
                <a:lnTo>
                  <a:pt x="451" y="213"/>
                </a:lnTo>
                <a:lnTo>
                  <a:pt x="451" y="220"/>
                </a:lnTo>
                <a:lnTo>
                  <a:pt x="442" y="241"/>
                </a:lnTo>
                <a:lnTo>
                  <a:pt x="442" y="253"/>
                </a:lnTo>
                <a:lnTo>
                  <a:pt x="455" y="271"/>
                </a:lnTo>
                <a:lnTo>
                  <a:pt x="462" y="274"/>
                </a:lnTo>
                <a:lnTo>
                  <a:pt x="469" y="295"/>
                </a:lnTo>
                <a:lnTo>
                  <a:pt x="482" y="302"/>
                </a:lnTo>
                <a:lnTo>
                  <a:pt x="469" y="307"/>
                </a:lnTo>
                <a:lnTo>
                  <a:pt x="458" y="321"/>
                </a:lnTo>
                <a:lnTo>
                  <a:pt x="446" y="328"/>
                </a:lnTo>
                <a:lnTo>
                  <a:pt x="458" y="330"/>
                </a:lnTo>
                <a:lnTo>
                  <a:pt x="466" y="339"/>
                </a:lnTo>
                <a:lnTo>
                  <a:pt x="473" y="339"/>
                </a:lnTo>
                <a:lnTo>
                  <a:pt x="476" y="323"/>
                </a:lnTo>
                <a:lnTo>
                  <a:pt x="486" y="321"/>
                </a:lnTo>
                <a:lnTo>
                  <a:pt x="496" y="316"/>
                </a:lnTo>
                <a:lnTo>
                  <a:pt x="517" y="302"/>
                </a:lnTo>
                <a:lnTo>
                  <a:pt x="517" y="328"/>
                </a:lnTo>
                <a:lnTo>
                  <a:pt x="513" y="330"/>
                </a:lnTo>
                <a:lnTo>
                  <a:pt x="513" y="335"/>
                </a:lnTo>
                <a:lnTo>
                  <a:pt x="496" y="353"/>
                </a:lnTo>
                <a:lnTo>
                  <a:pt x="496" y="360"/>
                </a:lnTo>
                <a:lnTo>
                  <a:pt x="490" y="356"/>
                </a:lnTo>
                <a:lnTo>
                  <a:pt x="490" y="363"/>
                </a:lnTo>
                <a:lnTo>
                  <a:pt x="473" y="360"/>
                </a:lnTo>
                <a:lnTo>
                  <a:pt x="490" y="363"/>
                </a:lnTo>
                <a:lnTo>
                  <a:pt x="473" y="367"/>
                </a:lnTo>
                <a:lnTo>
                  <a:pt x="486" y="382"/>
                </a:lnTo>
                <a:lnTo>
                  <a:pt x="482" y="377"/>
                </a:lnTo>
                <a:lnTo>
                  <a:pt x="490" y="391"/>
                </a:lnTo>
                <a:lnTo>
                  <a:pt x="504" y="391"/>
                </a:lnTo>
                <a:lnTo>
                  <a:pt x="520" y="398"/>
                </a:lnTo>
                <a:lnTo>
                  <a:pt x="528" y="396"/>
                </a:lnTo>
                <a:lnTo>
                  <a:pt x="535" y="405"/>
                </a:lnTo>
                <a:lnTo>
                  <a:pt x="545" y="405"/>
                </a:lnTo>
                <a:lnTo>
                  <a:pt x="540" y="424"/>
                </a:lnTo>
                <a:lnTo>
                  <a:pt x="531" y="424"/>
                </a:lnTo>
                <a:lnTo>
                  <a:pt x="531" y="435"/>
                </a:lnTo>
                <a:lnTo>
                  <a:pt x="531" y="431"/>
                </a:lnTo>
                <a:lnTo>
                  <a:pt x="520" y="424"/>
                </a:lnTo>
                <a:lnTo>
                  <a:pt x="510" y="438"/>
                </a:lnTo>
                <a:lnTo>
                  <a:pt x="504" y="438"/>
                </a:lnTo>
                <a:lnTo>
                  <a:pt x="510" y="435"/>
                </a:lnTo>
                <a:lnTo>
                  <a:pt x="510" y="424"/>
                </a:lnTo>
                <a:lnTo>
                  <a:pt x="504" y="424"/>
                </a:lnTo>
                <a:lnTo>
                  <a:pt x="493" y="410"/>
                </a:lnTo>
                <a:lnTo>
                  <a:pt x="466" y="403"/>
                </a:lnTo>
                <a:lnTo>
                  <a:pt x="451" y="405"/>
                </a:lnTo>
                <a:lnTo>
                  <a:pt x="431" y="421"/>
                </a:lnTo>
                <a:lnTo>
                  <a:pt x="414" y="431"/>
                </a:lnTo>
                <a:lnTo>
                  <a:pt x="403" y="435"/>
                </a:lnTo>
                <a:lnTo>
                  <a:pt x="411" y="431"/>
                </a:lnTo>
                <a:lnTo>
                  <a:pt x="414" y="428"/>
                </a:lnTo>
                <a:lnTo>
                  <a:pt x="408" y="414"/>
                </a:lnTo>
                <a:lnTo>
                  <a:pt x="400" y="414"/>
                </a:lnTo>
                <a:lnTo>
                  <a:pt x="400" y="421"/>
                </a:lnTo>
                <a:lnTo>
                  <a:pt x="388" y="417"/>
                </a:lnTo>
                <a:lnTo>
                  <a:pt x="373" y="431"/>
                </a:lnTo>
                <a:lnTo>
                  <a:pt x="358" y="443"/>
                </a:lnTo>
                <a:lnTo>
                  <a:pt x="352" y="443"/>
                </a:lnTo>
                <a:lnTo>
                  <a:pt x="344" y="428"/>
                </a:lnTo>
                <a:lnTo>
                  <a:pt x="326" y="431"/>
                </a:lnTo>
                <a:lnTo>
                  <a:pt x="296" y="414"/>
                </a:lnTo>
                <a:lnTo>
                  <a:pt x="303" y="414"/>
                </a:lnTo>
                <a:lnTo>
                  <a:pt x="311" y="405"/>
                </a:lnTo>
                <a:lnTo>
                  <a:pt x="306" y="396"/>
                </a:lnTo>
                <a:lnTo>
                  <a:pt x="279" y="389"/>
                </a:lnTo>
                <a:lnTo>
                  <a:pt x="276" y="391"/>
                </a:lnTo>
                <a:lnTo>
                  <a:pt x="276" y="382"/>
                </a:lnTo>
                <a:lnTo>
                  <a:pt x="268" y="382"/>
                </a:lnTo>
                <a:lnTo>
                  <a:pt x="268" y="367"/>
                </a:lnTo>
                <a:lnTo>
                  <a:pt x="252" y="367"/>
                </a:lnTo>
                <a:lnTo>
                  <a:pt x="241" y="370"/>
                </a:lnTo>
                <a:lnTo>
                  <a:pt x="244" y="370"/>
                </a:lnTo>
                <a:lnTo>
                  <a:pt x="241" y="367"/>
                </a:lnTo>
                <a:lnTo>
                  <a:pt x="241" y="360"/>
                </a:lnTo>
                <a:lnTo>
                  <a:pt x="229" y="360"/>
                </a:lnTo>
                <a:lnTo>
                  <a:pt x="229" y="363"/>
                </a:lnTo>
                <a:lnTo>
                  <a:pt x="209" y="370"/>
                </a:lnTo>
                <a:lnTo>
                  <a:pt x="229" y="384"/>
                </a:lnTo>
                <a:lnTo>
                  <a:pt x="244" y="382"/>
                </a:lnTo>
                <a:lnTo>
                  <a:pt x="256" y="389"/>
                </a:lnTo>
                <a:lnTo>
                  <a:pt x="256" y="396"/>
                </a:lnTo>
                <a:lnTo>
                  <a:pt x="241" y="396"/>
                </a:lnTo>
                <a:lnTo>
                  <a:pt x="224" y="389"/>
                </a:lnTo>
                <a:lnTo>
                  <a:pt x="214" y="389"/>
                </a:lnTo>
                <a:lnTo>
                  <a:pt x="203" y="391"/>
                </a:lnTo>
                <a:lnTo>
                  <a:pt x="162" y="391"/>
                </a:lnTo>
                <a:lnTo>
                  <a:pt x="127" y="377"/>
                </a:lnTo>
                <a:lnTo>
                  <a:pt x="97" y="370"/>
                </a:lnTo>
                <a:lnTo>
                  <a:pt x="45" y="377"/>
                </a:lnTo>
                <a:lnTo>
                  <a:pt x="38" y="389"/>
                </a:lnTo>
                <a:lnTo>
                  <a:pt x="30" y="377"/>
                </a:lnTo>
                <a:lnTo>
                  <a:pt x="30" y="367"/>
                </a:lnTo>
                <a:lnTo>
                  <a:pt x="34" y="363"/>
                </a:lnTo>
                <a:lnTo>
                  <a:pt x="42" y="349"/>
                </a:lnTo>
                <a:lnTo>
                  <a:pt x="45" y="346"/>
                </a:lnTo>
                <a:lnTo>
                  <a:pt x="45" y="342"/>
                </a:lnTo>
                <a:lnTo>
                  <a:pt x="51" y="335"/>
                </a:lnTo>
                <a:lnTo>
                  <a:pt x="45" y="321"/>
                </a:lnTo>
                <a:lnTo>
                  <a:pt x="42" y="314"/>
                </a:lnTo>
                <a:lnTo>
                  <a:pt x="42" y="307"/>
                </a:lnTo>
                <a:lnTo>
                  <a:pt x="42" y="302"/>
                </a:lnTo>
                <a:lnTo>
                  <a:pt x="45" y="292"/>
                </a:lnTo>
                <a:lnTo>
                  <a:pt x="54" y="264"/>
                </a:lnTo>
                <a:lnTo>
                  <a:pt x="57" y="248"/>
                </a:lnTo>
                <a:lnTo>
                  <a:pt x="57" y="234"/>
                </a:lnTo>
                <a:lnTo>
                  <a:pt x="57" y="217"/>
                </a:lnTo>
                <a:lnTo>
                  <a:pt x="54" y="217"/>
                </a:lnTo>
                <a:lnTo>
                  <a:pt x="34" y="182"/>
                </a:lnTo>
                <a:lnTo>
                  <a:pt x="38" y="182"/>
                </a:lnTo>
                <a:lnTo>
                  <a:pt x="27" y="171"/>
                </a:lnTo>
                <a:lnTo>
                  <a:pt x="27" y="152"/>
                </a:lnTo>
                <a:lnTo>
                  <a:pt x="19" y="142"/>
                </a:lnTo>
                <a:lnTo>
                  <a:pt x="24" y="142"/>
                </a:lnTo>
                <a:lnTo>
                  <a:pt x="7" y="131"/>
                </a:lnTo>
                <a:lnTo>
                  <a:pt x="7" y="128"/>
                </a:lnTo>
                <a:lnTo>
                  <a:pt x="3" y="124"/>
                </a:lnTo>
                <a:lnTo>
                  <a:pt x="3" y="103"/>
                </a:lnTo>
                <a:lnTo>
                  <a:pt x="3" y="100"/>
                </a:lnTo>
                <a:lnTo>
                  <a:pt x="3" y="84"/>
                </a:lnTo>
                <a:lnTo>
                  <a:pt x="3" y="82"/>
                </a:lnTo>
                <a:lnTo>
                  <a:pt x="0" y="70"/>
                </a:lnTo>
                <a:lnTo>
                  <a:pt x="0" y="56"/>
                </a:lnTo>
                <a:lnTo>
                  <a:pt x="0" y="49"/>
                </a:lnTo>
                <a:lnTo>
                  <a:pt x="0" y="42"/>
                </a:lnTo>
                <a:lnTo>
                  <a:pt x="0" y="28"/>
                </a:lnTo>
                <a:lnTo>
                  <a:pt x="0" y="14"/>
                </a:lnTo>
                <a:lnTo>
                  <a:pt x="0" y="9"/>
                </a:lnTo>
                <a:lnTo>
                  <a:pt x="3" y="9"/>
                </a:lnTo>
                <a:lnTo>
                  <a:pt x="10" y="9"/>
                </a:lnTo>
                <a:lnTo>
                  <a:pt x="24" y="9"/>
                </a:lnTo>
                <a:lnTo>
                  <a:pt x="34" y="9"/>
                </a:lnTo>
                <a:lnTo>
                  <a:pt x="51" y="9"/>
                </a:lnTo>
                <a:lnTo>
                  <a:pt x="54" y="9"/>
                </a:lnTo>
                <a:lnTo>
                  <a:pt x="69" y="9"/>
                </a:lnTo>
                <a:lnTo>
                  <a:pt x="78" y="7"/>
                </a:lnTo>
                <a:lnTo>
                  <a:pt x="82" y="7"/>
                </a:lnTo>
                <a:lnTo>
                  <a:pt x="86" y="7"/>
                </a:lnTo>
                <a:lnTo>
                  <a:pt x="104" y="7"/>
                </a:lnTo>
                <a:lnTo>
                  <a:pt x="124" y="7"/>
                </a:lnTo>
                <a:lnTo>
                  <a:pt x="131" y="7"/>
                </a:lnTo>
                <a:lnTo>
                  <a:pt x="155" y="7"/>
                </a:lnTo>
                <a:lnTo>
                  <a:pt x="186" y="2"/>
                </a:lnTo>
                <a:lnTo>
                  <a:pt x="197" y="2"/>
                </a:lnTo>
                <a:lnTo>
                  <a:pt x="244" y="0"/>
                </a:lnTo>
                <a:lnTo>
                  <a:pt x="259" y="0"/>
                </a:lnTo>
                <a:lnTo>
                  <a:pt x="265" y="0"/>
                </a:lnTo>
                <a:lnTo>
                  <a:pt x="279" y="0"/>
                </a:lnTo>
                <a:lnTo>
                  <a:pt x="283" y="0"/>
                </a:lnTo>
                <a:lnTo>
                  <a:pt x="286" y="0"/>
                </a:lnTo>
                <a:lnTo>
                  <a:pt x="296" y="46"/>
                </a:lnTo>
                <a:lnTo>
                  <a:pt x="306" y="39"/>
                </a:lnTo>
                <a:lnTo>
                  <a:pt x="303" y="46"/>
                </a:lnTo>
                <a:lnTo>
                  <a:pt x="303" y="49"/>
                </a:lnTo>
                <a:lnTo>
                  <a:pt x="311" y="56"/>
                </a:lnTo>
                <a:lnTo>
                  <a:pt x="296" y="56"/>
                </a:lnTo>
                <a:lnTo>
                  <a:pt x="311" y="60"/>
                </a:lnTo>
                <a:lnTo>
                  <a:pt x="311" y="89"/>
                </a:lnTo>
                <a:lnTo>
                  <a:pt x="299" y="89"/>
                </a:lnTo>
                <a:lnTo>
                  <a:pt x="299" y="96"/>
                </a:lnTo>
                <a:lnTo>
                  <a:pt x="306" y="96"/>
                </a:lnTo>
                <a:lnTo>
                  <a:pt x="311" y="96"/>
                </a:lnTo>
                <a:lnTo>
                  <a:pt x="311" y="100"/>
                </a:lnTo>
                <a:lnTo>
                  <a:pt x="299" y="103"/>
                </a:lnTo>
                <a:lnTo>
                  <a:pt x="303" y="110"/>
                </a:lnTo>
                <a:lnTo>
                  <a:pt x="290" y="128"/>
                </a:lnTo>
                <a:lnTo>
                  <a:pt x="286" y="128"/>
                </a:lnTo>
                <a:lnTo>
                  <a:pt x="286" y="138"/>
                </a:lnTo>
                <a:lnTo>
                  <a:pt x="283" y="142"/>
                </a:lnTo>
                <a:lnTo>
                  <a:pt x="279" y="142"/>
                </a:lnTo>
                <a:lnTo>
                  <a:pt x="276" y="142"/>
                </a:lnTo>
                <a:lnTo>
                  <a:pt x="265" y="152"/>
                </a:lnTo>
                <a:lnTo>
                  <a:pt x="268" y="185"/>
                </a:lnTo>
                <a:lnTo>
                  <a:pt x="259" y="206"/>
                </a:lnTo>
                <a:lnTo>
                  <a:pt x="256" y="213"/>
                </a:lnTo>
                <a:lnTo>
                  <a:pt x="259" y="225"/>
                </a:lnTo>
                <a:lnTo>
                  <a:pt x="256" y="227"/>
                </a:lnTo>
                <a:lnTo>
                  <a:pt x="283" y="225"/>
                </a:lnTo>
                <a:lnTo>
                  <a:pt x="296" y="225"/>
                </a:lnTo>
                <a:lnTo>
                  <a:pt x="303" y="225"/>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5" name="Freeform 58"/>
          <p:cNvSpPr>
            <a:spLocks/>
          </p:cNvSpPr>
          <p:nvPr/>
        </p:nvSpPr>
        <p:spPr bwMode="ltGray">
          <a:xfrm>
            <a:off x="3457575" y="3662363"/>
            <a:ext cx="508000" cy="430212"/>
          </a:xfrm>
          <a:custGeom>
            <a:avLst/>
            <a:gdLst>
              <a:gd name="T0" fmla="*/ 2147483647 w 486"/>
              <a:gd name="T1" fmla="*/ 2147483647 h 412"/>
              <a:gd name="T2" fmla="*/ 2147483647 w 486"/>
              <a:gd name="T3" fmla="*/ 2147483647 h 412"/>
              <a:gd name="T4" fmla="*/ 2147483647 w 486"/>
              <a:gd name="T5" fmla="*/ 2147483647 h 412"/>
              <a:gd name="T6" fmla="*/ 2147483647 w 486"/>
              <a:gd name="T7" fmla="*/ 2147483647 h 412"/>
              <a:gd name="T8" fmla="*/ 2147483647 w 486"/>
              <a:gd name="T9" fmla="*/ 2147483647 h 412"/>
              <a:gd name="T10" fmla="*/ 2147483647 w 486"/>
              <a:gd name="T11" fmla="*/ 2147483647 h 412"/>
              <a:gd name="T12" fmla="*/ 2147483647 w 486"/>
              <a:gd name="T13" fmla="*/ 2147483647 h 412"/>
              <a:gd name="T14" fmla="*/ 2147483647 w 486"/>
              <a:gd name="T15" fmla="*/ 2147483647 h 412"/>
              <a:gd name="T16" fmla="*/ 2147483647 w 486"/>
              <a:gd name="T17" fmla="*/ 2147483647 h 412"/>
              <a:gd name="T18" fmla="*/ 2147483647 w 486"/>
              <a:gd name="T19" fmla="*/ 2147483647 h 412"/>
              <a:gd name="T20" fmla="*/ 2147483647 w 486"/>
              <a:gd name="T21" fmla="*/ 2147483647 h 412"/>
              <a:gd name="T22" fmla="*/ 2147483647 w 486"/>
              <a:gd name="T23" fmla="*/ 2147483647 h 412"/>
              <a:gd name="T24" fmla="*/ 2147483647 w 486"/>
              <a:gd name="T25" fmla="*/ 2147483647 h 412"/>
              <a:gd name="T26" fmla="*/ 2147483647 w 486"/>
              <a:gd name="T27" fmla="*/ 2147483647 h 412"/>
              <a:gd name="T28" fmla="*/ 2147483647 w 486"/>
              <a:gd name="T29" fmla="*/ 2147483647 h 412"/>
              <a:gd name="T30" fmla="*/ 2147483647 w 486"/>
              <a:gd name="T31" fmla="*/ 2147483647 h 412"/>
              <a:gd name="T32" fmla="*/ 2147483647 w 486"/>
              <a:gd name="T33" fmla="*/ 2147483647 h 412"/>
              <a:gd name="T34" fmla="*/ 2147483647 w 486"/>
              <a:gd name="T35" fmla="*/ 2147483647 h 412"/>
              <a:gd name="T36" fmla="*/ 2147483647 w 486"/>
              <a:gd name="T37" fmla="*/ 2147483647 h 412"/>
              <a:gd name="T38" fmla="*/ 2147483647 w 486"/>
              <a:gd name="T39" fmla="*/ 2147483647 h 412"/>
              <a:gd name="T40" fmla="*/ 2147483647 w 486"/>
              <a:gd name="T41" fmla="*/ 2147483647 h 412"/>
              <a:gd name="T42" fmla="*/ 2147483647 w 486"/>
              <a:gd name="T43" fmla="*/ 2147483647 h 412"/>
              <a:gd name="T44" fmla="*/ 2147483647 w 486"/>
              <a:gd name="T45" fmla="*/ 2147483647 h 412"/>
              <a:gd name="T46" fmla="*/ 2147483647 w 486"/>
              <a:gd name="T47" fmla="*/ 2147483647 h 412"/>
              <a:gd name="T48" fmla="*/ 2147483647 w 486"/>
              <a:gd name="T49" fmla="*/ 2147483647 h 412"/>
              <a:gd name="T50" fmla="*/ 2147483647 w 486"/>
              <a:gd name="T51" fmla="*/ 2147483647 h 412"/>
              <a:gd name="T52" fmla="*/ 2147483647 w 486"/>
              <a:gd name="T53" fmla="*/ 2147483647 h 412"/>
              <a:gd name="T54" fmla="*/ 2147483647 w 486"/>
              <a:gd name="T55" fmla="*/ 2147483647 h 412"/>
              <a:gd name="T56" fmla="*/ 2147483647 w 486"/>
              <a:gd name="T57" fmla="*/ 2147483647 h 412"/>
              <a:gd name="T58" fmla="*/ 2147483647 w 486"/>
              <a:gd name="T59" fmla="*/ 2147483647 h 412"/>
              <a:gd name="T60" fmla="*/ 2147483647 w 486"/>
              <a:gd name="T61" fmla="*/ 2147483647 h 412"/>
              <a:gd name="T62" fmla="*/ 2147483647 w 486"/>
              <a:gd name="T63" fmla="*/ 2147483647 h 412"/>
              <a:gd name="T64" fmla="*/ 2147483647 w 486"/>
              <a:gd name="T65" fmla="*/ 2147483647 h 412"/>
              <a:gd name="T66" fmla="*/ 2147483647 w 486"/>
              <a:gd name="T67" fmla="*/ 2147483647 h 412"/>
              <a:gd name="T68" fmla="*/ 2147483647 w 486"/>
              <a:gd name="T69" fmla="*/ 2147483647 h 412"/>
              <a:gd name="T70" fmla="*/ 2147483647 w 486"/>
              <a:gd name="T71" fmla="*/ 2147483647 h 412"/>
              <a:gd name="T72" fmla="*/ 2147483647 w 486"/>
              <a:gd name="T73" fmla="*/ 0 h 412"/>
              <a:gd name="T74" fmla="*/ 2147483647 w 486"/>
              <a:gd name="T75" fmla="*/ 0 h 412"/>
              <a:gd name="T76" fmla="*/ 2147483647 w 486"/>
              <a:gd name="T77" fmla="*/ 2147483647 h 412"/>
              <a:gd name="T78" fmla="*/ 2147483647 w 486"/>
              <a:gd name="T79" fmla="*/ 2147483647 h 412"/>
              <a:gd name="T80" fmla="*/ 2147483647 w 486"/>
              <a:gd name="T81" fmla="*/ 2147483647 h 412"/>
              <a:gd name="T82" fmla="*/ 2147483647 w 486"/>
              <a:gd name="T83" fmla="*/ 2147483647 h 412"/>
              <a:gd name="T84" fmla="*/ 2147483647 w 486"/>
              <a:gd name="T85" fmla="*/ 2147483647 h 412"/>
              <a:gd name="T86" fmla="*/ 2147483647 w 486"/>
              <a:gd name="T87" fmla="*/ 2147483647 h 412"/>
              <a:gd name="T88" fmla="*/ 2147483647 w 486"/>
              <a:gd name="T89" fmla="*/ 2147483647 h 412"/>
              <a:gd name="T90" fmla="*/ 2147483647 w 486"/>
              <a:gd name="T91" fmla="*/ 2147483647 h 412"/>
              <a:gd name="T92" fmla="*/ 2147483647 w 486"/>
              <a:gd name="T93" fmla="*/ 2147483647 h 412"/>
              <a:gd name="T94" fmla="*/ 2147483647 w 486"/>
              <a:gd name="T95" fmla="*/ 2147483647 h 412"/>
              <a:gd name="T96" fmla="*/ 2147483647 w 486"/>
              <a:gd name="T97" fmla="*/ 2147483647 h 412"/>
              <a:gd name="T98" fmla="*/ 2147483647 w 486"/>
              <a:gd name="T99" fmla="*/ 2147483647 h 412"/>
              <a:gd name="T100" fmla="*/ 0 w 486"/>
              <a:gd name="T101" fmla="*/ 2147483647 h 412"/>
              <a:gd name="T102" fmla="*/ 2147483647 w 486"/>
              <a:gd name="T103" fmla="*/ 2147483647 h 412"/>
              <a:gd name="T104" fmla="*/ 2147483647 w 486"/>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6"/>
              <a:gd name="T160" fmla="*/ 0 h 412"/>
              <a:gd name="T161" fmla="*/ 486 w 486"/>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6" h="412">
                <a:moveTo>
                  <a:pt x="15" y="103"/>
                </a:moveTo>
                <a:lnTo>
                  <a:pt x="15" y="112"/>
                </a:lnTo>
                <a:lnTo>
                  <a:pt x="18" y="115"/>
                </a:lnTo>
                <a:lnTo>
                  <a:pt x="18" y="119"/>
                </a:lnTo>
                <a:lnTo>
                  <a:pt x="21" y="133"/>
                </a:lnTo>
                <a:lnTo>
                  <a:pt x="21" y="147"/>
                </a:lnTo>
                <a:lnTo>
                  <a:pt x="21" y="162"/>
                </a:lnTo>
                <a:lnTo>
                  <a:pt x="21" y="197"/>
                </a:lnTo>
                <a:lnTo>
                  <a:pt x="21" y="204"/>
                </a:lnTo>
                <a:lnTo>
                  <a:pt x="21" y="223"/>
                </a:lnTo>
                <a:lnTo>
                  <a:pt x="21" y="225"/>
                </a:lnTo>
                <a:lnTo>
                  <a:pt x="21" y="230"/>
                </a:lnTo>
                <a:lnTo>
                  <a:pt x="21" y="246"/>
                </a:lnTo>
                <a:lnTo>
                  <a:pt x="21" y="251"/>
                </a:lnTo>
                <a:lnTo>
                  <a:pt x="21" y="277"/>
                </a:lnTo>
                <a:lnTo>
                  <a:pt x="25" y="284"/>
                </a:lnTo>
                <a:lnTo>
                  <a:pt x="25" y="291"/>
                </a:lnTo>
                <a:lnTo>
                  <a:pt x="25" y="307"/>
                </a:lnTo>
                <a:lnTo>
                  <a:pt x="25" y="312"/>
                </a:lnTo>
                <a:lnTo>
                  <a:pt x="25" y="314"/>
                </a:lnTo>
                <a:lnTo>
                  <a:pt x="25" y="345"/>
                </a:lnTo>
                <a:lnTo>
                  <a:pt x="38" y="354"/>
                </a:lnTo>
                <a:lnTo>
                  <a:pt x="48" y="352"/>
                </a:lnTo>
                <a:lnTo>
                  <a:pt x="69" y="352"/>
                </a:lnTo>
                <a:lnTo>
                  <a:pt x="69" y="354"/>
                </a:lnTo>
                <a:lnTo>
                  <a:pt x="69" y="373"/>
                </a:lnTo>
                <a:lnTo>
                  <a:pt x="73" y="382"/>
                </a:lnTo>
                <a:lnTo>
                  <a:pt x="73" y="387"/>
                </a:lnTo>
                <a:lnTo>
                  <a:pt x="73" y="401"/>
                </a:lnTo>
                <a:lnTo>
                  <a:pt x="73" y="411"/>
                </a:lnTo>
                <a:lnTo>
                  <a:pt x="76" y="411"/>
                </a:lnTo>
                <a:lnTo>
                  <a:pt x="83" y="411"/>
                </a:lnTo>
                <a:lnTo>
                  <a:pt x="97" y="411"/>
                </a:lnTo>
                <a:lnTo>
                  <a:pt x="107" y="411"/>
                </a:lnTo>
                <a:lnTo>
                  <a:pt x="124" y="411"/>
                </a:lnTo>
                <a:lnTo>
                  <a:pt x="127" y="411"/>
                </a:lnTo>
                <a:lnTo>
                  <a:pt x="142" y="411"/>
                </a:lnTo>
                <a:lnTo>
                  <a:pt x="151" y="408"/>
                </a:lnTo>
                <a:lnTo>
                  <a:pt x="155" y="408"/>
                </a:lnTo>
                <a:lnTo>
                  <a:pt x="159" y="408"/>
                </a:lnTo>
                <a:lnTo>
                  <a:pt x="177" y="408"/>
                </a:lnTo>
                <a:lnTo>
                  <a:pt x="197" y="408"/>
                </a:lnTo>
                <a:lnTo>
                  <a:pt x="205" y="408"/>
                </a:lnTo>
                <a:lnTo>
                  <a:pt x="228" y="408"/>
                </a:lnTo>
                <a:lnTo>
                  <a:pt x="259" y="403"/>
                </a:lnTo>
                <a:lnTo>
                  <a:pt x="270" y="403"/>
                </a:lnTo>
                <a:lnTo>
                  <a:pt x="317" y="401"/>
                </a:lnTo>
                <a:lnTo>
                  <a:pt x="333" y="401"/>
                </a:lnTo>
                <a:lnTo>
                  <a:pt x="337" y="401"/>
                </a:lnTo>
                <a:lnTo>
                  <a:pt x="352" y="401"/>
                </a:lnTo>
                <a:lnTo>
                  <a:pt x="357" y="401"/>
                </a:lnTo>
                <a:lnTo>
                  <a:pt x="360" y="401"/>
                </a:lnTo>
                <a:lnTo>
                  <a:pt x="360" y="359"/>
                </a:lnTo>
                <a:lnTo>
                  <a:pt x="357" y="359"/>
                </a:lnTo>
                <a:lnTo>
                  <a:pt x="360" y="347"/>
                </a:lnTo>
                <a:lnTo>
                  <a:pt x="349" y="352"/>
                </a:lnTo>
                <a:lnTo>
                  <a:pt x="357" y="345"/>
                </a:lnTo>
                <a:lnTo>
                  <a:pt x="352" y="340"/>
                </a:lnTo>
                <a:lnTo>
                  <a:pt x="349" y="335"/>
                </a:lnTo>
                <a:lnTo>
                  <a:pt x="360" y="321"/>
                </a:lnTo>
                <a:lnTo>
                  <a:pt x="357" y="312"/>
                </a:lnTo>
                <a:lnTo>
                  <a:pt x="372" y="312"/>
                </a:lnTo>
                <a:lnTo>
                  <a:pt x="360" y="291"/>
                </a:lnTo>
                <a:lnTo>
                  <a:pt x="369" y="286"/>
                </a:lnTo>
                <a:lnTo>
                  <a:pt x="372" y="272"/>
                </a:lnTo>
                <a:lnTo>
                  <a:pt x="384" y="258"/>
                </a:lnTo>
                <a:lnTo>
                  <a:pt x="391" y="253"/>
                </a:lnTo>
                <a:lnTo>
                  <a:pt x="387" y="246"/>
                </a:lnTo>
                <a:lnTo>
                  <a:pt x="400" y="244"/>
                </a:lnTo>
                <a:lnTo>
                  <a:pt x="395" y="246"/>
                </a:lnTo>
                <a:lnTo>
                  <a:pt x="400" y="251"/>
                </a:lnTo>
                <a:lnTo>
                  <a:pt x="407" y="225"/>
                </a:lnTo>
                <a:lnTo>
                  <a:pt x="404" y="211"/>
                </a:lnTo>
                <a:lnTo>
                  <a:pt x="407" y="209"/>
                </a:lnTo>
                <a:lnTo>
                  <a:pt x="411" y="216"/>
                </a:lnTo>
                <a:lnTo>
                  <a:pt x="415" y="209"/>
                </a:lnTo>
                <a:lnTo>
                  <a:pt x="407" y="201"/>
                </a:lnTo>
                <a:lnTo>
                  <a:pt x="411" y="201"/>
                </a:lnTo>
                <a:lnTo>
                  <a:pt x="415" y="197"/>
                </a:lnTo>
                <a:lnTo>
                  <a:pt x="418" y="190"/>
                </a:lnTo>
                <a:lnTo>
                  <a:pt x="422" y="190"/>
                </a:lnTo>
                <a:lnTo>
                  <a:pt x="422" y="187"/>
                </a:lnTo>
                <a:lnTo>
                  <a:pt x="431" y="187"/>
                </a:lnTo>
                <a:lnTo>
                  <a:pt x="435" y="178"/>
                </a:lnTo>
                <a:lnTo>
                  <a:pt x="435" y="176"/>
                </a:lnTo>
                <a:lnTo>
                  <a:pt x="425" y="169"/>
                </a:lnTo>
                <a:lnTo>
                  <a:pt x="442" y="155"/>
                </a:lnTo>
                <a:lnTo>
                  <a:pt x="450" y="155"/>
                </a:lnTo>
                <a:lnTo>
                  <a:pt x="445" y="129"/>
                </a:lnTo>
                <a:lnTo>
                  <a:pt x="442" y="122"/>
                </a:lnTo>
                <a:lnTo>
                  <a:pt x="442" y="126"/>
                </a:lnTo>
                <a:lnTo>
                  <a:pt x="439" y="126"/>
                </a:lnTo>
                <a:lnTo>
                  <a:pt x="442" y="119"/>
                </a:lnTo>
                <a:lnTo>
                  <a:pt x="450" y="112"/>
                </a:lnTo>
                <a:lnTo>
                  <a:pt x="453" y="103"/>
                </a:lnTo>
                <a:lnTo>
                  <a:pt x="462" y="108"/>
                </a:lnTo>
                <a:lnTo>
                  <a:pt x="462" y="82"/>
                </a:lnTo>
                <a:lnTo>
                  <a:pt x="474" y="65"/>
                </a:lnTo>
                <a:lnTo>
                  <a:pt x="485" y="65"/>
                </a:lnTo>
                <a:lnTo>
                  <a:pt x="474" y="54"/>
                </a:lnTo>
                <a:lnTo>
                  <a:pt x="457" y="54"/>
                </a:lnTo>
                <a:lnTo>
                  <a:pt x="453" y="54"/>
                </a:lnTo>
                <a:lnTo>
                  <a:pt x="435" y="58"/>
                </a:lnTo>
                <a:lnTo>
                  <a:pt x="425" y="58"/>
                </a:lnTo>
                <a:lnTo>
                  <a:pt x="422" y="58"/>
                </a:lnTo>
                <a:lnTo>
                  <a:pt x="411" y="58"/>
                </a:lnTo>
                <a:lnTo>
                  <a:pt x="418" y="44"/>
                </a:lnTo>
                <a:lnTo>
                  <a:pt x="422" y="44"/>
                </a:lnTo>
                <a:lnTo>
                  <a:pt x="425" y="32"/>
                </a:lnTo>
                <a:lnTo>
                  <a:pt x="435" y="30"/>
                </a:lnTo>
                <a:lnTo>
                  <a:pt x="431" y="0"/>
                </a:lnTo>
                <a:lnTo>
                  <a:pt x="422" y="0"/>
                </a:lnTo>
                <a:lnTo>
                  <a:pt x="418" y="0"/>
                </a:lnTo>
                <a:lnTo>
                  <a:pt x="415" y="0"/>
                </a:lnTo>
                <a:lnTo>
                  <a:pt x="387" y="4"/>
                </a:lnTo>
                <a:lnTo>
                  <a:pt x="377" y="4"/>
                </a:lnTo>
                <a:lnTo>
                  <a:pt x="372" y="4"/>
                </a:lnTo>
                <a:lnTo>
                  <a:pt x="369" y="4"/>
                </a:lnTo>
                <a:lnTo>
                  <a:pt x="360" y="4"/>
                </a:lnTo>
                <a:lnTo>
                  <a:pt x="349" y="4"/>
                </a:lnTo>
                <a:lnTo>
                  <a:pt x="337" y="7"/>
                </a:lnTo>
                <a:lnTo>
                  <a:pt x="328" y="7"/>
                </a:lnTo>
                <a:lnTo>
                  <a:pt x="325" y="7"/>
                </a:lnTo>
                <a:lnTo>
                  <a:pt x="310" y="7"/>
                </a:lnTo>
                <a:lnTo>
                  <a:pt x="307" y="7"/>
                </a:lnTo>
                <a:lnTo>
                  <a:pt x="298" y="7"/>
                </a:lnTo>
                <a:lnTo>
                  <a:pt x="294" y="7"/>
                </a:lnTo>
                <a:lnTo>
                  <a:pt x="283" y="7"/>
                </a:lnTo>
                <a:lnTo>
                  <a:pt x="276" y="11"/>
                </a:lnTo>
                <a:lnTo>
                  <a:pt x="252" y="11"/>
                </a:lnTo>
                <a:lnTo>
                  <a:pt x="240" y="11"/>
                </a:lnTo>
                <a:lnTo>
                  <a:pt x="235" y="11"/>
                </a:lnTo>
                <a:lnTo>
                  <a:pt x="217" y="14"/>
                </a:lnTo>
                <a:lnTo>
                  <a:pt x="208" y="14"/>
                </a:lnTo>
                <a:lnTo>
                  <a:pt x="200" y="14"/>
                </a:lnTo>
                <a:lnTo>
                  <a:pt x="182" y="14"/>
                </a:lnTo>
                <a:lnTo>
                  <a:pt x="177" y="14"/>
                </a:lnTo>
                <a:lnTo>
                  <a:pt x="170" y="14"/>
                </a:lnTo>
                <a:lnTo>
                  <a:pt x="151" y="14"/>
                </a:lnTo>
                <a:lnTo>
                  <a:pt x="142" y="14"/>
                </a:lnTo>
                <a:lnTo>
                  <a:pt x="127" y="18"/>
                </a:lnTo>
                <a:lnTo>
                  <a:pt x="118" y="18"/>
                </a:lnTo>
                <a:lnTo>
                  <a:pt x="111" y="18"/>
                </a:lnTo>
                <a:lnTo>
                  <a:pt x="100" y="18"/>
                </a:lnTo>
                <a:lnTo>
                  <a:pt x="88" y="18"/>
                </a:lnTo>
                <a:lnTo>
                  <a:pt x="80" y="18"/>
                </a:lnTo>
                <a:lnTo>
                  <a:pt x="73" y="18"/>
                </a:lnTo>
                <a:lnTo>
                  <a:pt x="65" y="18"/>
                </a:lnTo>
                <a:lnTo>
                  <a:pt x="62" y="18"/>
                </a:lnTo>
                <a:lnTo>
                  <a:pt x="53" y="18"/>
                </a:lnTo>
                <a:lnTo>
                  <a:pt x="21" y="21"/>
                </a:lnTo>
                <a:lnTo>
                  <a:pt x="10" y="21"/>
                </a:lnTo>
                <a:lnTo>
                  <a:pt x="0" y="21"/>
                </a:lnTo>
                <a:lnTo>
                  <a:pt x="3" y="37"/>
                </a:lnTo>
                <a:lnTo>
                  <a:pt x="3" y="44"/>
                </a:lnTo>
                <a:lnTo>
                  <a:pt x="7" y="61"/>
                </a:lnTo>
                <a:lnTo>
                  <a:pt x="7" y="65"/>
                </a:lnTo>
                <a:lnTo>
                  <a:pt x="15" y="93"/>
                </a:lnTo>
                <a:lnTo>
                  <a:pt x="15" y="100"/>
                </a:lnTo>
                <a:lnTo>
                  <a:pt x="15" y="103"/>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6" name="Freeform 59"/>
          <p:cNvSpPr>
            <a:spLocks/>
          </p:cNvSpPr>
          <p:nvPr/>
        </p:nvSpPr>
        <p:spPr bwMode="ltGray">
          <a:xfrm>
            <a:off x="2617788" y="3665538"/>
            <a:ext cx="873125" cy="406400"/>
          </a:xfrm>
          <a:custGeom>
            <a:avLst/>
            <a:gdLst>
              <a:gd name="T0" fmla="*/ 2147483647 w 834"/>
              <a:gd name="T1" fmla="*/ 2147483647 h 391"/>
              <a:gd name="T2" fmla="*/ 2147483647 w 834"/>
              <a:gd name="T3" fmla="*/ 2147483647 h 391"/>
              <a:gd name="T4" fmla="*/ 2147483647 w 834"/>
              <a:gd name="T5" fmla="*/ 2147483647 h 391"/>
              <a:gd name="T6" fmla="*/ 2147483647 w 834"/>
              <a:gd name="T7" fmla="*/ 2147483647 h 391"/>
              <a:gd name="T8" fmla="*/ 2147483647 w 834"/>
              <a:gd name="T9" fmla="*/ 2147483647 h 391"/>
              <a:gd name="T10" fmla="*/ 2147483647 w 834"/>
              <a:gd name="T11" fmla="*/ 2147483647 h 391"/>
              <a:gd name="T12" fmla="*/ 2147483647 w 834"/>
              <a:gd name="T13" fmla="*/ 2147483647 h 391"/>
              <a:gd name="T14" fmla="*/ 2147483647 w 834"/>
              <a:gd name="T15" fmla="*/ 2147483647 h 391"/>
              <a:gd name="T16" fmla="*/ 2147483647 w 834"/>
              <a:gd name="T17" fmla="*/ 2147483647 h 391"/>
              <a:gd name="T18" fmla="*/ 2147483647 w 834"/>
              <a:gd name="T19" fmla="*/ 2147483647 h 391"/>
              <a:gd name="T20" fmla="*/ 2147483647 w 834"/>
              <a:gd name="T21" fmla="*/ 2147483647 h 391"/>
              <a:gd name="T22" fmla="*/ 2147483647 w 834"/>
              <a:gd name="T23" fmla="*/ 2147483647 h 391"/>
              <a:gd name="T24" fmla="*/ 2147483647 w 834"/>
              <a:gd name="T25" fmla="*/ 2147483647 h 391"/>
              <a:gd name="T26" fmla="*/ 2147483647 w 834"/>
              <a:gd name="T27" fmla="*/ 2147483647 h 391"/>
              <a:gd name="T28" fmla="*/ 2147483647 w 834"/>
              <a:gd name="T29" fmla="*/ 2147483647 h 391"/>
              <a:gd name="T30" fmla="*/ 2147483647 w 834"/>
              <a:gd name="T31" fmla="*/ 2147483647 h 391"/>
              <a:gd name="T32" fmla="*/ 2147483647 w 834"/>
              <a:gd name="T33" fmla="*/ 2147483647 h 391"/>
              <a:gd name="T34" fmla="*/ 2147483647 w 834"/>
              <a:gd name="T35" fmla="*/ 2147483647 h 391"/>
              <a:gd name="T36" fmla="*/ 0 w 834"/>
              <a:gd name="T37" fmla="*/ 2147483647 h 391"/>
              <a:gd name="T38" fmla="*/ 2147483647 w 834"/>
              <a:gd name="T39" fmla="*/ 2147483647 h 391"/>
              <a:gd name="T40" fmla="*/ 2147483647 w 834"/>
              <a:gd name="T41" fmla="*/ 2147483647 h 391"/>
              <a:gd name="T42" fmla="*/ 2147483647 w 834"/>
              <a:gd name="T43" fmla="*/ 2147483647 h 391"/>
              <a:gd name="T44" fmla="*/ 2147483647 w 834"/>
              <a:gd name="T45" fmla="*/ 2147483647 h 391"/>
              <a:gd name="T46" fmla="*/ 2147483647 w 834"/>
              <a:gd name="T47" fmla="*/ 2147483647 h 391"/>
              <a:gd name="T48" fmla="*/ 2147483647 w 834"/>
              <a:gd name="T49" fmla="*/ 2147483647 h 391"/>
              <a:gd name="T50" fmla="*/ 2147483647 w 834"/>
              <a:gd name="T51" fmla="*/ 2147483647 h 391"/>
              <a:gd name="T52" fmla="*/ 2147483647 w 834"/>
              <a:gd name="T53" fmla="*/ 2147483647 h 391"/>
              <a:gd name="T54" fmla="*/ 2147483647 w 834"/>
              <a:gd name="T55" fmla="*/ 2147483647 h 391"/>
              <a:gd name="T56" fmla="*/ 2147483647 w 834"/>
              <a:gd name="T57" fmla="*/ 2147483647 h 391"/>
              <a:gd name="T58" fmla="*/ 2147483647 w 834"/>
              <a:gd name="T59" fmla="*/ 2147483647 h 391"/>
              <a:gd name="T60" fmla="*/ 2147483647 w 834"/>
              <a:gd name="T61" fmla="*/ 2147483647 h 391"/>
              <a:gd name="T62" fmla="*/ 2147483647 w 834"/>
              <a:gd name="T63" fmla="*/ 2147483647 h 391"/>
              <a:gd name="T64" fmla="*/ 2147483647 w 834"/>
              <a:gd name="T65" fmla="*/ 2147483647 h 391"/>
              <a:gd name="T66" fmla="*/ 2147483647 w 834"/>
              <a:gd name="T67" fmla="*/ 2147483647 h 391"/>
              <a:gd name="T68" fmla="*/ 2147483647 w 834"/>
              <a:gd name="T69" fmla="*/ 2147483647 h 391"/>
              <a:gd name="T70" fmla="*/ 2147483647 w 834"/>
              <a:gd name="T71" fmla="*/ 2147483647 h 391"/>
              <a:gd name="T72" fmla="*/ 2147483647 w 834"/>
              <a:gd name="T73" fmla="*/ 2147483647 h 391"/>
              <a:gd name="T74" fmla="*/ 2147483647 w 834"/>
              <a:gd name="T75" fmla="*/ 2147483647 h 391"/>
              <a:gd name="T76" fmla="*/ 2147483647 w 834"/>
              <a:gd name="T77" fmla="*/ 2147483647 h 391"/>
              <a:gd name="T78" fmla="*/ 2147483647 w 834"/>
              <a:gd name="T79" fmla="*/ 2147483647 h 391"/>
              <a:gd name="T80" fmla="*/ 2147483647 w 834"/>
              <a:gd name="T81" fmla="*/ 2147483647 h 391"/>
              <a:gd name="T82" fmla="*/ 2147483647 w 834"/>
              <a:gd name="T83" fmla="*/ 2147483647 h 391"/>
              <a:gd name="T84" fmla="*/ 2147483647 w 834"/>
              <a:gd name="T85" fmla="*/ 2147483647 h 391"/>
              <a:gd name="T86" fmla="*/ 2147483647 w 834"/>
              <a:gd name="T87" fmla="*/ 2147483647 h 391"/>
              <a:gd name="T88" fmla="*/ 2147483647 w 834"/>
              <a:gd name="T89" fmla="*/ 2147483647 h 391"/>
              <a:gd name="T90" fmla="*/ 2147483647 w 834"/>
              <a:gd name="T91" fmla="*/ 2147483647 h 391"/>
              <a:gd name="T92" fmla="*/ 2147483647 w 834"/>
              <a:gd name="T93" fmla="*/ 2147483647 h 391"/>
              <a:gd name="T94" fmla="*/ 2147483647 w 834"/>
              <a:gd name="T95" fmla="*/ 2147483647 h 391"/>
              <a:gd name="T96" fmla="*/ 2147483647 w 834"/>
              <a:gd name="T97" fmla="*/ 2147483647 h 391"/>
              <a:gd name="T98" fmla="*/ 2147483647 w 834"/>
              <a:gd name="T99" fmla="*/ 2147483647 h 391"/>
              <a:gd name="T100" fmla="*/ 2147483647 w 834"/>
              <a:gd name="T101" fmla="*/ 2147483647 h 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4"/>
              <a:gd name="T154" fmla="*/ 0 h 391"/>
              <a:gd name="T155" fmla="*/ 834 w 834"/>
              <a:gd name="T156" fmla="*/ 391 h 3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4" h="391">
                <a:moveTo>
                  <a:pt x="814" y="103"/>
                </a:moveTo>
                <a:lnTo>
                  <a:pt x="810" y="86"/>
                </a:lnTo>
                <a:lnTo>
                  <a:pt x="810" y="79"/>
                </a:lnTo>
                <a:lnTo>
                  <a:pt x="807" y="63"/>
                </a:lnTo>
                <a:lnTo>
                  <a:pt x="807" y="54"/>
                </a:lnTo>
                <a:lnTo>
                  <a:pt x="807" y="46"/>
                </a:lnTo>
                <a:lnTo>
                  <a:pt x="807" y="42"/>
                </a:lnTo>
                <a:lnTo>
                  <a:pt x="807" y="35"/>
                </a:lnTo>
                <a:lnTo>
                  <a:pt x="807" y="32"/>
                </a:lnTo>
                <a:lnTo>
                  <a:pt x="807" y="25"/>
                </a:lnTo>
                <a:lnTo>
                  <a:pt x="807" y="11"/>
                </a:lnTo>
                <a:lnTo>
                  <a:pt x="807" y="7"/>
                </a:lnTo>
                <a:lnTo>
                  <a:pt x="793" y="7"/>
                </a:lnTo>
                <a:lnTo>
                  <a:pt x="766" y="7"/>
                </a:lnTo>
                <a:lnTo>
                  <a:pt x="763" y="7"/>
                </a:lnTo>
                <a:lnTo>
                  <a:pt x="744" y="11"/>
                </a:lnTo>
                <a:lnTo>
                  <a:pt x="739" y="11"/>
                </a:lnTo>
                <a:lnTo>
                  <a:pt x="728" y="11"/>
                </a:lnTo>
                <a:lnTo>
                  <a:pt x="720" y="11"/>
                </a:lnTo>
                <a:lnTo>
                  <a:pt x="708" y="11"/>
                </a:lnTo>
                <a:lnTo>
                  <a:pt x="705" y="11"/>
                </a:lnTo>
                <a:lnTo>
                  <a:pt x="693" y="11"/>
                </a:lnTo>
                <a:lnTo>
                  <a:pt x="685" y="11"/>
                </a:lnTo>
                <a:lnTo>
                  <a:pt x="676" y="11"/>
                </a:lnTo>
                <a:lnTo>
                  <a:pt x="673" y="11"/>
                </a:lnTo>
                <a:lnTo>
                  <a:pt x="662" y="11"/>
                </a:lnTo>
                <a:lnTo>
                  <a:pt x="631" y="11"/>
                </a:lnTo>
                <a:lnTo>
                  <a:pt x="624" y="11"/>
                </a:lnTo>
                <a:lnTo>
                  <a:pt x="611" y="11"/>
                </a:lnTo>
                <a:lnTo>
                  <a:pt x="600" y="11"/>
                </a:lnTo>
                <a:lnTo>
                  <a:pt x="589" y="11"/>
                </a:lnTo>
                <a:lnTo>
                  <a:pt x="576" y="11"/>
                </a:lnTo>
                <a:lnTo>
                  <a:pt x="565" y="11"/>
                </a:lnTo>
                <a:lnTo>
                  <a:pt x="545" y="11"/>
                </a:lnTo>
                <a:lnTo>
                  <a:pt x="541" y="11"/>
                </a:lnTo>
                <a:lnTo>
                  <a:pt x="533" y="11"/>
                </a:lnTo>
                <a:lnTo>
                  <a:pt x="530" y="11"/>
                </a:lnTo>
                <a:lnTo>
                  <a:pt x="510" y="11"/>
                </a:lnTo>
                <a:lnTo>
                  <a:pt x="500" y="14"/>
                </a:lnTo>
                <a:lnTo>
                  <a:pt x="483" y="14"/>
                </a:lnTo>
                <a:lnTo>
                  <a:pt x="475" y="14"/>
                </a:lnTo>
                <a:lnTo>
                  <a:pt x="472" y="14"/>
                </a:lnTo>
                <a:lnTo>
                  <a:pt x="468" y="14"/>
                </a:lnTo>
                <a:lnTo>
                  <a:pt x="451" y="14"/>
                </a:lnTo>
                <a:lnTo>
                  <a:pt x="448" y="14"/>
                </a:lnTo>
                <a:lnTo>
                  <a:pt x="445" y="14"/>
                </a:lnTo>
                <a:lnTo>
                  <a:pt x="431" y="11"/>
                </a:lnTo>
                <a:lnTo>
                  <a:pt x="428" y="11"/>
                </a:lnTo>
                <a:lnTo>
                  <a:pt x="410" y="11"/>
                </a:lnTo>
                <a:lnTo>
                  <a:pt x="406" y="11"/>
                </a:lnTo>
                <a:lnTo>
                  <a:pt x="386" y="11"/>
                </a:lnTo>
                <a:lnTo>
                  <a:pt x="355" y="11"/>
                </a:lnTo>
                <a:lnTo>
                  <a:pt x="351" y="11"/>
                </a:lnTo>
                <a:lnTo>
                  <a:pt x="343" y="11"/>
                </a:lnTo>
                <a:lnTo>
                  <a:pt x="338" y="11"/>
                </a:lnTo>
                <a:lnTo>
                  <a:pt x="334" y="11"/>
                </a:lnTo>
                <a:lnTo>
                  <a:pt x="296" y="11"/>
                </a:lnTo>
                <a:lnTo>
                  <a:pt x="288" y="11"/>
                </a:lnTo>
                <a:lnTo>
                  <a:pt x="285" y="11"/>
                </a:lnTo>
                <a:lnTo>
                  <a:pt x="281" y="11"/>
                </a:lnTo>
                <a:lnTo>
                  <a:pt x="276" y="11"/>
                </a:lnTo>
                <a:lnTo>
                  <a:pt x="234" y="11"/>
                </a:lnTo>
                <a:lnTo>
                  <a:pt x="230" y="11"/>
                </a:lnTo>
                <a:lnTo>
                  <a:pt x="199" y="7"/>
                </a:lnTo>
                <a:lnTo>
                  <a:pt x="196" y="7"/>
                </a:lnTo>
                <a:lnTo>
                  <a:pt x="188" y="7"/>
                </a:lnTo>
                <a:lnTo>
                  <a:pt x="182" y="7"/>
                </a:lnTo>
                <a:lnTo>
                  <a:pt x="161" y="7"/>
                </a:lnTo>
                <a:lnTo>
                  <a:pt x="141" y="7"/>
                </a:lnTo>
                <a:lnTo>
                  <a:pt x="120" y="7"/>
                </a:lnTo>
                <a:lnTo>
                  <a:pt x="117" y="7"/>
                </a:lnTo>
                <a:lnTo>
                  <a:pt x="92" y="7"/>
                </a:lnTo>
                <a:lnTo>
                  <a:pt x="39" y="4"/>
                </a:lnTo>
                <a:lnTo>
                  <a:pt x="27" y="4"/>
                </a:lnTo>
                <a:lnTo>
                  <a:pt x="5" y="0"/>
                </a:lnTo>
                <a:lnTo>
                  <a:pt x="0" y="14"/>
                </a:lnTo>
                <a:lnTo>
                  <a:pt x="0" y="32"/>
                </a:lnTo>
                <a:lnTo>
                  <a:pt x="0" y="56"/>
                </a:lnTo>
                <a:lnTo>
                  <a:pt x="36" y="61"/>
                </a:lnTo>
                <a:lnTo>
                  <a:pt x="59" y="61"/>
                </a:lnTo>
                <a:lnTo>
                  <a:pt x="82" y="61"/>
                </a:lnTo>
                <a:lnTo>
                  <a:pt x="86" y="61"/>
                </a:lnTo>
                <a:lnTo>
                  <a:pt x="92" y="61"/>
                </a:lnTo>
                <a:lnTo>
                  <a:pt x="106" y="61"/>
                </a:lnTo>
                <a:lnTo>
                  <a:pt x="109" y="61"/>
                </a:lnTo>
                <a:lnTo>
                  <a:pt x="133" y="63"/>
                </a:lnTo>
                <a:lnTo>
                  <a:pt x="156" y="63"/>
                </a:lnTo>
                <a:lnTo>
                  <a:pt x="168" y="63"/>
                </a:lnTo>
                <a:lnTo>
                  <a:pt x="182" y="63"/>
                </a:lnTo>
                <a:lnTo>
                  <a:pt x="191" y="63"/>
                </a:lnTo>
                <a:lnTo>
                  <a:pt x="196" y="63"/>
                </a:lnTo>
                <a:lnTo>
                  <a:pt x="203" y="63"/>
                </a:lnTo>
                <a:lnTo>
                  <a:pt x="230" y="63"/>
                </a:lnTo>
                <a:lnTo>
                  <a:pt x="237" y="68"/>
                </a:lnTo>
                <a:lnTo>
                  <a:pt x="254" y="68"/>
                </a:lnTo>
                <a:lnTo>
                  <a:pt x="288" y="68"/>
                </a:lnTo>
                <a:lnTo>
                  <a:pt x="288" y="82"/>
                </a:lnTo>
                <a:lnTo>
                  <a:pt x="288" y="117"/>
                </a:lnTo>
                <a:lnTo>
                  <a:pt x="288" y="124"/>
                </a:lnTo>
                <a:lnTo>
                  <a:pt x="288" y="131"/>
                </a:lnTo>
                <a:lnTo>
                  <a:pt x="288" y="136"/>
                </a:lnTo>
                <a:lnTo>
                  <a:pt x="288" y="143"/>
                </a:lnTo>
                <a:lnTo>
                  <a:pt x="288" y="150"/>
                </a:lnTo>
                <a:lnTo>
                  <a:pt x="285" y="169"/>
                </a:lnTo>
                <a:lnTo>
                  <a:pt x="285" y="178"/>
                </a:lnTo>
                <a:lnTo>
                  <a:pt x="285" y="183"/>
                </a:lnTo>
                <a:lnTo>
                  <a:pt x="285" y="190"/>
                </a:lnTo>
                <a:lnTo>
                  <a:pt x="285" y="204"/>
                </a:lnTo>
                <a:lnTo>
                  <a:pt x="285" y="206"/>
                </a:lnTo>
                <a:lnTo>
                  <a:pt x="285" y="213"/>
                </a:lnTo>
                <a:lnTo>
                  <a:pt x="285" y="220"/>
                </a:lnTo>
                <a:lnTo>
                  <a:pt x="285" y="232"/>
                </a:lnTo>
                <a:lnTo>
                  <a:pt x="285" y="251"/>
                </a:lnTo>
                <a:lnTo>
                  <a:pt x="285" y="258"/>
                </a:lnTo>
                <a:lnTo>
                  <a:pt x="285" y="265"/>
                </a:lnTo>
                <a:lnTo>
                  <a:pt x="285" y="286"/>
                </a:lnTo>
                <a:lnTo>
                  <a:pt x="288" y="286"/>
                </a:lnTo>
                <a:lnTo>
                  <a:pt x="299" y="293"/>
                </a:lnTo>
                <a:lnTo>
                  <a:pt x="307" y="303"/>
                </a:lnTo>
                <a:lnTo>
                  <a:pt x="331" y="303"/>
                </a:lnTo>
                <a:lnTo>
                  <a:pt x="334" y="307"/>
                </a:lnTo>
                <a:lnTo>
                  <a:pt x="358" y="312"/>
                </a:lnTo>
                <a:lnTo>
                  <a:pt x="362" y="314"/>
                </a:lnTo>
                <a:lnTo>
                  <a:pt x="362" y="326"/>
                </a:lnTo>
                <a:lnTo>
                  <a:pt x="369" y="328"/>
                </a:lnTo>
                <a:lnTo>
                  <a:pt x="378" y="328"/>
                </a:lnTo>
                <a:lnTo>
                  <a:pt x="386" y="328"/>
                </a:lnTo>
                <a:lnTo>
                  <a:pt x="406" y="335"/>
                </a:lnTo>
                <a:lnTo>
                  <a:pt x="421" y="333"/>
                </a:lnTo>
                <a:lnTo>
                  <a:pt x="421" y="335"/>
                </a:lnTo>
                <a:lnTo>
                  <a:pt x="424" y="335"/>
                </a:lnTo>
                <a:lnTo>
                  <a:pt x="431" y="343"/>
                </a:lnTo>
                <a:lnTo>
                  <a:pt x="440" y="343"/>
                </a:lnTo>
                <a:lnTo>
                  <a:pt x="455" y="335"/>
                </a:lnTo>
                <a:lnTo>
                  <a:pt x="463" y="340"/>
                </a:lnTo>
                <a:lnTo>
                  <a:pt x="468" y="335"/>
                </a:lnTo>
                <a:lnTo>
                  <a:pt x="472" y="335"/>
                </a:lnTo>
                <a:lnTo>
                  <a:pt x="475" y="350"/>
                </a:lnTo>
                <a:lnTo>
                  <a:pt x="483" y="350"/>
                </a:lnTo>
                <a:lnTo>
                  <a:pt x="483" y="364"/>
                </a:lnTo>
                <a:lnTo>
                  <a:pt x="494" y="368"/>
                </a:lnTo>
                <a:lnTo>
                  <a:pt x="518" y="354"/>
                </a:lnTo>
                <a:lnTo>
                  <a:pt x="524" y="364"/>
                </a:lnTo>
                <a:lnTo>
                  <a:pt x="530" y="361"/>
                </a:lnTo>
                <a:lnTo>
                  <a:pt x="533" y="361"/>
                </a:lnTo>
                <a:lnTo>
                  <a:pt x="545" y="371"/>
                </a:lnTo>
                <a:lnTo>
                  <a:pt x="565" y="364"/>
                </a:lnTo>
                <a:lnTo>
                  <a:pt x="562" y="378"/>
                </a:lnTo>
                <a:lnTo>
                  <a:pt x="568" y="382"/>
                </a:lnTo>
                <a:lnTo>
                  <a:pt x="589" y="357"/>
                </a:lnTo>
                <a:lnTo>
                  <a:pt x="607" y="371"/>
                </a:lnTo>
                <a:lnTo>
                  <a:pt x="620" y="361"/>
                </a:lnTo>
                <a:lnTo>
                  <a:pt x="624" y="361"/>
                </a:lnTo>
                <a:lnTo>
                  <a:pt x="620" y="364"/>
                </a:lnTo>
                <a:lnTo>
                  <a:pt x="631" y="375"/>
                </a:lnTo>
                <a:lnTo>
                  <a:pt x="638" y="375"/>
                </a:lnTo>
                <a:lnTo>
                  <a:pt x="642" y="382"/>
                </a:lnTo>
                <a:lnTo>
                  <a:pt x="655" y="375"/>
                </a:lnTo>
                <a:lnTo>
                  <a:pt x="682" y="364"/>
                </a:lnTo>
                <a:lnTo>
                  <a:pt x="697" y="368"/>
                </a:lnTo>
                <a:lnTo>
                  <a:pt x="705" y="364"/>
                </a:lnTo>
                <a:lnTo>
                  <a:pt x="705" y="361"/>
                </a:lnTo>
                <a:lnTo>
                  <a:pt x="720" y="357"/>
                </a:lnTo>
                <a:lnTo>
                  <a:pt x="720" y="354"/>
                </a:lnTo>
                <a:lnTo>
                  <a:pt x="725" y="357"/>
                </a:lnTo>
                <a:lnTo>
                  <a:pt x="728" y="361"/>
                </a:lnTo>
                <a:lnTo>
                  <a:pt x="725" y="361"/>
                </a:lnTo>
                <a:lnTo>
                  <a:pt x="748" y="361"/>
                </a:lnTo>
                <a:lnTo>
                  <a:pt x="752" y="361"/>
                </a:lnTo>
                <a:lnTo>
                  <a:pt x="755" y="354"/>
                </a:lnTo>
                <a:lnTo>
                  <a:pt x="763" y="354"/>
                </a:lnTo>
                <a:lnTo>
                  <a:pt x="766" y="354"/>
                </a:lnTo>
                <a:lnTo>
                  <a:pt x="766" y="357"/>
                </a:lnTo>
                <a:lnTo>
                  <a:pt x="779" y="364"/>
                </a:lnTo>
                <a:lnTo>
                  <a:pt x="793" y="375"/>
                </a:lnTo>
                <a:lnTo>
                  <a:pt x="798" y="375"/>
                </a:lnTo>
                <a:lnTo>
                  <a:pt x="798" y="371"/>
                </a:lnTo>
                <a:lnTo>
                  <a:pt x="807" y="375"/>
                </a:lnTo>
                <a:lnTo>
                  <a:pt x="807" y="378"/>
                </a:lnTo>
                <a:lnTo>
                  <a:pt x="817" y="382"/>
                </a:lnTo>
                <a:lnTo>
                  <a:pt x="828" y="390"/>
                </a:lnTo>
                <a:lnTo>
                  <a:pt x="833" y="387"/>
                </a:lnTo>
                <a:lnTo>
                  <a:pt x="833" y="357"/>
                </a:lnTo>
                <a:lnTo>
                  <a:pt x="833" y="354"/>
                </a:lnTo>
                <a:lnTo>
                  <a:pt x="833" y="350"/>
                </a:lnTo>
                <a:lnTo>
                  <a:pt x="833" y="333"/>
                </a:lnTo>
                <a:lnTo>
                  <a:pt x="833" y="326"/>
                </a:lnTo>
                <a:lnTo>
                  <a:pt x="828" y="319"/>
                </a:lnTo>
                <a:lnTo>
                  <a:pt x="828" y="293"/>
                </a:lnTo>
                <a:lnTo>
                  <a:pt x="828" y="288"/>
                </a:lnTo>
                <a:lnTo>
                  <a:pt x="828" y="272"/>
                </a:lnTo>
                <a:lnTo>
                  <a:pt x="828" y="267"/>
                </a:lnTo>
                <a:lnTo>
                  <a:pt x="828" y="265"/>
                </a:lnTo>
                <a:lnTo>
                  <a:pt x="828" y="246"/>
                </a:lnTo>
                <a:lnTo>
                  <a:pt x="828" y="239"/>
                </a:lnTo>
                <a:lnTo>
                  <a:pt x="828" y="204"/>
                </a:lnTo>
                <a:lnTo>
                  <a:pt x="828" y="190"/>
                </a:lnTo>
                <a:lnTo>
                  <a:pt x="828" y="176"/>
                </a:lnTo>
                <a:lnTo>
                  <a:pt x="825" y="162"/>
                </a:lnTo>
                <a:lnTo>
                  <a:pt x="825" y="157"/>
                </a:lnTo>
                <a:lnTo>
                  <a:pt x="822" y="155"/>
                </a:lnTo>
                <a:lnTo>
                  <a:pt x="822" y="145"/>
                </a:lnTo>
                <a:lnTo>
                  <a:pt x="822" y="143"/>
                </a:lnTo>
                <a:lnTo>
                  <a:pt x="822" y="136"/>
                </a:lnTo>
                <a:lnTo>
                  <a:pt x="814" y="108"/>
                </a:lnTo>
                <a:lnTo>
                  <a:pt x="814" y="103"/>
                </a:lnTo>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7" name="Freeform 60"/>
          <p:cNvSpPr>
            <a:spLocks/>
          </p:cNvSpPr>
          <p:nvPr/>
        </p:nvSpPr>
        <p:spPr bwMode="ltGray">
          <a:xfrm>
            <a:off x="2200275" y="3722688"/>
            <a:ext cx="1397000" cy="1265237"/>
          </a:xfrm>
          <a:custGeom>
            <a:avLst/>
            <a:gdLst>
              <a:gd name="T0" fmla="*/ 2147483647 w 1336"/>
              <a:gd name="T1" fmla="*/ 2147483647 h 1211"/>
              <a:gd name="T2" fmla="*/ 2147483647 w 1336"/>
              <a:gd name="T3" fmla="*/ 2147483647 h 1211"/>
              <a:gd name="T4" fmla="*/ 2147483647 w 1336"/>
              <a:gd name="T5" fmla="*/ 2147483647 h 1211"/>
              <a:gd name="T6" fmla="*/ 2147483647 w 1336"/>
              <a:gd name="T7" fmla="*/ 2147483647 h 1211"/>
              <a:gd name="T8" fmla="*/ 2147483647 w 1336"/>
              <a:gd name="T9" fmla="*/ 2147483647 h 1211"/>
              <a:gd name="T10" fmla="*/ 2147483647 w 1336"/>
              <a:gd name="T11" fmla="*/ 2147483647 h 1211"/>
              <a:gd name="T12" fmla="*/ 2147483647 w 1336"/>
              <a:gd name="T13" fmla="*/ 2147483647 h 1211"/>
              <a:gd name="T14" fmla="*/ 2147483647 w 1336"/>
              <a:gd name="T15" fmla="*/ 2147483647 h 1211"/>
              <a:gd name="T16" fmla="*/ 2147483647 w 1336"/>
              <a:gd name="T17" fmla="*/ 2147483647 h 1211"/>
              <a:gd name="T18" fmla="*/ 2147483647 w 1336"/>
              <a:gd name="T19" fmla="*/ 2147483647 h 1211"/>
              <a:gd name="T20" fmla="*/ 2147483647 w 1336"/>
              <a:gd name="T21" fmla="*/ 2147483647 h 1211"/>
              <a:gd name="T22" fmla="*/ 2147483647 w 1336"/>
              <a:gd name="T23" fmla="*/ 2147483647 h 1211"/>
              <a:gd name="T24" fmla="*/ 2147483647 w 1336"/>
              <a:gd name="T25" fmla="*/ 2147483647 h 1211"/>
              <a:gd name="T26" fmla="*/ 2147483647 w 1336"/>
              <a:gd name="T27" fmla="*/ 2147483647 h 1211"/>
              <a:gd name="T28" fmla="*/ 2147483647 w 1336"/>
              <a:gd name="T29" fmla="*/ 2147483647 h 1211"/>
              <a:gd name="T30" fmla="*/ 2147483647 w 1336"/>
              <a:gd name="T31" fmla="*/ 2147483647 h 1211"/>
              <a:gd name="T32" fmla="*/ 2147483647 w 1336"/>
              <a:gd name="T33" fmla="*/ 2147483647 h 1211"/>
              <a:gd name="T34" fmla="*/ 2147483647 w 1336"/>
              <a:gd name="T35" fmla="*/ 2147483647 h 1211"/>
              <a:gd name="T36" fmla="*/ 2147483647 w 1336"/>
              <a:gd name="T37" fmla="*/ 0 h 1211"/>
              <a:gd name="T38" fmla="*/ 2147483647 w 1336"/>
              <a:gd name="T39" fmla="*/ 2147483647 h 1211"/>
              <a:gd name="T40" fmla="*/ 2147483647 w 1336"/>
              <a:gd name="T41" fmla="*/ 2147483647 h 1211"/>
              <a:gd name="T42" fmla="*/ 2147483647 w 1336"/>
              <a:gd name="T43" fmla="*/ 2147483647 h 1211"/>
              <a:gd name="T44" fmla="*/ 2147483647 w 1336"/>
              <a:gd name="T45" fmla="*/ 2147483647 h 1211"/>
              <a:gd name="T46" fmla="*/ 2147483647 w 1336"/>
              <a:gd name="T47" fmla="*/ 2147483647 h 1211"/>
              <a:gd name="T48" fmla="*/ 2147483647 w 1336"/>
              <a:gd name="T49" fmla="*/ 2147483647 h 1211"/>
              <a:gd name="T50" fmla="*/ 2147483647 w 1336"/>
              <a:gd name="T51" fmla="*/ 2147483647 h 1211"/>
              <a:gd name="T52" fmla="*/ 2147483647 w 1336"/>
              <a:gd name="T53" fmla="*/ 2147483647 h 1211"/>
              <a:gd name="T54" fmla="*/ 2147483647 w 1336"/>
              <a:gd name="T55" fmla="*/ 2147483647 h 1211"/>
              <a:gd name="T56" fmla="*/ 2147483647 w 1336"/>
              <a:gd name="T57" fmla="*/ 2147483647 h 1211"/>
              <a:gd name="T58" fmla="*/ 2147483647 w 1336"/>
              <a:gd name="T59" fmla="*/ 2147483647 h 1211"/>
              <a:gd name="T60" fmla="*/ 2147483647 w 1336"/>
              <a:gd name="T61" fmla="*/ 2147483647 h 1211"/>
              <a:gd name="T62" fmla="*/ 2147483647 w 1336"/>
              <a:gd name="T63" fmla="*/ 2147483647 h 1211"/>
              <a:gd name="T64" fmla="*/ 2147483647 w 1336"/>
              <a:gd name="T65" fmla="*/ 2147483647 h 1211"/>
              <a:gd name="T66" fmla="*/ 2147483647 w 1336"/>
              <a:gd name="T67" fmla="*/ 2147483647 h 1211"/>
              <a:gd name="T68" fmla="*/ 2147483647 w 1336"/>
              <a:gd name="T69" fmla="*/ 2147483647 h 1211"/>
              <a:gd name="T70" fmla="*/ 2147483647 w 1336"/>
              <a:gd name="T71" fmla="*/ 2147483647 h 1211"/>
              <a:gd name="T72" fmla="*/ 2147483647 w 1336"/>
              <a:gd name="T73" fmla="*/ 2147483647 h 1211"/>
              <a:gd name="T74" fmla="*/ 2147483647 w 1336"/>
              <a:gd name="T75" fmla="*/ 2147483647 h 1211"/>
              <a:gd name="T76" fmla="*/ 2147483647 w 1336"/>
              <a:gd name="T77" fmla="*/ 2147483647 h 1211"/>
              <a:gd name="T78" fmla="*/ 2147483647 w 1336"/>
              <a:gd name="T79" fmla="*/ 2147483647 h 1211"/>
              <a:gd name="T80" fmla="*/ 2147483647 w 1336"/>
              <a:gd name="T81" fmla="*/ 2147483647 h 1211"/>
              <a:gd name="T82" fmla="*/ 2147483647 w 1336"/>
              <a:gd name="T83" fmla="*/ 2147483647 h 1211"/>
              <a:gd name="T84" fmla="*/ 2147483647 w 1336"/>
              <a:gd name="T85" fmla="*/ 2147483647 h 1211"/>
              <a:gd name="T86" fmla="*/ 2147483647 w 1336"/>
              <a:gd name="T87" fmla="*/ 2147483647 h 1211"/>
              <a:gd name="T88" fmla="*/ 2147483647 w 1336"/>
              <a:gd name="T89" fmla="*/ 2147483647 h 1211"/>
              <a:gd name="T90" fmla="*/ 2147483647 w 1336"/>
              <a:gd name="T91" fmla="*/ 2147483647 h 1211"/>
              <a:gd name="T92" fmla="*/ 2147483647 w 1336"/>
              <a:gd name="T93" fmla="*/ 2147483647 h 1211"/>
              <a:gd name="T94" fmla="*/ 2147483647 w 1336"/>
              <a:gd name="T95" fmla="*/ 2147483647 h 1211"/>
              <a:gd name="T96" fmla="*/ 2147483647 w 1336"/>
              <a:gd name="T97" fmla="*/ 2147483647 h 1211"/>
              <a:gd name="T98" fmla="*/ 2147483647 w 1336"/>
              <a:gd name="T99" fmla="*/ 2147483647 h 1211"/>
              <a:gd name="T100" fmla="*/ 2147483647 w 1336"/>
              <a:gd name="T101" fmla="*/ 2147483647 h 1211"/>
              <a:gd name="T102" fmla="*/ 2147483647 w 1336"/>
              <a:gd name="T103" fmla="*/ 2147483647 h 1211"/>
              <a:gd name="T104" fmla="*/ 2147483647 w 1336"/>
              <a:gd name="T105" fmla="*/ 2147483647 h 1211"/>
              <a:gd name="T106" fmla="*/ 2147483647 w 1336"/>
              <a:gd name="T107" fmla="*/ 2147483647 h 12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36"/>
              <a:gd name="T163" fmla="*/ 0 h 1211"/>
              <a:gd name="T164" fmla="*/ 1336 w 1336"/>
              <a:gd name="T165" fmla="*/ 1211 h 12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36" h="1211">
                <a:moveTo>
                  <a:pt x="690" y="998"/>
                </a:moveTo>
                <a:lnTo>
                  <a:pt x="679" y="984"/>
                </a:lnTo>
                <a:lnTo>
                  <a:pt x="667" y="968"/>
                </a:lnTo>
                <a:lnTo>
                  <a:pt x="643" y="944"/>
                </a:lnTo>
                <a:lnTo>
                  <a:pt x="640" y="942"/>
                </a:lnTo>
                <a:lnTo>
                  <a:pt x="629" y="913"/>
                </a:lnTo>
                <a:lnTo>
                  <a:pt x="632" y="913"/>
                </a:lnTo>
                <a:lnTo>
                  <a:pt x="605" y="866"/>
                </a:lnTo>
                <a:lnTo>
                  <a:pt x="597" y="845"/>
                </a:lnTo>
                <a:lnTo>
                  <a:pt x="590" y="834"/>
                </a:lnTo>
                <a:lnTo>
                  <a:pt x="587" y="827"/>
                </a:lnTo>
                <a:lnTo>
                  <a:pt x="563" y="812"/>
                </a:lnTo>
                <a:lnTo>
                  <a:pt x="559" y="803"/>
                </a:lnTo>
                <a:lnTo>
                  <a:pt x="550" y="803"/>
                </a:lnTo>
                <a:lnTo>
                  <a:pt x="547" y="794"/>
                </a:lnTo>
                <a:lnTo>
                  <a:pt x="539" y="794"/>
                </a:lnTo>
                <a:lnTo>
                  <a:pt x="539" y="784"/>
                </a:lnTo>
                <a:lnTo>
                  <a:pt x="535" y="784"/>
                </a:lnTo>
                <a:lnTo>
                  <a:pt x="520" y="770"/>
                </a:lnTo>
                <a:lnTo>
                  <a:pt x="512" y="765"/>
                </a:lnTo>
                <a:lnTo>
                  <a:pt x="488" y="763"/>
                </a:lnTo>
                <a:lnTo>
                  <a:pt x="467" y="758"/>
                </a:lnTo>
                <a:lnTo>
                  <a:pt x="467" y="763"/>
                </a:lnTo>
                <a:lnTo>
                  <a:pt x="458" y="758"/>
                </a:lnTo>
                <a:lnTo>
                  <a:pt x="458" y="763"/>
                </a:lnTo>
                <a:lnTo>
                  <a:pt x="430" y="751"/>
                </a:lnTo>
                <a:lnTo>
                  <a:pt x="408" y="765"/>
                </a:lnTo>
                <a:lnTo>
                  <a:pt x="399" y="763"/>
                </a:lnTo>
                <a:lnTo>
                  <a:pt x="380" y="780"/>
                </a:lnTo>
                <a:lnTo>
                  <a:pt x="364" y="819"/>
                </a:lnTo>
                <a:lnTo>
                  <a:pt x="346" y="838"/>
                </a:lnTo>
                <a:lnTo>
                  <a:pt x="336" y="848"/>
                </a:lnTo>
                <a:lnTo>
                  <a:pt x="315" y="841"/>
                </a:lnTo>
                <a:lnTo>
                  <a:pt x="298" y="831"/>
                </a:lnTo>
                <a:lnTo>
                  <a:pt x="274" y="819"/>
                </a:lnTo>
                <a:lnTo>
                  <a:pt x="271" y="812"/>
                </a:lnTo>
                <a:lnTo>
                  <a:pt x="253" y="805"/>
                </a:lnTo>
                <a:lnTo>
                  <a:pt x="241" y="798"/>
                </a:lnTo>
                <a:lnTo>
                  <a:pt x="226" y="784"/>
                </a:lnTo>
                <a:lnTo>
                  <a:pt x="201" y="765"/>
                </a:lnTo>
                <a:lnTo>
                  <a:pt x="188" y="728"/>
                </a:lnTo>
                <a:lnTo>
                  <a:pt x="182" y="697"/>
                </a:lnTo>
                <a:lnTo>
                  <a:pt x="168" y="667"/>
                </a:lnTo>
                <a:lnTo>
                  <a:pt x="160" y="653"/>
                </a:lnTo>
                <a:lnTo>
                  <a:pt x="160" y="648"/>
                </a:lnTo>
                <a:lnTo>
                  <a:pt x="120" y="627"/>
                </a:lnTo>
                <a:lnTo>
                  <a:pt x="98" y="594"/>
                </a:lnTo>
                <a:lnTo>
                  <a:pt x="85" y="587"/>
                </a:lnTo>
                <a:lnTo>
                  <a:pt x="62" y="559"/>
                </a:lnTo>
                <a:lnTo>
                  <a:pt x="51" y="554"/>
                </a:lnTo>
                <a:lnTo>
                  <a:pt x="39" y="545"/>
                </a:lnTo>
                <a:lnTo>
                  <a:pt x="24" y="516"/>
                </a:lnTo>
                <a:lnTo>
                  <a:pt x="16" y="516"/>
                </a:lnTo>
                <a:lnTo>
                  <a:pt x="12" y="512"/>
                </a:lnTo>
                <a:lnTo>
                  <a:pt x="0" y="498"/>
                </a:lnTo>
                <a:lnTo>
                  <a:pt x="4" y="495"/>
                </a:lnTo>
                <a:lnTo>
                  <a:pt x="4" y="491"/>
                </a:lnTo>
                <a:lnTo>
                  <a:pt x="4" y="488"/>
                </a:lnTo>
                <a:lnTo>
                  <a:pt x="30" y="488"/>
                </a:lnTo>
                <a:lnTo>
                  <a:pt x="43" y="491"/>
                </a:lnTo>
                <a:lnTo>
                  <a:pt x="54" y="491"/>
                </a:lnTo>
                <a:lnTo>
                  <a:pt x="71" y="491"/>
                </a:lnTo>
                <a:lnTo>
                  <a:pt x="133" y="495"/>
                </a:lnTo>
                <a:lnTo>
                  <a:pt x="160" y="498"/>
                </a:lnTo>
                <a:lnTo>
                  <a:pt x="178" y="498"/>
                </a:lnTo>
                <a:lnTo>
                  <a:pt x="188" y="498"/>
                </a:lnTo>
                <a:lnTo>
                  <a:pt x="233" y="502"/>
                </a:lnTo>
                <a:lnTo>
                  <a:pt x="244" y="502"/>
                </a:lnTo>
                <a:lnTo>
                  <a:pt x="268" y="505"/>
                </a:lnTo>
                <a:lnTo>
                  <a:pt x="271" y="505"/>
                </a:lnTo>
                <a:lnTo>
                  <a:pt x="295" y="505"/>
                </a:lnTo>
                <a:lnTo>
                  <a:pt x="298" y="505"/>
                </a:lnTo>
                <a:lnTo>
                  <a:pt x="306" y="505"/>
                </a:lnTo>
                <a:lnTo>
                  <a:pt x="333" y="509"/>
                </a:lnTo>
                <a:lnTo>
                  <a:pt x="336" y="509"/>
                </a:lnTo>
                <a:lnTo>
                  <a:pt x="361" y="509"/>
                </a:lnTo>
                <a:lnTo>
                  <a:pt x="364" y="509"/>
                </a:lnTo>
                <a:lnTo>
                  <a:pt x="364" y="498"/>
                </a:lnTo>
                <a:lnTo>
                  <a:pt x="368" y="479"/>
                </a:lnTo>
                <a:lnTo>
                  <a:pt x="368" y="455"/>
                </a:lnTo>
                <a:lnTo>
                  <a:pt x="368" y="451"/>
                </a:lnTo>
                <a:lnTo>
                  <a:pt x="368" y="437"/>
                </a:lnTo>
                <a:lnTo>
                  <a:pt x="368" y="415"/>
                </a:lnTo>
                <a:lnTo>
                  <a:pt x="373" y="401"/>
                </a:lnTo>
                <a:lnTo>
                  <a:pt x="373" y="382"/>
                </a:lnTo>
                <a:lnTo>
                  <a:pt x="373" y="354"/>
                </a:lnTo>
                <a:lnTo>
                  <a:pt x="377" y="352"/>
                </a:lnTo>
                <a:lnTo>
                  <a:pt x="377" y="340"/>
                </a:lnTo>
                <a:lnTo>
                  <a:pt x="377" y="338"/>
                </a:lnTo>
                <a:lnTo>
                  <a:pt x="377" y="333"/>
                </a:lnTo>
                <a:lnTo>
                  <a:pt x="377" y="319"/>
                </a:lnTo>
                <a:lnTo>
                  <a:pt x="377" y="314"/>
                </a:lnTo>
                <a:lnTo>
                  <a:pt x="377" y="305"/>
                </a:lnTo>
                <a:lnTo>
                  <a:pt x="380" y="284"/>
                </a:lnTo>
                <a:lnTo>
                  <a:pt x="380" y="256"/>
                </a:lnTo>
                <a:lnTo>
                  <a:pt x="380" y="251"/>
                </a:lnTo>
                <a:lnTo>
                  <a:pt x="380" y="246"/>
                </a:lnTo>
                <a:lnTo>
                  <a:pt x="380" y="237"/>
                </a:lnTo>
                <a:lnTo>
                  <a:pt x="385" y="225"/>
                </a:lnTo>
                <a:lnTo>
                  <a:pt x="385" y="202"/>
                </a:lnTo>
                <a:lnTo>
                  <a:pt x="385" y="187"/>
                </a:lnTo>
                <a:lnTo>
                  <a:pt x="385" y="183"/>
                </a:lnTo>
                <a:lnTo>
                  <a:pt x="385" y="176"/>
                </a:lnTo>
                <a:lnTo>
                  <a:pt x="385" y="173"/>
                </a:lnTo>
                <a:lnTo>
                  <a:pt x="388" y="157"/>
                </a:lnTo>
                <a:lnTo>
                  <a:pt x="388" y="150"/>
                </a:lnTo>
                <a:lnTo>
                  <a:pt x="388" y="140"/>
                </a:lnTo>
                <a:lnTo>
                  <a:pt x="388" y="133"/>
                </a:lnTo>
                <a:lnTo>
                  <a:pt x="388" y="101"/>
                </a:lnTo>
                <a:lnTo>
                  <a:pt x="391" y="86"/>
                </a:lnTo>
                <a:lnTo>
                  <a:pt x="391" y="82"/>
                </a:lnTo>
                <a:lnTo>
                  <a:pt x="391" y="51"/>
                </a:lnTo>
                <a:lnTo>
                  <a:pt x="395" y="0"/>
                </a:lnTo>
                <a:lnTo>
                  <a:pt x="399" y="0"/>
                </a:lnTo>
                <a:lnTo>
                  <a:pt x="435" y="4"/>
                </a:lnTo>
                <a:lnTo>
                  <a:pt x="458" y="4"/>
                </a:lnTo>
                <a:lnTo>
                  <a:pt x="481" y="4"/>
                </a:lnTo>
                <a:lnTo>
                  <a:pt x="485" y="4"/>
                </a:lnTo>
                <a:lnTo>
                  <a:pt x="491" y="4"/>
                </a:lnTo>
                <a:lnTo>
                  <a:pt x="505" y="4"/>
                </a:lnTo>
                <a:lnTo>
                  <a:pt x="508" y="4"/>
                </a:lnTo>
                <a:lnTo>
                  <a:pt x="532" y="7"/>
                </a:lnTo>
                <a:lnTo>
                  <a:pt x="556" y="7"/>
                </a:lnTo>
                <a:lnTo>
                  <a:pt x="567" y="7"/>
                </a:lnTo>
                <a:lnTo>
                  <a:pt x="581" y="7"/>
                </a:lnTo>
                <a:lnTo>
                  <a:pt x="590" y="7"/>
                </a:lnTo>
                <a:lnTo>
                  <a:pt x="594" y="7"/>
                </a:lnTo>
                <a:lnTo>
                  <a:pt x="602" y="7"/>
                </a:lnTo>
                <a:lnTo>
                  <a:pt x="629" y="7"/>
                </a:lnTo>
                <a:lnTo>
                  <a:pt x="635" y="11"/>
                </a:lnTo>
                <a:lnTo>
                  <a:pt x="652" y="11"/>
                </a:lnTo>
                <a:lnTo>
                  <a:pt x="687" y="11"/>
                </a:lnTo>
                <a:lnTo>
                  <a:pt x="687" y="25"/>
                </a:lnTo>
                <a:lnTo>
                  <a:pt x="687" y="61"/>
                </a:lnTo>
                <a:lnTo>
                  <a:pt x="687" y="68"/>
                </a:lnTo>
                <a:lnTo>
                  <a:pt x="687" y="75"/>
                </a:lnTo>
                <a:lnTo>
                  <a:pt x="687" y="79"/>
                </a:lnTo>
                <a:lnTo>
                  <a:pt x="687" y="86"/>
                </a:lnTo>
                <a:lnTo>
                  <a:pt x="687" y="93"/>
                </a:lnTo>
                <a:lnTo>
                  <a:pt x="684" y="112"/>
                </a:lnTo>
                <a:lnTo>
                  <a:pt x="684" y="122"/>
                </a:lnTo>
                <a:lnTo>
                  <a:pt x="684" y="126"/>
                </a:lnTo>
                <a:lnTo>
                  <a:pt x="684" y="133"/>
                </a:lnTo>
                <a:lnTo>
                  <a:pt x="684" y="148"/>
                </a:lnTo>
                <a:lnTo>
                  <a:pt x="684" y="150"/>
                </a:lnTo>
                <a:lnTo>
                  <a:pt x="684" y="157"/>
                </a:lnTo>
                <a:lnTo>
                  <a:pt x="684" y="164"/>
                </a:lnTo>
                <a:lnTo>
                  <a:pt x="684" y="176"/>
                </a:lnTo>
                <a:lnTo>
                  <a:pt x="684" y="195"/>
                </a:lnTo>
                <a:lnTo>
                  <a:pt x="684" y="202"/>
                </a:lnTo>
                <a:lnTo>
                  <a:pt x="684" y="209"/>
                </a:lnTo>
                <a:lnTo>
                  <a:pt x="684" y="230"/>
                </a:lnTo>
                <a:lnTo>
                  <a:pt x="687" y="230"/>
                </a:lnTo>
                <a:lnTo>
                  <a:pt x="698" y="237"/>
                </a:lnTo>
                <a:lnTo>
                  <a:pt x="705" y="246"/>
                </a:lnTo>
                <a:lnTo>
                  <a:pt x="729" y="246"/>
                </a:lnTo>
                <a:lnTo>
                  <a:pt x="732" y="251"/>
                </a:lnTo>
                <a:lnTo>
                  <a:pt x="756" y="256"/>
                </a:lnTo>
                <a:lnTo>
                  <a:pt x="760" y="258"/>
                </a:lnTo>
                <a:lnTo>
                  <a:pt x="760" y="270"/>
                </a:lnTo>
                <a:lnTo>
                  <a:pt x="767" y="272"/>
                </a:lnTo>
                <a:lnTo>
                  <a:pt x="776" y="272"/>
                </a:lnTo>
                <a:lnTo>
                  <a:pt x="784" y="272"/>
                </a:lnTo>
                <a:lnTo>
                  <a:pt x="804" y="279"/>
                </a:lnTo>
                <a:lnTo>
                  <a:pt x="819" y="277"/>
                </a:lnTo>
                <a:lnTo>
                  <a:pt x="819" y="279"/>
                </a:lnTo>
                <a:lnTo>
                  <a:pt x="822" y="279"/>
                </a:lnTo>
                <a:lnTo>
                  <a:pt x="829" y="286"/>
                </a:lnTo>
                <a:lnTo>
                  <a:pt x="838" y="286"/>
                </a:lnTo>
                <a:lnTo>
                  <a:pt x="852" y="279"/>
                </a:lnTo>
                <a:lnTo>
                  <a:pt x="860" y="284"/>
                </a:lnTo>
                <a:lnTo>
                  <a:pt x="866" y="279"/>
                </a:lnTo>
                <a:lnTo>
                  <a:pt x="869" y="279"/>
                </a:lnTo>
                <a:lnTo>
                  <a:pt x="873" y="293"/>
                </a:lnTo>
                <a:lnTo>
                  <a:pt x="881" y="293"/>
                </a:lnTo>
                <a:lnTo>
                  <a:pt x="881" y="307"/>
                </a:lnTo>
                <a:lnTo>
                  <a:pt x="891" y="312"/>
                </a:lnTo>
                <a:lnTo>
                  <a:pt x="915" y="298"/>
                </a:lnTo>
                <a:lnTo>
                  <a:pt x="922" y="307"/>
                </a:lnTo>
                <a:lnTo>
                  <a:pt x="928" y="305"/>
                </a:lnTo>
                <a:lnTo>
                  <a:pt x="931" y="305"/>
                </a:lnTo>
                <a:lnTo>
                  <a:pt x="942" y="314"/>
                </a:lnTo>
                <a:lnTo>
                  <a:pt x="963" y="307"/>
                </a:lnTo>
                <a:lnTo>
                  <a:pt x="958" y="321"/>
                </a:lnTo>
                <a:lnTo>
                  <a:pt x="966" y="326"/>
                </a:lnTo>
                <a:lnTo>
                  <a:pt x="986" y="300"/>
                </a:lnTo>
                <a:lnTo>
                  <a:pt x="1004" y="314"/>
                </a:lnTo>
                <a:lnTo>
                  <a:pt x="1017" y="305"/>
                </a:lnTo>
                <a:lnTo>
                  <a:pt x="1021" y="305"/>
                </a:lnTo>
                <a:lnTo>
                  <a:pt x="1017" y="307"/>
                </a:lnTo>
                <a:lnTo>
                  <a:pt x="1028" y="319"/>
                </a:lnTo>
                <a:lnTo>
                  <a:pt x="1036" y="319"/>
                </a:lnTo>
                <a:lnTo>
                  <a:pt x="1039" y="326"/>
                </a:lnTo>
                <a:lnTo>
                  <a:pt x="1051" y="319"/>
                </a:lnTo>
                <a:lnTo>
                  <a:pt x="1078" y="307"/>
                </a:lnTo>
                <a:lnTo>
                  <a:pt x="1093" y="312"/>
                </a:lnTo>
                <a:lnTo>
                  <a:pt x="1101" y="307"/>
                </a:lnTo>
                <a:lnTo>
                  <a:pt x="1101" y="305"/>
                </a:lnTo>
                <a:lnTo>
                  <a:pt x="1118" y="300"/>
                </a:lnTo>
                <a:lnTo>
                  <a:pt x="1118" y="298"/>
                </a:lnTo>
                <a:lnTo>
                  <a:pt x="1121" y="300"/>
                </a:lnTo>
                <a:lnTo>
                  <a:pt x="1125" y="305"/>
                </a:lnTo>
                <a:lnTo>
                  <a:pt x="1121" y="305"/>
                </a:lnTo>
                <a:lnTo>
                  <a:pt x="1145" y="305"/>
                </a:lnTo>
                <a:lnTo>
                  <a:pt x="1148" y="305"/>
                </a:lnTo>
                <a:lnTo>
                  <a:pt x="1152" y="298"/>
                </a:lnTo>
                <a:lnTo>
                  <a:pt x="1159" y="298"/>
                </a:lnTo>
                <a:lnTo>
                  <a:pt x="1163" y="298"/>
                </a:lnTo>
                <a:lnTo>
                  <a:pt x="1163" y="300"/>
                </a:lnTo>
                <a:lnTo>
                  <a:pt x="1175" y="307"/>
                </a:lnTo>
                <a:lnTo>
                  <a:pt x="1190" y="319"/>
                </a:lnTo>
                <a:lnTo>
                  <a:pt x="1194" y="319"/>
                </a:lnTo>
                <a:lnTo>
                  <a:pt x="1194" y="314"/>
                </a:lnTo>
                <a:lnTo>
                  <a:pt x="1203" y="319"/>
                </a:lnTo>
                <a:lnTo>
                  <a:pt x="1203" y="321"/>
                </a:lnTo>
                <a:lnTo>
                  <a:pt x="1213" y="326"/>
                </a:lnTo>
                <a:lnTo>
                  <a:pt x="1225" y="333"/>
                </a:lnTo>
                <a:lnTo>
                  <a:pt x="1228" y="331"/>
                </a:lnTo>
                <a:lnTo>
                  <a:pt x="1242" y="340"/>
                </a:lnTo>
                <a:lnTo>
                  <a:pt x="1253" y="338"/>
                </a:lnTo>
                <a:lnTo>
                  <a:pt x="1272" y="338"/>
                </a:lnTo>
                <a:lnTo>
                  <a:pt x="1272" y="340"/>
                </a:lnTo>
                <a:lnTo>
                  <a:pt x="1272" y="359"/>
                </a:lnTo>
                <a:lnTo>
                  <a:pt x="1276" y="368"/>
                </a:lnTo>
                <a:lnTo>
                  <a:pt x="1276" y="373"/>
                </a:lnTo>
                <a:lnTo>
                  <a:pt x="1276" y="387"/>
                </a:lnTo>
                <a:lnTo>
                  <a:pt x="1276" y="397"/>
                </a:lnTo>
                <a:lnTo>
                  <a:pt x="1276" y="401"/>
                </a:lnTo>
                <a:lnTo>
                  <a:pt x="1276" y="415"/>
                </a:lnTo>
                <a:lnTo>
                  <a:pt x="1276" y="429"/>
                </a:lnTo>
                <a:lnTo>
                  <a:pt x="1276" y="437"/>
                </a:lnTo>
                <a:lnTo>
                  <a:pt x="1276" y="444"/>
                </a:lnTo>
                <a:lnTo>
                  <a:pt x="1276" y="458"/>
                </a:lnTo>
                <a:lnTo>
                  <a:pt x="1280" y="469"/>
                </a:lnTo>
                <a:lnTo>
                  <a:pt x="1280" y="472"/>
                </a:lnTo>
                <a:lnTo>
                  <a:pt x="1280" y="488"/>
                </a:lnTo>
                <a:lnTo>
                  <a:pt x="1280" y="491"/>
                </a:lnTo>
                <a:lnTo>
                  <a:pt x="1280" y="512"/>
                </a:lnTo>
                <a:lnTo>
                  <a:pt x="1283" y="516"/>
                </a:lnTo>
                <a:lnTo>
                  <a:pt x="1283" y="519"/>
                </a:lnTo>
                <a:lnTo>
                  <a:pt x="1300" y="530"/>
                </a:lnTo>
                <a:lnTo>
                  <a:pt x="1296" y="530"/>
                </a:lnTo>
                <a:lnTo>
                  <a:pt x="1303" y="540"/>
                </a:lnTo>
                <a:lnTo>
                  <a:pt x="1303" y="559"/>
                </a:lnTo>
                <a:lnTo>
                  <a:pt x="1315" y="570"/>
                </a:lnTo>
                <a:lnTo>
                  <a:pt x="1310" y="570"/>
                </a:lnTo>
                <a:lnTo>
                  <a:pt x="1330" y="606"/>
                </a:lnTo>
                <a:lnTo>
                  <a:pt x="1335" y="606"/>
                </a:lnTo>
                <a:lnTo>
                  <a:pt x="1335" y="622"/>
                </a:lnTo>
                <a:lnTo>
                  <a:pt x="1335" y="636"/>
                </a:lnTo>
                <a:lnTo>
                  <a:pt x="1330" y="653"/>
                </a:lnTo>
                <a:lnTo>
                  <a:pt x="1321" y="681"/>
                </a:lnTo>
                <a:lnTo>
                  <a:pt x="1318" y="690"/>
                </a:lnTo>
                <a:lnTo>
                  <a:pt x="1318" y="695"/>
                </a:lnTo>
                <a:lnTo>
                  <a:pt x="1318" y="702"/>
                </a:lnTo>
                <a:lnTo>
                  <a:pt x="1321" y="709"/>
                </a:lnTo>
                <a:lnTo>
                  <a:pt x="1327" y="723"/>
                </a:lnTo>
                <a:lnTo>
                  <a:pt x="1321" y="730"/>
                </a:lnTo>
                <a:lnTo>
                  <a:pt x="1321" y="735"/>
                </a:lnTo>
                <a:lnTo>
                  <a:pt x="1318" y="737"/>
                </a:lnTo>
                <a:lnTo>
                  <a:pt x="1310" y="751"/>
                </a:lnTo>
                <a:lnTo>
                  <a:pt x="1307" y="756"/>
                </a:lnTo>
                <a:lnTo>
                  <a:pt x="1307" y="765"/>
                </a:lnTo>
                <a:lnTo>
                  <a:pt x="1315" y="777"/>
                </a:lnTo>
                <a:lnTo>
                  <a:pt x="1307" y="772"/>
                </a:lnTo>
                <a:lnTo>
                  <a:pt x="1291" y="777"/>
                </a:lnTo>
                <a:lnTo>
                  <a:pt x="1260" y="787"/>
                </a:lnTo>
                <a:lnTo>
                  <a:pt x="1256" y="791"/>
                </a:lnTo>
                <a:lnTo>
                  <a:pt x="1221" y="812"/>
                </a:lnTo>
                <a:lnTo>
                  <a:pt x="1213" y="812"/>
                </a:lnTo>
                <a:lnTo>
                  <a:pt x="1234" y="798"/>
                </a:lnTo>
                <a:lnTo>
                  <a:pt x="1245" y="794"/>
                </a:lnTo>
                <a:lnTo>
                  <a:pt x="1245" y="791"/>
                </a:lnTo>
                <a:lnTo>
                  <a:pt x="1228" y="791"/>
                </a:lnTo>
                <a:lnTo>
                  <a:pt x="1218" y="794"/>
                </a:lnTo>
                <a:lnTo>
                  <a:pt x="1218" y="765"/>
                </a:lnTo>
                <a:lnTo>
                  <a:pt x="1210" y="770"/>
                </a:lnTo>
                <a:lnTo>
                  <a:pt x="1207" y="780"/>
                </a:lnTo>
                <a:lnTo>
                  <a:pt x="1198" y="777"/>
                </a:lnTo>
                <a:lnTo>
                  <a:pt x="1194" y="777"/>
                </a:lnTo>
                <a:lnTo>
                  <a:pt x="1190" y="784"/>
                </a:lnTo>
                <a:lnTo>
                  <a:pt x="1190" y="787"/>
                </a:lnTo>
                <a:lnTo>
                  <a:pt x="1190" y="791"/>
                </a:lnTo>
                <a:lnTo>
                  <a:pt x="1190" y="794"/>
                </a:lnTo>
                <a:lnTo>
                  <a:pt x="1203" y="798"/>
                </a:lnTo>
                <a:lnTo>
                  <a:pt x="1207" y="810"/>
                </a:lnTo>
                <a:lnTo>
                  <a:pt x="1221" y="817"/>
                </a:lnTo>
                <a:lnTo>
                  <a:pt x="1183" y="845"/>
                </a:lnTo>
                <a:lnTo>
                  <a:pt x="1156" y="869"/>
                </a:lnTo>
                <a:lnTo>
                  <a:pt x="1141" y="874"/>
                </a:lnTo>
                <a:lnTo>
                  <a:pt x="1101" y="899"/>
                </a:lnTo>
                <a:lnTo>
                  <a:pt x="1063" y="916"/>
                </a:lnTo>
                <a:lnTo>
                  <a:pt x="1051" y="928"/>
                </a:lnTo>
                <a:lnTo>
                  <a:pt x="1039" y="937"/>
                </a:lnTo>
                <a:lnTo>
                  <a:pt x="1024" y="944"/>
                </a:lnTo>
                <a:lnTo>
                  <a:pt x="1001" y="963"/>
                </a:lnTo>
                <a:lnTo>
                  <a:pt x="981" y="984"/>
                </a:lnTo>
                <a:lnTo>
                  <a:pt x="981" y="989"/>
                </a:lnTo>
                <a:lnTo>
                  <a:pt x="969" y="1003"/>
                </a:lnTo>
                <a:lnTo>
                  <a:pt x="963" y="1017"/>
                </a:lnTo>
                <a:lnTo>
                  <a:pt x="949" y="1052"/>
                </a:lnTo>
                <a:lnTo>
                  <a:pt x="946" y="1057"/>
                </a:lnTo>
                <a:lnTo>
                  <a:pt x="946" y="1080"/>
                </a:lnTo>
                <a:lnTo>
                  <a:pt x="955" y="1127"/>
                </a:lnTo>
                <a:lnTo>
                  <a:pt x="963" y="1148"/>
                </a:lnTo>
                <a:lnTo>
                  <a:pt x="969" y="1195"/>
                </a:lnTo>
                <a:lnTo>
                  <a:pt x="949" y="1210"/>
                </a:lnTo>
                <a:lnTo>
                  <a:pt x="935" y="1207"/>
                </a:lnTo>
                <a:lnTo>
                  <a:pt x="919" y="1195"/>
                </a:lnTo>
                <a:lnTo>
                  <a:pt x="891" y="1184"/>
                </a:lnTo>
                <a:lnTo>
                  <a:pt x="852" y="1184"/>
                </a:lnTo>
                <a:lnTo>
                  <a:pt x="849" y="1181"/>
                </a:lnTo>
                <a:lnTo>
                  <a:pt x="842" y="1181"/>
                </a:lnTo>
                <a:lnTo>
                  <a:pt x="814" y="1167"/>
                </a:lnTo>
                <a:lnTo>
                  <a:pt x="807" y="1167"/>
                </a:lnTo>
                <a:lnTo>
                  <a:pt x="798" y="1160"/>
                </a:lnTo>
                <a:lnTo>
                  <a:pt x="798" y="1155"/>
                </a:lnTo>
                <a:lnTo>
                  <a:pt x="773" y="1148"/>
                </a:lnTo>
                <a:lnTo>
                  <a:pt x="752" y="1132"/>
                </a:lnTo>
                <a:lnTo>
                  <a:pt x="741" y="1099"/>
                </a:lnTo>
                <a:lnTo>
                  <a:pt x="729" y="1080"/>
                </a:lnTo>
                <a:lnTo>
                  <a:pt x="722" y="1052"/>
                </a:lnTo>
                <a:lnTo>
                  <a:pt x="717" y="1026"/>
                </a:lnTo>
                <a:lnTo>
                  <a:pt x="705" y="1010"/>
                </a:lnTo>
                <a:lnTo>
                  <a:pt x="690" y="1003"/>
                </a:lnTo>
                <a:lnTo>
                  <a:pt x="690" y="998"/>
                </a:lnTo>
              </a:path>
            </a:pathLst>
          </a:custGeom>
          <a:solidFill>
            <a:srgbClr val="99CCFF"/>
          </a:solidFill>
          <a:ln w="15875" cap="rnd">
            <a:solidFill>
              <a:srgbClr val="FFFFFF"/>
            </a:solidFill>
            <a:round/>
            <a:headEnd/>
            <a:tailEnd/>
          </a:ln>
        </p:spPr>
        <p:txBody>
          <a:bodyPr lIns="21621" tIns="21474" rIns="21621" bIns="21474" anchor="ctr" anchorCtr="1">
            <a:spAutoFit/>
          </a:bodyPr>
          <a:lstStyle/>
          <a:p>
            <a:endParaRPr lang="en-US"/>
          </a:p>
        </p:txBody>
      </p:sp>
      <p:sp>
        <p:nvSpPr>
          <p:cNvPr id="27708" name="Freeform 61"/>
          <p:cNvSpPr>
            <a:spLocks/>
          </p:cNvSpPr>
          <p:nvPr/>
        </p:nvSpPr>
        <p:spPr bwMode="ltGray">
          <a:xfrm>
            <a:off x="1930400" y="3624263"/>
            <a:ext cx="687388" cy="671512"/>
          </a:xfrm>
          <a:custGeom>
            <a:avLst/>
            <a:gdLst>
              <a:gd name="T0" fmla="*/ 2147483647 w 654"/>
              <a:gd name="T1" fmla="*/ 2147483647 h 643"/>
              <a:gd name="T2" fmla="*/ 2147483647 w 654"/>
              <a:gd name="T3" fmla="*/ 2147483647 h 643"/>
              <a:gd name="T4" fmla="*/ 2147483647 w 654"/>
              <a:gd name="T5" fmla="*/ 2147483647 h 643"/>
              <a:gd name="T6" fmla="*/ 2147483647 w 654"/>
              <a:gd name="T7" fmla="*/ 2147483647 h 643"/>
              <a:gd name="T8" fmla="*/ 2147483647 w 654"/>
              <a:gd name="T9" fmla="*/ 2147483647 h 643"/>
              <a:gd name="T10" fmla="*/ 2147483647 w 654"/>
              <a:gd name="T11" fmla="*/ 2147483647 h 643"/>
              <a:gd name="T12" fmla="*/ 2147483647 w 654"/>
              <a:gd name="T13" fmla="*/ 2147483647 h 643"/>
              <a:gd name="T14" fmla="*/ 2147483647 w 654"/>
              <a:gd name="T15" fmla="*/ 2147483647 h 643"/>
              <a:gd name="T16" fmla="*/ 2147483647 w 654"/>
              <a:gd name="T17" fmla="*/ 2147483647 h 643"/>
              <a:gd name="T18" fmla="*/ 2147483647 w 654"/>
              <a:gd name="T19" fmla="*/ 2147483647 h 643"/>
              <a:gd name="T20" fmla="*/ 2147483647 w 654"/>
              <a:gd name="T21" fmla="*/ 2147483647 h 643"/>
              <a:gd name="T22" fmla="*/ 2147483647 w 654"/>
              <a:gd name="T23" fmla="*/ 2147483647 h 643"/>
              <a:gd name="T24" fmla="*/ 2147483647 w 654"/>
              <a:gd name="T25" fmla="*/ 2147483647 h 643"/>
              <a:gd name="T26" fmla="*/ 2147483647 w 654"/>
              <a:gd name="T27" fmla="*/ 2147483647 h 643"/>
              <a:gd name="T28" fmla="*/ 2147483647 w 654"/>
              <a:gd name="T29" fmla="*/ 2147483647 h 643"/>
              <a:gd name="T30" fmla="*/ 2147483647 w 654"/>
              <a:gd name="T31" fmla="*/ 2147483647 h 643"/>
              <a:gd name="T32" fmla="*/ 2147483647 w 654"/>
              <a:gd name="T33" fmla="*/ 2147483647 h 643"/>
              <a:gd name="T34" fmla="*/ 2147483647 w 654"/>
              <a:gd name="T35" fmla="*/ 2147483647 h 643"/>
              <a:gd name="T36" fmla="*/ 2147483647 w 654"/>
              <a:gd name="T37" fmla="*/ 2147483647 h 643"/>
              <a:gd name="T38" fmla="*/ 2147483647 w 654"/>
              <a:gd name="T39" fmla="*/ 2147483647 h 643"/>
              <a:gd name="T40" fmla="*/ 2147483647 w 654"/>
              <a:gd name="T41" fmla="*/ 2147483647 h 643"/>
              <a:gd name="T42" fmla="*/ 2147483647 w 654"/>
              <a:gd name="T43" fmla="*/ 2147483647 h 643"/>
              <a:gd name="T44" fmla="*/ 2147483647 w 654"/>
              <a:gd name="T45" fmla="*/ 2147483647 h 643"/>
              <a:gd name="T46" fmla="*/ 2147483647 w 654"/>
              <a:gd name="T47" fmla="*/ 2147483647 h 643"/>
              <a:gd name="T48" fmla="*/ 2147483647 w 654"/>
              <a:gd name="T49" fmla="*/ 2147483647 h 643"/>
              <a:gd name="T50" fmla="*/ 2147483647 w 654"/>
              <a:gd name="T51" fmla="*/ 2147483647 h 643"/>
              <a:gd name="T52" fmla="*/ 2147483647 w 654"/>
              <a:gd name="T53" fmla="*/ 2147483647 h 643"/>
              <a:gd name="T54" fmla="*/ 2147483647 w 654"/>
              <a:gd name="T55" fmla="*/ 2147483647 h 643"/>
              <a:gd name="T56" fmla="*/ 2147483647 w 654"/>
              <a:gd name="T57" fmla="*/ 2147483647 h 643"/>
              <a:gd name="T58" fmla="*/ 2147483647 w 654"/>
              <a:gd name="T59" fmla="*/ 2147483647 h 643"/>
              <a:gd name="T60" fmla="*/ 2147483647 w 654"/>
              <a:gd name="T61" fmla="*/ 2147483647 h 643"/>
              <a:gd name="T62" fmla="*/ 2147483647 w 654"/>
              <a:gd name="T63" fmla="*/ 2147483647 h 643"/>
              <a:gd name="T64" fmla="*/ 2147483647 w 654"/>
              <a:gd name="T65" fmla="*/ 2147483647 h 643"/>
              <a:gd name="T66" fmla="*/ 2147483647 w 654"/>
              <a:gd name="T67" fmla="*/ 2147483647 h 643"/>
              <a:gd name="T68" fmla="*/ 2147483647 w 654"/>
              <a:gd name="T69" fmla="*/ 2147483647 h 643"/>
              <a:gd name="T70" fmla="*/ 2147483647 w 654"/>
              <a:gd name="T71" fmla="*/ 2147483647 h 643"/>
              <a:gd name="T72" fmla="*/ 2147483647 w 654"/>
              <a:gd name="T73" fmla="*/ 2147483647 h 643"/>
              <a:gd name="T74" fmla="*/ 2147483647 w 654"/>
              <a:gd name="T75" fmla="*/ 2147483647 h 643"/>
              <a:gd name="T76" fmla="*/ 2147483647 w 654"/>
              <a:gd name="T77" fmla="*/ 2147483647 h 643"/>
              <a:gd name="T78" fmla="*/ 2147483647 w 654"/>
              <a:gd name="T79" fmla="*/ 2147483647 h 643"/>
              <a:gd name="T80" fmla="*/ 2147483647 w 654"/>
              <a:gd name="T81" fmla="*/ 2147483647 h 643"/>
              <a:gd name="T82" fmla="*/ 2147483647 w 654"/>
              <a:gd name="T83" fmla="*/ 2147483647 h 643"/>
              <a:gd name="T84" fmla="*/ 2147483647 w 654"/>
              <a:gd name="T85" fmla="*/ 2147483647 h 643"/>
              <a:gd name="T86" fmla="*/ 2147483647 w 654"/>
              <a:gd name="T87" fmla="*/ 2147483647 h 643"/>
              <a:gd name="T88" fmla="*/ 2147483647 w 654"/>
              <a:gd name="T89" fmla="*/ 2147483647 h 643"/>
              <a:gd name="T90" fmla="*/ 2147483647 w 654"/>
              <a:gd name="T91" fmla="*/ 2147483647 h 643"/>
              <a:gd name="T92" fmla="*/ 2147483647 w 654"/>
              <a:gd name="T93" fmla="*/ 2147483647 h 643"/>
              <a:gd name="T94" fmla="*/ 2147483647 w 654"/>
              <a:gd name="T95" fmla="*/ 2147483647 h 643"/>
              <a:gd name="T96" fmla="*/ 2147483647 w 654"/>
              <a:gd name="T97" fmla="*/ 2147483647 h 643"/>
              <a:gd name="T98" fmla="*/ 2147483647 w 654"/>
              <a:gd name="T99" fmla="*/ 2147483647 h 643"/>
              <a:gd name="T100" fmla="*/ 2147483647 w 654"/>
              <a:gd name="T101" fmla="*/ 2147483647 h 643"/>
              <a:gd name="T102" fmla="*/ 2147483647 w 654"/>
              <a:gd name="T103" fmla="*/ 2147483647 h 643"/>
              <a:gd name="T104" fmla="*/ 2147483647 w 654"/>
              <a:gd name="T105" fmla="*/ 2147483647 h 643"/>
              <a:gd name="T106" fmla="*/ 2147483647 w 654"/>
              <a:gd name="T107" fmla="*/ 2147483647 h 643"/>
              <a:gd name="T108" fmla="*/ 0 w 654"/>
              <a:gd name="T109" fmla="*/ 2147483647 h 643"/>
              <a:gd name="T110" fmla="*/ 0 w 654"/>
              <a:gd name="T111" fmla="*/ 2147483647 h 643"/>
              <a:gd name="T112" fmla="*/ 2147483647 w 654"/>
              <a:gd name="T113" fmla="*/ 2147483647 h 6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4"/>
              <a:gd name="T172" fmla="*/ 0 h 643"/>
              <a:gd name="T173" fmla="*/ 654 w 654"/>
              <a:gd name="T174" fmla="*/ 643 h 6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4" h="643">
                <a:moveTo>
                  <a:pt x="16" y="635"/>
                </a:moveTo>
                <a:lnTo>
                  <a:pt x="86" y="643"/>
                </a:lnTo>
                <a:lnTo>
                  <a:pt x="89" y="593"/>
                </a:lnTo>
                <a:lnTo>
                  <a:pt x="182" y="600"/>
                </a:lnTo>
                <a:lnTo>
                  <a:pt x="261" y="607"/>
                </a:lnTo>
                <a:lnTo>
                  <a:pt x="248" y="593"/>
                </a:lnTo>
                <a:lnTo>
                  <a:pt x="253" y="591"/>
                </a:lnTo>
                <a:lnTo>
                  <a:pt x="253" y="586"/>
                </a:lnTo>
                <a:lnTo>
                  <a:pt x="253" y="584"/>
                </a:lnTo>
                <a:lnTo>
                  <a:pt x="279" y="584"/>
                </a:lnTo>
                <a:lnTo>
                  <a:pt x="291" y="586"/>
                </a:lnTo>
                <a:lnTo>
                  <a:pt x="303" y="586"/>
                </a:lnTo>
                <a:lnTo>
                  <a:pt x="320" y="586"/>
                </a:lnTo>
                <a:lnTo>
                  <a:pt x="382" y="591"/>
                </a:lnTo>
                <a:lnTo>
                  <a:pt x="409" y="593"/>
                </a:lnTo>
                <a:lnTo>
                  <a:pt x="427" y="593"/>
                </a:lnTo>
                <a:lnTo>
                  <a:pt x="436" y="593"/>
                </a:lnTo>
                <a:lnTo>
                  <a:pt x="482" y="598"/>
                </a:lnTo>
                <a:lnTo>
                  <a:pt x="493" y="598"/>
                </a:lnTo>
                <a:lnTo>
                  <a:pt x="517" y="600"/>
                </a:lnTo>
                <a:lnTo>
                  <a:pt x="520" y="600"/>
                </a:lnTo>
                <a:lnTo>
                  <a:pt x="544" y="600"/>
                </a:lnTo>
                <a:lnTo>
                  <a:pt x="547" y="600"/>
                </a:lnTo>
                <a:lnTo>
                  <a:pt x="555" y="600"/>
                </a:lnTo>
                <a:lnTo>
                  <a:pt x="582" y="605"/>
                </a:lnTo>
                <a:lnTo>
                  <a:pt x="585" y="605"/>
                </a:lnTo>
                <a:lnTo>
                  <a:pt x="610" y="605"/>
                </a:lnTo>
                <a:lnTo>
                  <a:pt x="613" y="605"/>
                </a:lnTo>
                <a:lnTo>
                  <a:pt x="613" y="593"/>
                </a:lnTo>
                <a:lnTo>
                  <a:pt x="617" y="574"/>
                </a:lnTo>
                <a:lnTo>
                  <a:pt x="617" y="551"/>
                </a:lnTo>
                <a:lnTo>
                  <a:pt x="617" y="546"/>
                </a:lnTo>
                <a:lnTo>
                  <a:pt x="617" y="532"/>
                </a:lnTo>
                <a:lnTo>
                  <a:pt x="617" y="511"/>
                </a:lnTo>
                <a:lnTo>
                  <a:pt x="622" y="497"/>
                </a:lnTo>
                <a:lnTo>
                  <a:pt x="622" y="478"/>
                </a:lnTo>
                <a:lnTo>
                  <a:pt x="622" y="450"/>
                </a:lnTo>
                <a:lnTo>
                  <a:pt x="626" y="448"/>
                </a:lnTo>
                <a:lnTo>
                  <a:pt x="626" y="436"/>
                </a:lnTo>
                <a:lnTo>
                  <a:pt x="626" y="434"/>
                </a:lnTo>
                <a:lnTo>
                  <a:pt x="626" y="429"/>
                </a:lnTo>
                <a:lnTo>
                  <a:pt x="626" y="415"/>
                </a:lnTo>
                <a:lnTo>
                  <a:pt x="626" y="410"/>
                </a:lnTo>
                <a:lnTo>
                  <a:pt x="626" y="401"/>
                </a:lnTo>
                <a:lnTo>
                  <a:pt x="629" y="380"/>
                </a:lnTo>
                <a:lnTo>
                  <a:pt x="629" y="352"/>
                </a:lnTo>
                <a:lnTo>
                  <a:pt x="629" y="347"/>
                </a:lnTo>
                <a:lnTo>
                  <a:pt x="629" y="342"/>
                </a:lnTo>
                <a:lnTo>
                  <a:pt x="629" y="333"/>
                </a:lnTo>
                <a:lnTo>
                  <a:pt x="634" y="321"/>
                </a:lnTo>
                <a:lnTo>
                  <a:pt x="634" y="298"/>
                </a:lnTo>
                <a:lnTo>
                  <a:pt x="634" y="283"/>
                </a:lnTo>
                <a:lnTo>
                  <a:pt x="634" y="279"/>
                </a:lnTo>
                <a:lnTo>
                  <a:pt x="634" y="272"/>
                </a:lnTo>
                <a:lnTo>
                  <a:pt x="634" y="269"/>
                </a:lnTo>
                <a:lnTo>
                  <a:pt x="637" y="253"/>
                </a:lnTo>
                <a:lnTo>
                  <a:pt x="637" y="246"/>
                </a:lnTo>
                <a:lnTo>
                  <a:pt x="637" y="237"/>
                </a:lnTo>
                <a:lnTo>
                  <a:pt x="637" y="229"/>
                </a:lnTo>
                <a:lnTo>
                  <a:pt x="637" y="197"/>
                </a:lnTo>
                <a:lnTo>
                  <a:pt x="640" y="183"/>
                </a:lnTo>
                <a:lnTo>
                  <a:pt x="640" y="178"/>
                </a:lnTo>
                <a:lnTo>
                  <a:pt x="640" y="147"/>
                </a:lnTo>
                <a:lnTo>
                  <a:pt x="644" y="96"/>
                </a:lnTo>
                <a:lnTo>
                  <a:pt x="648" y="96"/>
                </a:lnTo>
                <a:lnTo>
                  <a:pt x="648" y="72"/>
                </a:lnTo>
                <a:lnTo>
                  <a:pt x="648" y="53"/>
                </a:lnTo>
                <a:lnTo>
                  <a:pt x="654" y="39"/>
                </a:lnTo>
                <a:lnTo>
                  <a:pt x="640" y="39"/>
                </a:lnTo>
                <a:lnTo>
                  <a:pt x="622" y="39"/>
                </a:lnTo>
                <a:lnTo>
                  <a:pt x="613" y="39"/>
                </a:lnTo>
                <a:lnTo>
                  <a:pt x="555" y="37"/>
                </a:lnTo>
                <a:lnTo>
                  <a:pt x="520" y="37"/>
                </a:lnTo>
                <a:lnTo>
                  <a:pt x="467" y="32"/>
                </a:lnTo>
                <a:lnTo>
                  <a:pt x="447" y="28"/>
                </a:lnTo>
                <a:lnTo>
                  <a:pt x="440" y="28"/>
                </a:lnTo>
                <a:lnTo>
                  <a:pt x="392" y="25"/>
                </a:lnTo>
                <a:lnTo>
                  <a:pt x="388" y="25"/>
                </a:lnTo>
                <a:lnTo>
                  <a:pt x="377" y="25"/>
                </a:lnTo>
                <a:lnTo>
                  <a:pt x="365" y="25"/>
                </a:lnTo>
                <a:lnTo>
                  <a:pt x="320" y="21"/>
                </a:lnTo>
                <a:lnTo>
                  <a:pt x="230" y="14"/>
                </a:lnTo>
                <a:lnTo>
                  <a:pt x="226" y="14"/>
                </a:lnTo>
                <a:lnTo>
                  <a:pt x="222" y="14"/>
                </a:lnTo>
                <a:lnTo>
                  <a:pt x="164" y="7"/>
                </a:lnTo>
                <a:lnTo>
                  <a:pt x="140" y="4"/>
                </a:lnTo>
                <a:lnTo>
                  <a:pt x="109" y="4"/>
                </a:lnTo>
                <a:lnTo>
                  <a:pt x="106" y="4"/>
                </a:lnTo>
                <a:lnTo>
                  <a:pt x="74" y="0"/>
                </a:lnTo>
                <a:lnTo>
                  <a:pt x="71" y="28"/>
                </a:lnTo>
                <a:lnTo>
                  <a:pt x="71" y="53"/>
                </a:lnTo>
                <a:lnTo>
                  <a:pt x="62" y="112"/>
                </a:lnTo>
                <a:lnTo>
                  <a:pt x="54" y="164"/>
                </a:lnTo>
                <a:lnTo>
                  <a:pt x="54" y="168"/>
                </a:lnTo>
                <a:lnTo>
                  <a:pt x="47" y="229"/>
                </a:lnTo>
                <a:lnTo>
                  <a:pt x="47" y="246"/>
                </a:lnTo>
                <a:lnTo>
                  <a:pt x="47" y="251"/>
                </a:lnTo>
                <a:lnTo>
                  <a:pt x="43" y="272"/>
                </a:lnTo>
                <a:lnTo>
                  <a:pt x="39" y="293"/>
                </a:lnTo>
                <a:lnTo>
                  <a:pt x="36" y="335"/>
                </a:lnTo>
                <a:lnTo>
                  <a:pt x="30" y="361"/>
                </a:lnTo>
                <a:lnTo>
                  <a:pt x="30" y="366"/>
                </a:lnTo>
                <a:lnTo>
                  <a:pt x="24" y="427"/>
                </a:lnTo>
                <a:lnTo>
                  <a:pt x="24" y="434"/>
                </a:lnTo>
                <a:lnTo>
                  <a:pt x="24" y="448"/>
                </a:lnTo>
                <a:lnTo>
                  <a:pt x="19" y="471"/>
                </a:lnTo>
                <a:lnTo>
                  <a:pt x="19" y="476"/>
                </a:lnTo>
                <a:lnTo>
                  <a:pt x="16" y="504"/>
                </a:lnTo>
                <a:lnTo>
                  <a:pt x="16" y="511"/>
                </a:lnTo>
                <a:lnTo>
                  <a:pt x="0" y="612"/>
                </a:lnTo>
                <a:lnTo>
                  <a:pt x="0" y="614"/>
                </a:lnTo>
                <a:lnTo>
                  <a:pt x="0" y="635"/>
                </a:lnTo>
                <a:lnTo>
                  <a:pt x="16" y="635"/>
                </a:lnTo>
                <a:close/>
              </a:path>
            </a:pathLst>
          </a:custGeom>
          <a:solidFill>
            <a:srgbClr val="B2B2B2"/>
          </a:solidFill>
          <a:ln w="15875" cap="rnd">
            <a:solidFill>
              <a:srgbClr val="FFFFFF"/>
            </a:solidFill>
            <a:round/>
            <a:headEnd/>
            <a:tailEnd/>
          </a:ln>
        </p:spPr>
        <p:txBody>
          <a:bodyPr lIns="21621" tIns="21474" rIns="21621" bIns="21474" anchor="ctr" anchorCtr="1">
            <a:spAutoFit/>
          </a:bodyPr>
          <a:lstStyle/>
          <a:p>
            <a:endParaRPr lang="en-US"/>
          </a:p>
        </p:txBody>
      </p:sp>
      <p:sp>
        <p:nvSpPr>
          <p:cNvPr id="27709" name="Text Box 63"/>
          <p:cNvSpPr txBox="1">
            <a:spLocks noChangeArrowheads="1"/>
          </p:cNvSpPr>
          <p:nvPr/>
        </p:nvSpPr>
        <p:spPr bwMode="auto">
          <a:xfrm>
            <a:off x="107950" y="3375025"/>
            <a:ext cx="585788"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Bay Area</a:t>
            </a:r>
          </a:p>
        </p:txBody>
      </p:sp>
      <p:sp>
        <p:nvSpPr>
          <p:cNvPr id="27710" name="Text Box 64"/>
          <p:cNvSpPr txBox="1">
            <a:spLocks noChangeArrowheads="1"/>
          </p:cNvSpPr>
          <p:nvPr/>
        </p:nvSpPr>
        <p:spPr bwMode="auto">
          <a:xfrm>
            <a:off x="476250" y="3994150"/>
            <a:ext cx="657225" cy="171450"/>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1000" b="1">
                <a:sym typeface="Wingdings" pitchFamily="2" charset="2"/>
              </a:rPr>
              <a:t>San Diego</a:t>
            </a:r>
          </a:p>
        </p:txBody>
      </p:sp>
      <p:sp>
        <p:nvSpPr>
          <p:cNvPr id="27711" name="Text Box 65"/>
          <p:cNvSpPr txBox="1">
            <a:spLocks noChangeArrowheads="1"/>
          </p:cNvSpPr>
          <p:nvPr/>
        </p:nvSpPr>
        <p:spPr bwMode="auto">
          <a:xfrm>
            <a:off x="3240088" y="2473325"/>
            <a:ext cx="769937" cy="171450"/>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1000" b="1">
                <a:sym typeface="Wingdings" pitchFamily="2" charset="2"/>
              </a:rPr>
              <a:t>Minneapolis</a:t>
            </a:r>
          </a:p>
        </p:txBody>
      </p:sp>
      <p:sp>
        <p:nvSpPr>
          <p:cNvPr id="27712" name="Text Box 66"/>
          <p:cNvSpPr txBox="1">
            <a:spLocks noChangeArrowheads="1"/>
          </p:cNvSpPr>
          <p:nvPr/>
        </p:nvSpPr>
        <p:spPr bwMode="auto">
          <a:xfrm>
            <a:off x="1084263" y="2232025"/>
            <a:ext cx="373062"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Seattle</a:t>
            </a:r>
          </a:p>
        </p:txBody>
      </p:sp>
      <p:sp>
        <p:nvSpPr>
          <p:cNvPr id="27713" name="Text Box 67"/>
          <p:cNvSpPr txBox="1">
            <a:spLocks noChangeArrowheads="1"/>
          </p:cNvSpPr>
          <p:nvPr/>
        </p:nvSpPr>
        <p:spPr bwMode="auto">
          <a:xfrm>
            <a:off x="5199063" y="4595813"/>
            <a:ext cx="396875" cy="171450"/>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1000" b="1">
                <a:sym typeface="Wingdings" pitchFamily="2" charset="2"/>
              </a:rPr>
              <a:t>Miami</a:t>
            </a:r>
          </a:p>
        </p:txBody>
      </p:sp>
      <p:sp>
        <p:nvSpPr>
          <p:cNvPr id="27714" name="Text Box 68"/>
          <p:cNvSpPr txBox="1">
            <a:spLocks noChangeArrowheads="1"/>
          </p:cNvSpPr>
          <p:nvPr/>
        </p:nvSpPr>
        <p:spPr bwMode="auto">
          <a:xfrm>
            <a:off x="4187825" y="2674938"/>
            <a:ext cx="447675" cy="171450"/>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1000" b="1">
                <a:sym typeface="Wingdings" pitchFamily="2" charset="2"/>
              </a:rPr>
              <a:t>Detroit</a:t>
            </a:r>
          </a:p>
        </p:txBody>
      </p:sp>
      <p:sp>
        <p:nvSpPr>
          <p:cNvPr id="27715" name="Text Box 69"/>
          <p:cNvSpPr txBox="1">
            <a:spLocks noChangeArrowheads="1"/>
          </p:cNvSpPr>
          <p:nvPr/>
        </p:nvSpPr>
        <p:spPr bwMode="auto">
          <a:xfrm>
            <a:off x="5102225" y="3344863"/>
            <a:ext cx="1098550" cy="173037"/>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Washington, D.C.</a:t>
            </a:r>
          </a:p>
        </p:txBody>
      </p:sp>
      <p:sp>
        <p:nvSpPr>
          <p:cNvPr id="27716" name="Text Box 70"/>
          <p:cNvSpPr txBox="1">
            <a:spLocks noChangeArrowheads="1"/>
          </p:cNvSpPr>
          <p:nvPr/>
        </p:nvSpPr>
        <p:spPr bwMode="auto">
          <a:xfrm>
            <a:off x="5462588" y="2874963"/>
            <a:ext cx="503237"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New York</a:t>
            </a:r>
          </a:p>
        </p:txBody>
      </p:sp>
      <p:sp>
        <p:nvSpPr>
          <p:cNvPr id="27717" name="Oval 73"/>
          <p:cNvSpPr>
            <a:spLocks noChangeArrowheads="1"/>
          </p:cNvSpPr>
          <p:nvPr/>
        </p:nvSpPr>
        <p:spPr bwMode="auto">
          <a:xfrm>
            <a:off x="5281613" y="2870200"/>
            <a:ext cx="120650" cy="122238"/>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18" name="Oval 75"/>
          <p:cNvSpPr>
            <a:spLocks noChangeArrowheads="1"/>
          </p:cNvSpPr>
          <p:nvPr/>
        </p:nvSpPr>
        <p:spPr bwMode="auto">
          <a:xfrm>
            <a:off x="1570038" y="3954463"/>
            <a:ext cx="122237" cy="119062"/>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19" name="Text Box 76"/>
          <p:cNvSpPr txBox="1">
            <a:spLocks noChangeArrowheads="1"/>
          </p:cNvSpPr>
          <p:nvPr/>
        </p:nvSpPr>
        <p:spPr bwMode="auto">
          <a:xfrm>
            <a:off x="1495425" y="3814763"/>
            <a:ext cx="436563"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Phoenix</a:t>
            </a:r>
          </a:p>
        </p:txBody>
      </p:sp>
      <p:sp>
        <p:nvSpPr>
          <p:cNvPr id="27720" name="Text Box 77"/>
          <p:cNvSpPr txBox="1">
            <a:spLocks noChangeArrowheads="1"/>
          </p:cNvSpPr>
          <p:nvPr/>
        </p:nvSpPr>
        <p:spPr bwMode="auto">
          <a:xfrm>
            <a:off x="5653088" y="2706688"/>
            <a:ext cx="388937"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Boston</a:t>
            </a:r>
          </a:p>
        </p:txBody>
      </p:sp>
      <p:sp>
        <p:nvSpPr>
          <p:cNvPr id="27721" name="Oval 78"/>
          <p:cNvSpPr>
            <a:spLocks noChangeArrowheads="1"/>
          </p:cNvSpPr>
          <p:nvPr/>
        </p:nvSpPr>
        <p:spPr bwMode="auto">
          <a:xfrm>
            <a:off x="5468938" y="2706688"/>
            <a:ext cx="120650" cy="122237"/>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22" name="Text Box 79"/>
          <p:cNvSpPr txBox="1">
            <a:spLocks noChangeArrowheads="1"/>
          </p:cNvSpPr>
          <p:nvPr/>
        </p:nvSpPr>
        <p:spPr bwMode="auto">
          <a:xfrm>
            <a:off x="5326063" y="3114675"/>
            <a:ext cx="641350"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Philadelphia</a:t>
            </a:r>
          </a:p>
        </p:txBody>
      </p:sp>
      <p:sp>
        <p:nvSpPr>
          <p:cNvPr id="27723" name="Oval 80"/>
          <p:cNvSpPr>
            <a:spLocks noChangeArrowheads="1"/>
          </p:cNvSpPr>
          <p:nvPr/>
        </p:nvSpPr>
        <p:spPr bwMode="auto">
          <a:xfrm>
            <a:off x="5138738" y="3032125"/>
            <a:ext cx="120650" cy="120650"/>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24" name="Text Box 81"/>
          <p:cNvSpPr txBox="1">
            <a:spLocks noChangeArrowheads="1"/>
          </p:cNvSpPr>
          <p:nvPr/>
        </p:nvSpPr>
        <p:spPr bwMode="auto">
          <a:xfrm>
            <a:off x="112713" y="3759200"/>
            <a:ext cx="790575"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Los Angeles</a:t>
            </a:r>
          </a:p>
        </p:txBody>
      </p:sp>
      <p:sp>
        <p:nvSpPr>
          <p:cNvPr id="27725" name="Text Box 82"/>
          <p:cNvSpPr txBox="1">
            <a:spLocks noChangeArrowheads="1"/>
          </p:cNvSpPr>
          <p:nvPr/>
        </p:nvSpPr>
        <p:spPr bwMode="auto">
          <a:xfrm>
            <a:off x="2722563" y="4073525"/>
            <a:ext cx="409575"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Dallas</a:t>
            </a:r>
          </a:p>
        </p:txBody>
      </p:sp>
      <p:sp>
        <p:nvSpPr>
          <p:cNvPr id="27726" name="Oval 83"/>
          <p:cNvSpPr>
            <a:spLocks noChangeArrowheads="1"/>
          </p:cNvSpPr>
          <p:nvPr/>
        </p:nvSpPr>
        <p:spPr bwMode="auto">
          <a:xfrm>
            <a:off x="3143250" y="4081463"/>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27" name="Text Box 84"/>
          <p:cNvSpPr txBox="1">
            <a:spLocks noChangeArrowheads="1"/>
          </p:cNvSpPr>
          <p:nvPr/>
        </p:nvSpPr>
        <p:spPr bwMode="auto">
          <a:xfrm>
            <a:off x="2749550" y="4406900"/>
            <a:ext cx="554038"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Houston</a:t>
            </a:r>
          </a:p>
        </p:txBody>
      </p:sp>
      <p:sp>
        <p:nvSpPr>
          <p:cNvPr id="27728" name="Oval 85"/>
          <p:cNvSpPr>
            <a:spLocks noChangeArrowheads="1"/>
          </p:cNvSpPr>
          <p:nvPr/>
        </p:nvSpPr>
        <p:spPr bwMode="auto">
          <a:xfrm>
            <a:off x="3314700" y="441483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29" name="Text Box 86"/>
          <p:cNvSpPr txBox="1">
            <a:spLocks noChangeArrowheads="1"/>
          </p:cNvSpPr>
          <p:nvPr/>
        </p:nvSpPr>
        <p:spPr bwMode="auto">
          <a:xfrm>
            <a:off x="3435350" y="3035300"/>
            <a:ext cx="538163"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Chicago</a:t>
            </a:r>
          </a:p>
        </p:txBody>
      </p:sp>
      <p:sp>
        <p:nvSpPr>
          <p:cNvPr id="27730" name="Oval 87"/>
          <p:cNvSpPr>
            <a:spLocks noChangeArrowheads="1"/>
          </p:cNvSpPr>
          <p:nvPr/>
        </p:nvSpPr>
        <p:spPr bwMode="auto">
          <a:xfrm>
            <a:off x="3924300" y="2957513"/>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31" name="Text Box 88"/>
          <p:cNvSpPr txBox="1">
            <a:spLocks noChangeArrowheads="1"/>
          </p:cNvSpPr>
          <p:nvPr/>
        </p:nvSpPr>
        <p:spPr bwMode="auto">
          <a:xfrm>
            <a:off x="2232025" y="3435350"/>
            <a:ext cx="466725"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Denver</a:t>
            </a:r>
          </a:p>
        </p:txBody>
      </p:sp>
      <p:sp>
        <p:nvSpPr>
          <p:cNvPr id="27732" name="Oval 89"/>
          <p:cNvSpPr>
            <a:spLocks noChangeArrowheads="1"/>
          </p:cNvSpPr>
          <p:nvPr/>
        </p:nvSpPr>
        <p:spPr bwMode="auto">
          <a:xfrm>
            <a:off x="2371725" y="327183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33" name="Text Box 90"/>
          <p:cNvSpPr txBox="1">
            <a:spLocks noChangeArrowheads="1"/>
          </p:cNvSpPr>
          <p:nvPr/>
        </p:nvSpPr>
        <p:spPr bwMode="auto">
          <a:xfrm>
            <a:off x="4651375" y="3854450"/>
            <a:ext cx="468313" cy="171450"/>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1000" b="1">
                <a:sym typeface="Wingdings" pitchFamily="2" charset="2"/>
              </a:rPr>
              <a:t>Atlanta</a:t>
            </a:r>
          </a:p>
        </p:txBody>
      </p:sp>
      <p:sp>
        <p:nvSpPr>
          <p:cNvPr id="27734" name="Oval 91"/>
          <p:cNvSpPr>
            <a:spLocks noChangeArrowheads="1"/>
          </p:cNvSpPr>
          <p:nvPr/>
        </p:nvSpPr>
        <p:spPr bwMode="auto">
          <a:xfrm>
            <a:off x="4495800" y="3852863"/>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35" name="Oval 92"/>
          <p:cNvSpPr>
            <a:spLocks noChangeArrowheads="1"/>
          </p:cNvSpPr>
          <p:nvPr/>
        </p:nvSpPr>
        <p:spPr bwMode="auto">
          <a:xfrm>
            <a:off x="511175" y="468153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36" name="Oval 93"/>
          <p:cNvSpPr>
            <a:spLocks noChangeArrowheads="1"/>
          </p:cNvSpPr>
          <p:nvPr/>
        </p:nvSpPr>
        <p:spPr bwMode="auto">
          <a:xfrm>
            <a:off x="854075" y="365283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37" name="Text Box 94"/>
          <p:cNvSpPr txBox="1">
            <a:spLocks noChangeArrowheads="1"/>
          </p:cNvSpPr>
          <p:nvPr/>
        </p:nvSpPr>
        <p:spPr bwMode="auto">
          <a:xfrm>
            <a:off x="6432550" y="1730375"/>
            <a:ext cx="2397125" cy="3386138"/>
          </a:xfrm>
          <a:prstGeom prst="rect">
            <a:avLst/>
          </a:prstGeom>
          <a:noFill/>
          <a:ln w="9525" algn="ctr">
            <a:noFill/>
            <a:miter lim="800000"/>
            <a:headEnd/>
            <a:tailEnd/>
          </a:ln>
        </p:spPr>
        <p:txBody>
          <a:bodyPr lIns="0" tIns="0" rIns="0" bIns="0">
            <a:spAutoFit/>
          </a:bodyPr>
          <a:lstStyle/>
          <a:p>
            <a:pPr marL="228600" indent="-228600" defTabSz="814388" eaLnBrk="0" hangingPunct="0">
              <a:buClr>
                <a:srgbClr val="3333FF"/>
              </a:buClr>
              <a:buFont typeface="Arial" charset="0"/>
              <a:buBlip>
                <a:blip r:embed="rId3"/>
              </a:buBlip>
            </a:pPr>
            <a:r>
              <a:rPr lang="en-US" sz="1000" b="1">
                <a:sym typeface="Wingdings" pitchFamily="2" charset="2"/>
              </a:rPr>
              <a:t>Cbeyond currently serves 13 markets</a:t>
            </a:r>
            <a:br>
              <a:rPr lang="en-US" sz="1000" b="1">
                <a:sym typeface="Wingdings" pitchFamily="2" charset="2"/>
              </a:rPr>
            </a:br>
            <a:endParaRPr lang="en-US" sz="1000" b="1">
              <a:sym typeface="Wingdings" pitchFamily="2" charset="2"/>
            </a:endParaRPr>
          </a:p>
          <a:p>
            <a:pPr marL="228600" indent="-228600" defTabSz="814388" eaLnBrk="0" hangingPunct="0">
              <a:buClr>
                <a:srgbClr val="3333FF"/>
              </a:buClr>
              <a:buFont typeface="Arial" charset="0"/>
              <a:buBlip>
                <a:blip r:embed="rId3"/>
              </a:buBlip>
            </a:pPr>
            <a:r>
              <a:rPr lang="en-US" sz="1000" b="1">
                <a:sym typeface="Wingdings" pitchFamily="2" charset="2"/>
              </a:rPr>
              <a:t>Recent launches:</a:t>
            </a:r>
          </a:p>
          <a:p>
            <a:pPr lvl="1" defTabSz="814388" eaLnBrk="0" hangingPunct="0">
              <a:buClr>
                <a:srgbClr val="3333FF"/>
              </a:buClr>
              <a:buFont typeface="Arial" charset="0"/>
              <a:buBlip>
                <a:blip r:embed="rId3"/>
              </a:buBlip>
            </a:pPr>
            <a:r>
              <a:rPr lang="en-US" sz="1000" b="1">
                <a:sym typeface="Wingdings" pitchFamily="2" charset="2"/>
              </a:rPr>
              <a:t> Q4-07 – SF/Bay Area</a:t>
            </a:r>
          </a:p>
          <a:p>
            <a:pPr lvl="1" defTabSz="814388" eaLnBrk="0" hangingPunct="0">
              <a:buClr>
                <a:srgbClr val="3333FF"/>
              </a:buClr>
              <a:buFont typeface="Arial" charset="0"/>
              <a:buBlip>
                <a:blip r:embed="rId3"/>
              </a:buBlip>
            </a:pPr>
            <a:r>
              <a:rPr lang="en-US" sz="1000" b="1">
                <a:sym typeface="Wingdings" pitchFamily="2" charset="2"/>
              </a:rPr>
              <a:t> Q1-08 – Miami</a:t>
            </a:r>
          </a:p>
          <a:p>
            <a:pPr lvl="1" defTabSz="814388" eaLnBrk="0" hangingPunct="0">
              <a:buClr>
                <a:srgbClr val="3333FF"/>
              </a:buClr>
              <a:buFont typeface="Arial" charset="0"/>
              <a:buBlip>
                <a:blip r:embed="rId3"/>
              </a:buBlip>
            </a:pPr>
            <a:r>
              <a:rPr lang="en-US" sz="1000" b="1">
                <a:sym typeface="Wingdings" pitchFamily="2" charset="2"/>
              </a:rPr>
              <a:t> Q2-08 – Minneapolis</a:t>
            </a:r>
          </a:p>
          <a:p>
            <a:pPr lvl="1" defTabSz="814388" eaLnBrk="0" hangingPunct="0">
              <a:buClr>
                <a:srgbClr val="3333FF"/>
              </a:buClr>
              <a:buFont typeface="Arial" charset="0"/>
              <a:buBlip>
                <a:blip r:embed="rId3"/>
              </a:buBlip>
            </a:pPr>
            <a:r>
              <a:rPr lang="en-US" sz="1000" b="1">
                <a:sym typeface="Wingdings" pitchFamily="2" charset="2"/>
              </a:rPr>
              <a:t> Q1-09 – Washington, D.C.</a:t>
            </a:r>
          </a:p>
          <a:p>
            <a:pPr lvl="1" defTabSz="814388" eaLnBrk="0" hangingPunct="0">
              <a:buClr>
                <a:srgbClr val="3333FF"/>
              </a:buClr>
              <a:buFont typeface="Arial" charset="0"/>
              <a:buBlip>
                <a:blip r:embed="rId3"/>
              </a:buBlip>
            </a:pPr>
            <a:r>
              <a:rPr lang="en-US" sz="1000" b="1">
                <a:sym typeface="Wingdings" pitchFamily="2" charset="2"/>
              </a:rPr>
              <a:t> Q4-09 – Seattle</a:t>
            </a:r>
          </a:p>
          <a:p>
            <a:pPr lvl="1" defTabSz="814388" eaLnBrk="0" hangingPunct="0">
              <a:buClr>
                <a:srgbClr val="3333FF"/>
              </a:buClr>
              <a:buFont typeface="Arial" charset="0"/>
              <a:buNone/>
            </a:pPr>
            <a:endParaRPr lang="en-US" sz="1000" b="1">
              <a:sym typeface="Wingdings" pitchFamily="2" charset="2"/>
            </a:endParaRPr>
          </a:p>
          <a:p>
            <a:pPr marL="228600" indent="-228600" defTabSz="814388" eaLnBrk="0" hangingPunct="0">
              <a:buClr>
                <a:srgbClr val="3333FF"/>
              </a:buClr>
              <a:buFont typeface="Arial" charset="0"/>
              <a:buBlip>
                <a:blip r:embed="rId3"/>
              </a:buBlip>
            </a:pPr>
            <a:r>
              <a:rPr lang="en-US" sz="1000" b="1">
                <a:sym typeface="Wingdings" pitchFamily="2" charset="2"/>
              </a:rPr>
              <a:t>Scheduled launches in 2010:</a:t>
            </a:r>
          </a:p>
          <a:p>
            <a:pPr lvl="1" defTabSz="814388" eaLnBrk="0" hangingPunct="0">
              <a:buClr>
                <a:srgbClr val="3333FF"/>
              </a:buClr>
              <a:buFont typeface="Arial" charset="0"/>
              <a:buBlip>
                <a:blip r:embed="rId3"/>
              </a:buBlip>
            </a:pPr>
            <a:r>
              <a:rPr lang="en-US" sz="1000" b="1">
                <a:sym typeface="Wingdings" pitchFamily="2" charset="2"/>
              </a:rPr>
              <a:t> Q2-10 – TBA </a:t>
            </a:r>
          </a:p>
          <a:p>
            <a:pPr lvl="1" defTabSz="814388" eaLnBrk="0" hangingPunct="0">
              <a:buClr>
                <a:srgbClr val="3333FF"/>
              </a:buClr>
              <a:buFont typeface="Arial" charset="0"/>
              <a:buBlip>
                <a:blip r:embed="rId3"/>
              </a:buBlip>
            </a:pPr>
            <a:r>
              <a:rPr lang="en-US" sz="1000" b="1">
                <a:sym typeface="Wingdings" pitchFamily="2" charset="2"/>
              </a:rPr>
              <a:t> Q4-10 – TBA </a:t>
            </a:r>
          </a:p>
          <a:p>
            <a:pPr marL="228600" indent="-228600" defTabSz="814388" eaLnBrk="0" hangingPunct="0">
              <a:buClr>
                <a:srgbClr val="3333FF"/>
              </a:buClr>
              <a:buFont typeface="Arial" charset="0"/>
              <a:buNone/>
            </a:pPr>
            <a:endParaRPr lang="en-US" sz="1000" b="1">
              <a:sym typeface="Wingdings" pitchFamily="2" charset="2"/>
            </a:endParaRPr>
          </a:p>
          <a:p>
            <a:pPr marL="228600" indent="-228600" defTabSz="814388" eaLnBrk="0" hangingPunct="0">
              <a:buClr>
                <a:srgbClr val="3333FF"/>
              </a:buClr>
              <a:buFont typeface="Arial" charset="0"/>
              <a:buBlip>
                <a:blip r:embed="rId3"/>
              </a:buBlip>
            </a:pPr>
            <a:r>
              <a:rPr lang="en-US" sz="1000" b="1">
                <a:sym typeface="Wingdings" pitchFamily="2" charset="2"/>
              </a:rPr>
              <a:t>Cbeyond’s first 13 markets cover 65% of the 1.5 million SMBs in the top 25 U.S. cities</a:t>
            </a:r>
          </a:p>
          <a:p>
            <a:pPr marL="228600" indent="-228600" defTabSz="814388" eaLnBrk="0" hangingPunct="0">
              <a:buClr>
                <a:srgbClr val="3333FF"/>
              </a:buClr>
              <a:buFont typeface="Arial" charset="0"/>
              <a:buBlip>
                <a:blip r:embed="rId3"/>
              </a:buBlip>
            </a:pPr>
            <a:endParaRPr lang="en-US" sz="1000" b="1">
              <a:sym typeface="Wingdings" pitchFamily="2" charset="2"/>
            </a:endParaRPr>
          </a:p>
          <a:p>
            <a:pPr marL="228600" indent="-228600" defTabSz="814388" eaLnBrk="0" hangingPunct="0">
              <a:buClr>
                <a:srgbClr val="3333FF"/>
              </a:buClr>
              <a:buFont typeface="Arial" charset="0"/>
              <a:buBlip>
                <a:blip r:embed="rId3"/>
              </a:buBlip>
            </a:pPr>
            <a:r>
              <a:rPr lang="en-US" sz="1000" b="1">
                <a:sym typeface="Wingdings" pitchFamily="2" charset="2"/>
              </a:rPr>
              <a:t>Cbeyond’s marketshare is:</a:t>
            </a:r>
          </a:p>
          <a:p>
            <a:pPr lvl="1" defTabSz="814388" eaLnBrk="0" hangingPunct="0">
              <a:buClr>
                <a:srgbClr val="3333FF"/>
              </a:buClr>
              <a:buFont typeface="Arial" charset="0"/>
              <a:buBlip>
                <a:blip r:embed="rId3"/>
              </a:buBlip>
            </a:pPr>
            <a:r>
              <a:rPr lang="en-US" sz="1000" b="1">
                <a:sym typeface="Wingdings" pitchFamily="2" charset="2"/>
              </a:rPr>
              <a:t>13% in earliest four markets</a:t>
            </a:r>
          </a:p>
          <a:p>
            <a:pPr lvl="1" defTabSz="814388" eaLnBrk="0" hangingPunct="0">
              <a:buClr>
                <a:srgbClr val="3333FF"/>
              </a:buClr>
              <a:buFont typeface="Arial" charset="0"/>
              <a:buBlip>
                <a:blip r:embed="rId3"/>
              </a:buBlip>
            </a:pPr>
            <a:r>
              <a:rPr lang="en-US" sz="1000" b="1">
                <a:sym typeface="Wingdings" pitchFamily="2" charset="2"/>
              </a:rPr>
              <a:t>10% in earliest five markets</a:t>
            </a:r>
          </a:p>
          <a:p>
            <a:pPr marL="228600" indent="-228600" defTabSz="814388" eaLnBrk="0" hangingPunct="0">
              <a:buClr>
                <a:srgbClr val="3333FF"/>
              </a:buClr>
              <a:buFont typeface="Arial" charset="0"/>
              <a:buBlip>
                <a:blip r:embed="rId3"/>
              </a:buBlip>
            </a:pPr>
            <a:endParaRPr lang="en-US" sz="1000" b="1">
              <a:sym typeface="Wingdings" pitchFamily="2" charset="2"/>
            </a:endParaRPr>
          </a:p>
        </p:txBody>
      </p:sp>
      <p:sp>
        <p:nvSpPr>
          <p:cNvPr id="27738" name="Text Box 95"/>
          <p:cNvSpPr txBox="1">
            <a:spLocks noChangeArrowheads="1"/>
          </p:cNvSpPr>
          <p:nvPr/>
        </p:nvSpPr>
        <p:spPr bwMode="auto">
          <a:xfrm>
            <a:off x="1241425" y="1446213"/>
            <a:ext cx="3943350" cy="382587"/>
          </a:xfrm>
          <a:prstGeom prst="rect">
            <a:avLst/>
          </a:prstGeom>
          <a:noFill/>
          <a:ln w="9525" algn="ctr">
            <a:noFill/>
            <a:miter lim="800000"/>
            <a:headEnd/>
            <a:tailEnd/>
          </a:ln>
        </p:spPr>
        <p:txBody>
          <a:bodyPr wrap="none" tIns="91440">
            <a:spAutoFit/>
          </a:bodyPr>
          <a:lstStyle/>
          <a:p>
            <a:pPr marL="292100" indent="-292100" eaLnBrk="0" hangingPunct="0">
              <a:spcBef>
                <a:spcPct val="100000"/>
              </a:spcBef>
              <a:spcAft>
                <a:spcPct val="30000"/>
              </a:spcAft>
              <a:buClr>
                <a:schemeClr val="folHlink"/>
              </a:buClr>
              <a:buSzPct val="85000"/>
              <a:buFont typeface="Arial" charset="0"/>
              <a:buNone/>
            </a:pPr>
            <a:r>
              <a:rPr lang="en-US" b="1" u="sng"/>
              <a:t>Cbeyond’s Current and Future Markets</a:t>
            </a:r>
          </a:p>
        </p:txBody>
      </p:sp>
      <p:sp>
        <p:nvSpPr>
          <p:cNvPr id="27739" name="Oval 97"/>
          <p:cNvSpPr>
            <a:spLocks noChangeArrowheads="1"/>
          </p:cNvSpPr>
          <p:nvPr/>
        </p:nvSpPr>
        <p:spPr bwMode="auto">
          <a:xfrm>
            <a:off x="1023938" y="3873500"/>
            <a:ext cx="136525" cy="136525"/>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0" name="Oval 98"/>
          <p:cNvSpPr>
            <a:spLocks noChangeArrowheads="1"/>
          </p:cNvSpPr>
          <p:nvPr/>
        </p:nvSpPr>
        <p:spPr bwMode="auto">
          <a:xfrm>
            <a:off x="4746625" y="3040063"/>
            <a:ext cx="120650" cy="120650"/>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1" name="Text Box 99"/>
          <p:cNvSpPr txBox="1">
            <a:spLocks noChangeArrowheads="1"/>
          </p:cNvSpPr>
          <p:nvPr/>
        </p:nvSpPr>
        <p:spPr bwMode="auto">
          <a:xfrm>
            <a:off x="4676775" y="2827338"/>
            <a:ext cx="546100"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Pittsburgh</a:t>
            </a:r>
          </a:p>
        </p:txBody>
      </p:sp>
      <p:sp>
        <p:nvSpPr>
          <p:cNvPr id="27742" name="Oval 100"/>
          <p:cNvSpPr>
            <a:spLocks noChangeArrowheads="1"/>
          </p:cNvSpPr>
          <p:nvPr/>
        </p:nvSpPr>
        <p:spPr bwMode="auto">
          <a:xfrm>
            <a:off x="4878388" y="3619500"/>
            <a:ext cx="119062" cy="119063"/>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3" name="Text Box 101"/>
          <p:cNvSpPr txBox="1">
            <a:spLocks noChangeArrowheads="1"/>
          </p:cNvSpPr>
          <p:nvPr/>
        </p:nvSpPr>
        <p:spPr bwMode="auto">
          <a:xfrm>
            <a:off x="5037138" y="3638550"/>
            <a:ext cx="487362" cy="141288"/>
          </a:xfrm>
          <a:prstGeom prst="rect">
            <a:avLst/>
          </a:prstGeom>
          <a:noFill/>
          <a:ln w="9525">
            <a:noFill/>
            <a:miter lim="800000"/>
            <a:headEnd/>
            <a:tailEnd/>
          </a:ln>
        </p:spPr>
        <p:txBody>
          <a:bodyPr wrap="none" lIns="18288" tIns="9144" rIns="18288" bIns="9144">
            <a:spAutoFit/>
          </a:bodyPr>
          <a:lstStyle/>
          <a:p>
            <a:pPr algn="ctr" defTabSz="814388" eaLnBrk="0" hangingPunct="0">
              <a:buClr>
                <a:srgbClr val="FFCC00"/>
              </a:buClr>
              <a:buSzPct val="200000"/>
              <a:buFont typeface="Wingdings" pitchFamily="2" charset="2"/>
              <a:buNone/>
            </a:pPr>
            <a:r>
              <a:rPr lang="en-US" sz="800" b="1">
                <a:sym typeface="Wingdings" pitchFamily="2" charset="2"/>
              </a:rPr>
              <a:t>Charlotte</a:t>
            </a:r>
          </a:p>
        </p:txBody>
      </p:sp>
      <p:sp>
        <p:nvSpPr>
          <p:cNvPr id="27744" name="Oval 102"/>
          <p:cNvSpPr>
            <a:spLocks noChangeArrowheads="1"/>
          </p:cNvSpPr>
          <p:nvPr/>
        </p:nvSpPr>
        <p:spPr bwMode="auto">
          <a:xfrm>
            <a:off x="5241925" y="2925763"/>
            <a:ext cx="120650" cy="122237"/>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5" name="Text Box 103"/>
          <p:cNvSpPr txBox="1">
            <a:spLocks noChangeArrowheads="1"/>
          </p:cNvSpPr>
          <p:nvPr/>
        </p:nvSpPr>
        <p:spPr bwMode="auto">
          <a:xfrm>
            <a:off x="5403850" y="2978150"/>
            <a:ext cx="401638"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Newark</a:t>
            </a:r>
          </a:p>
        </p:txBody>
      </p:sp>
      <p:sp>
        <p:nvSpPr>
          <p:cNvPr id="27746" name="Oval 104"/>
          <p:cNvSpPr>
            <a:spLocks noChangeArrowheads="1"/>
          </p:cNvSpPr>
          <p:nvPr/>
        </p:nvSpPr>
        <p:spPr bwMode="auto">
          <a:xfrm>
            <a:off x="4797425" y="4530725"/>
            <a:ext cx="120650" cy="122238"/>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7" name="Text Box 105"/>
          <p:cNvSpPr txBox="1">
            <a:spLocks noChangeArrowheads="1"/>
          </p:cNvSpPr>
          <p:nvPr/>
        </p:nvSpPr>
        <p:spPr bwMode="auto">
          <a:xfrm>
            <a:off x="4397375" y="4514850"/>
            <a:ext cx="366713"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Tampa</a:t>
            </a:r>
          </a:p>
        </p:txBody>
      </p:sp>
      <p:sp>
        <p:nvSpPr>
          <p:cNvPr id="27748" name="Oval 106"/>
          <p:cNvSpPr>
            <a:spLocks noChangeArrowheads="1"/>
          </p:cNvSpPr>
          <p:nvPr/>
        </p:nvSpPr>
        <p:spPr bwMode="auto">
          <a:xfrm>
            <a:off x="4545013" y="2971800"/>
            <a:ext cx="120650" cy="120650"/>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49" name="Text Box 107"/>
          <p:cNvSpPr txBox="1">
            <a:spLocks noChangeArrowheads="1"/>
          </p:cNvSpPr>
          <p:nvPr/>
        </p:nvSpPr>
        <p:spPr bwMode="auto">
          <a:xfrm>
            <a:off x="4113213" y="3082925"/>
            <a:ext cx="520700"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Cleveland</a:t>
            </a:r>
          </a:p>
        </p:txBody>
      </p:sp>
      <p:sp>
        <p:nvSpPr>
          <p:cNvPr id="27750" name="Line 108"/>
          <p:cNvSpPr>
            <a:spLocks noChangeShapeType="1"/>
          </p:cNvSpPr>
          <p:nvPr/>
        </p:nvSpPr>
        <p:spPr bwMode="auto">
          <a:xfrm>
            <a:off x="4810125" y="2943225"/>
            <a:ext cx="0" cy="76200"/>
          </a:xfrm>
          <a:prstGeom prst="line">
            <a:avLst/>
          </a:prstGeom>
          <a:noFill/>
          <a:ln w="9525">
            <a:solidFill>
              <a:schemeClr val="tx1"/>
            </a:solidFill>
            <a:round/>
            <a:headEnd/>
            <a:tailEnd/>
          </a:ln>
        </p:spPr>
        <p:txBody>
          <a:bodyPr tIns="91440"/>
          <a:lstStyle/>
          <a:p>
            <a:endParaRPr lang="en-US"/>
          </a:p>
        </p:txBody>
      </p:sp>
      <p:sp>
        <p:nvSpPr>
          <p:cNvPr id="27751" name="Oval 109"/>
          <p:cNvSpPr>
            <a:spLocks noChangeArrowheads="1"/>
          </p:cNvSpPr>
          <p:nvPr/>
        </p:nvSpPr>
        <p:spPr bwMode="auto">
          <a:xfrm>
            <a:off x="725488" y="2465388"/>
            <a:ext cx="117475" cy="119062"/>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52" name="Text Box 110"/>
          <p:cNvSpPr txBox="1">
            <a:spLocks noChangeArrowheads="1"/>
          </p:cNvSpPr>
          <p:nvPr/>
        </p:nvSpPr>
        <p:spPr bwMode="auto">
          <a:xfrm>
            <a:off x="815975" y="2573338"/>
            <a:ext cx="450850"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Portland</a:t>
            </a:r>
          </a:p>
        </p:txBody>
      </p:sp>
      <p:sp>
        <p:nvSpPr>
          <p:cNvPr id="27753" name="Oval 111"/>
          <p:cNvSpPr>
            <a:spLocks noChangeArrowheads="1"/>
          </p:cNvSpPr>
          <p:nvPr/>
        </p:nvSpPr>
        <p:spPr bwMode="auto">
          <a:xfrm>
            <a:off x="3302000" y="3305175"/>
            <a:ext cx="122238" cy="119063"/>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54" name="Text Box 112"/>
          <p:cNvSpPr txBox="1">
            <a:spLocks noChangeArrowheads="1"/>
          </p:cNvSpPr>
          <p:nvPr/>
        </p:nvSpPr>
        <p:spPr bwMode="auto">
          <a:xfrm>
            <a:off x="2733675" y="3411538"/>
            <a:ext cx="622300" cy="141287"/>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Kansas City</a:t>
            </a:r>
          </a:p>
        </p:txBody>
      </p:sp>
      <p:sp>
        <p:nvSpPr>
          <p:cNvPr id="27755" name="Oval 113"/>
          <p:cNvSpPr>
            <a:spLocks noChangeArrowheads="1"/>
          </p:cNvSpPr>
          <p:nvPr/>
        </p:nvSpPr>
        <p:spPr bwMode="auto">
          <a:xfrm>
            <a:off x="3748088" y="3341688"/>
            <a:ext cx="122237" cy="119062"/>
          </a:xfrm>
          <a:prstGeom prst="ellipse">
            <a:avLst/>
          </a:prstGeom>
          <a:solidFill>
            <a:schemeClr val="bg1"/>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56" name="Text Box 114"/>
          <p:cNvSpPr txBox="1">
            <a:spLocks noChangeArrowheads="1"/>
          </p:cNvSpPr>
          <p:nvPr/>
        </p:nvSpPr>
        <p:spPr bwMode="auto">
          <a:xfrm>
            <a:off x="3484563" y="3457575"/>
            <a:ext cx="468312" cy="141288"/>
          </a:xfrm>
          <a:prstGeom prst="rect">
            <a:avLst/>
          </a:prstGeom>
          <a:noFill/>
          <a:ln w="9525">
            <a:noFill/>
            <a:miter lim="800000"/>
            <a:headEnd/>
            <a:tailEnd/>
          </a:ln>
        </p:spPr>
        <p:txBody>
          <a:bodyPr wrap="none" lIns="18288" tIns="9144" rIns="18288" bIns="9144">
            <a:spAutoFit/>
          </a:bodyPr>
          <a:lstStyle/>
          <a:p>
            <a:pPr marL="228600" indent="-228600" defTabSz="814388" eaLnBrk="0" hangingPunct="0">
              <a:buClr>
                <a:srgbClr val="FFCC00"/>
              </a:buClr>
              <a:buSzPct val="200000"/>
              <a:buFont typeface="Wingdings" pitchFamily="2" charset="2"/>
              <a:buNone/>
            </a:pPr>
            <a:r>
              <a:rPr lang="en-US" sz="800" b="1">
                <a:sym typeface="Wingdings" pitchFamily="2" charset="2"/>
              </a:rPr>
              <a:t>St. Louis</a:t>
            </a:r>
          </a:p>
        </p:txBody>
      </p:sp>
      <p:sp>
        <p:nvSpPr>
          <p:cNvPr id="27757" name="Oval 115"/>
          <p:cNvSpPr>
            <a:spLocks noChangeArrowheads="1"/>
          </p:cNvSpPr>
          <p:nvPr/>
        </p:nvSpPr>
        <p:spPr bwMode="auto">
          <a:xfrm>
            <a:off x="690563" y="3394075"/>
            <a:ext cx="138112"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58" name="Oval 116"/>
          <p:cNvSpPr>
            <a:spLocks noChangeArrowheads="1"/>
          </p:cNvSpPr>
          <p:nvPr/>
        </p:nvSpPr>
        <p:spPr bwMode="auto">
          <a:xfrm>
            <a:off x="4308475" y="285908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59" name="Oval 118"/>
          <p:cNvSpPr>
            <a:spLocks noChangeArrowheads="1"/>
          </p:cNvSpPr>
          <p:nvPr/>
        </p:nvSpPr>
        <p:spPr bwMode="auto">
          <a:xfrm>
            <a:off x="5018088" y="4651375"/>
            <a:ext cx="138112"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60" name="Oval 89"/>
          <p:cNvSpPr>
            <a:spLocks noChangeArrowheads="1"/>
          </p:cNvSpPr>
          <p:nvPr/>
        </p:nvSpPr>
        <p:spPr bwMode="auto">
          <a:xfrm>
            <a:off x="3400425" y="2633663"/>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117" name="Rectangle 10"/>
          <p:cNvSpPr>
            <a:spLocks noChangeArrowheads="1"/>
          </p:cNvSpPr>
          <p:nvPr/>
        </p:nvSpPr>
        <p:spPr bwMode="auto">
          <a:xfrm>
            <a:off x="723900" y="5503863"/>
            <a:ext cx="7759700" cy="701675"/>
          </a:xfrm>
          <a:prstGeom prst="rect">
            <a:avLst/>
          </a:prstGeom>
          <a:solidFill>
            <a:srgbClr val="3333FF"/>
          </a:solidFill>
          <a:ln w="6350" algn="ctr">
            <a:solidFill>
              <a:schemeClr val="tx1"/>
            </a:solidFill>
            <a:miter lim="800000"/>
            <a:headEnd/>
            <a:tailEnd/>
          </a:ln>
          <a:effectLst>
            <a:outerShdw dist="107763" dir="2700000" algn="ctr" rotWithShape="0">
              <a:schemeClr val="bg2">
                <a:alpha val="50000"/>
              </a:schemeClr>
            </a:outerShdw>
          </a:effectLst>
        </p:spPr>
        <p:txBody>
          <a:bodyPr lIns="73152" tIns="36576" rIns="73152" bIns="36576" anchor="ctr"/>
          <a:lstStyle/>
          <a:p>
            <a:pPr algn="ctr" eaLnBrk="0" hangingPunct="0">
              <a:buClr>
                <a:schemeClr val="folHlink"/>
              </a:buClr>
              <a:buSzPct val="120000"/>
              <a:buFont typeface="Arial" charset="0"/>
              <a:buNone/>
              <a:defRPr/>
            </a:pPr>
            <a:r>
              <a:rPr lang="en-US" b="1" dirty="0">
                <a:solidFill>
                  <a:schemeClr val="bg1"/>
                </a:solidFill>
                <a:effectLst>
                  <a:outerShdw blurRad="38100" dist="38100" dir="2700000" algn="tl">
                    <a:srgbClr val="000000"/>
                  </a:outerShdw>
                </a:effectLst>
                <a:cs typeface="Times New Roman" pitchFamily="18" charset="0"/>
              </a:rPr>
              <a:t>Top 25 markets in the U.S. have 1.5 million small businesses (5 to 249 employees).</a:t>
            </a:r>
          </a:p>
        </p:txBody>
      </p:sp>
      <p:sp>
        <p:nvSpPr>
          <p:cNvPr id="27762" name="Oval 116"/>
          <p:cNvSpPr>
            <a:spLocks noChangeArrowheads="1"/>
          </p:cNvSpPr>
          <p:nvPr/>
        </p:nvSpPr>
        <p:spPr bwMode="auto">
          <a:xfrm>
            <a:off x="4946650" y="3278188"/>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
        <p:nvSpPr>
          <p:cNvPr id="27763" name="Oval 115"/>
          <p:cNvSpPr>
            <a:spLocks noChangeArrowheads="1"/>
          </p:cNvSpPr>
          <p:nvPr/>
        </p:nvSpPr>
        <p:spPr bwMode="auto">
          <a:xfrm>
            <a:off x="952500" y="2163763"/>
            <a:ext cx="138113" cy="139700"/>
          </a:xfrm>
          <a:prstGeom prst="ellipse">
            <a:avLst/>
          </a:prstGeom>
          <a:solidFill>
            <a:srgbClr val="0000FF"/>
          </a:solidFill>
          <a:ln w="12700" algn="ctr">
            <a:solidFill>
              <a:schemeClr val="tx1"/>
            </a:solidFill>
            <a:round/>
            <a:headEnd/>
            <a:tailEnd/>
          </a:ln>
        </p:spPr>
        <p:txBody>
          <a:bodyPr wrap="none" lIns="0" tIns="0" rIns="0" bIns="0" anchor="ctr"/>
          <a:lstStyle/>
          <a:p>
            <a:pPr marL="292100" indent="-292100" algn="ctr" eaLnBrk="0" hangingPunct="0">
              <a:spcBef>
                <a:spcPct val="100000"/>
              </a:spcBef>
              <a:spcAft>
                <a:spcPct val="30000"/>
              </a:spcAft>
              <a:buClr>
                <a:schemeClr val="folHlink"/>
              </a:buClr>
              <a:buSzPct val="85000"/>
              <a:buFont typeface="Arial" charset="0"/>
              <a:buBlip>
                <a:blip r:embed="rId3"/>
              </a:buBlip>
            </a:pPr>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gray"/>
        <p:txBody>
          <a:bodyPr lIns="82058" tIns="41029" rIns="82058" bIns="41029"/>
          <a:lstStyle/>
          <a:p>
            <a:r>
              <a:rPr lang="en-US" sz="2100" smtClean="0"/>
              <a:t>Managed Services – Core Offering</a:t>
            </a:r>
            <a:r>
              <a:rPr lang="en-US" smtClean="0"/>
              <a:t>  </a:t>
            </a:r>
          </a:p>
        </p:txBody>
      </p:sp>
      <p:graphicFrame>
        <p:nvGraphicFramePr>
          <p:cNvPr id="986115" name="Group 3"/>
          <p:cNvGraphicFramePr>
            <a:graphicFrameLocks noGrp="1"/>
          </p:cNvGraphicFramePr>
          <p:nvPr>
            <p:ph idx="1"/>
          </p:nvPr>
        </p:nvGraphicFramePr>
        <p:xfrm>
          <a:off x="3065463" y="1306513"/>
          <a:ext cx="5773737" cy="4897756"/>
        </p:xfrm>
        <a:graphic>
          <a:graphicData uri="http://schemas.openxmlformats.org/drawingml/2006/table">
            <a:tbl>
              <a:tblPr/>
              <a:tblGrid>
                <a:gridCol w="1985962"/>
                <a:gridCol w="1268413"/>
                <a:gridCol w="1246187"/>
                <a:gridCol w="1273175"/>
              </a:tblGrid>
              <a:tr h="336550">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400" b="1" i="0" u="none" strike="noStrike" cap="none" normalizeH="0" baseline="0" dirty="0" err="1" smtClean="0">
                          <a:ln>
                            <a:noFill/>
                          </a:ln>
                          <a:solidFill>
                            <a:schemeClr val="tx1"/>
                          </a:solidFill>
                          <a:effectLst/>
                          <a:latin typeface="Arial" charset="0"/>
                        </a:rPr>
                        <a:t>BeyondVoice</a:t>
                      </a:r>
                      <a:endParaRPr kumimoji="0" lang="en-US" sz="1400" b="1" i="0" u="none" strike="noStrike" cap="none" normalizeH="0" baseline="0" dirty="0" smtClean="0">
                        <a:ln>
                          <a:noFill/>
                        </a:ln>
                        <a:solidFill>
                          <a:schemeClr val="tx1"/>
                        </a:solidFill>
                        <a:effectLst/>
                        <a:latin typeface="Arial" charset="0"/>
                      </a:endParaRPr>
                    </a:p>
                  </a:txBody>
                  <a:tcPr marL="73152" marR="73152" marT="36576" marB="3657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400" b="1" i="0" u="none" strike="noStrike" cap="none" normalizeH="0" baseline="0" dirty="0" smtClean="0">
                          <a:ln>
                            <a:noFill/>
                          </a:ln>
                          <a:solidFill>
                            <a:schemeClr val="tx1"/>
                          </a:solidFill>
                          <a:effectLst/>
                          <a:latin typeface="Arial" charset="0"/>
                        </a:rPr>
                        <a:t>I</a:t>
                      </a:r>
                    </a:p>
                  </a:txBody>
                  <a:tcPr marL="73152" marR="73152" marT="36576" marB="3657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400" b="1" i="0" u="none" strike="noStrike" cap="none" normalizeH="0" baseline="0" dirty="0" smtClean="0">
                          <a:ln>
                            <a:noFill/>
                          </a:ln>
                          <a:solidFill>
                            <a:schemeClr val="tx1"/>
                          </a:solidFill>
                          <a:effectLst/>
                          <a:latin typeface="Arial" charset="0"/>
                        </a:rPr>
                        <a:t>II</a:t>
                      </a:r>
                    </a:p>
                  </a:txBody>
                  <a:tcPr marL="73152" marR="73152" marT="36576" marB="3657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400" b="1" i="0" u="none" strike="noStrike" cap="none" normalizeH="0" baseline="0" dirty="0" smtClean="0">
                          <a:ln>
                            <a:noFill/>
                          </a:ln>
                          <a:solidFill>
                            <a:schemeClr val="tx1"/>
                          </a:solidFill>
                          <a:effectLst/>
                          <a:latin typeface="Arial" charset="0"/>
                        </a:rPr>
                        <a:t>III</a:t>
                      </a:r>
                    </a:p>
                  </a:txBody>
                  <a:tcPr marL="73152" marR="73152" marT="36576" marB="3657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DDDDD"/>
                    </a:solidFill>
                  </a:tcPr>
                </a:tc>
              </a:tr>
              <a:tr h="347662">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Target Market</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95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4 to 30 employees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30 to 100 employees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100 to 200 employees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34950">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Monthly Price *</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$495</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$895</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$1,695</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33363">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T-1 Circuits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1</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2</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3</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19088">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Local Phone Lines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6</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16</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36</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03225">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Domestic Long Distance and Mobile</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1,500 </a:t>
                      </a:r>
                      <a:br>
                        <a:rPr kumimoji="0" lang="en-US" sz="1000" b="1" i="0" u="none" strike="noStrike" cap="none" normalizeH="0" baseline="0" smtClean="0">
                          <a:ln>
                            <a:noFill/>
                          </a:ln>
                          <a:solidFill>
                            <a:schemeClr val="tx1"/>
                          </a:solidFill>
                          <a:effectLst/>
                          <a:latin typeface="Arial" charset="0"/>
                        </a:rPr>
                      </a:br>
                      <a:r>
                        <a:rPr kumimoji="0" lang="en-US" sz="1000" b="1" i="0" u="none" strike="noStrike" cap="none" normalizeH="0" baseline="0" smtClean="0">
                          <a:ln>
                            <a:noFill/>
                          </a:ln>
                          <a:solidFill>
                            <a:schemeClr val="tx1"/>
                          </a:solidFill>
                          <a:effectLst/>
                          <a:latin typeface="Arial" charset="0"/>
                        </a:rPr>
                        <a:t>minutes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3,000</a:t>
                      </a:r>
                    </a:p>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minutes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9,000 </a:t>
                      </a:r>
                      <a:br>
                        <a:rPr kumimoji="0" lang="en-US" sz="1000" b="1" i="0" u="none" strike="noStrike" cap="none" normalizeH="0" baseline="0" dirty="0" smtClean="0">
                          <a:ln>
                            <a:noFill/>
                          </a:ln>
                          <a:solidFill>
                            <a:schemeClr val="tx1"/>
                          </a:solidFill>
                          <a:effectLst/>
                          <a:latin typeface="Arial" charset="0"/>
                        </a:rPr>
                      </a:br>
                      <a:r>
                        <a:rPr kumimoji="0" lang="en-US" sz="1000" b="1" i="0" u="none" strike="noStrike" cap="none" normalizeH="0" baseline="0" dirty="0" smtClean="0">
                          <a:ln>
                            <a:noFill/>
                          </a:ln>
                          <a:solidFill>
                            <a:schemeClr val="tx1"/>
                          </a:solidFill>
                          <a:effectLst/>
                          <a:latin typeface="Arial" charset="0"/>
                        </a:rPr>
                        <a:t>minutes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12738">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Broadband Internet</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smtClean="0">
                          <a:ln>
                            <a:noFill/>
                          </a:ln>
                          <a:solidFill>
                            <a:schemeClr val="tx1"/>
                          </a:solidFill>
                          <a:effectLst/>
                          <a:latin typeface="Arial" charset="0"/>
                        </a:rPr>
                        <a:t>1.5 Mbps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3.0 Mbps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00" b="1" i="0" u="none" strike="noStrike" cap="none" normalizeH="0" baseline="0" dirty="0" smtClean="0">
                          <a:ln>
                            <a:noFill/>
                          </a:ln>
                          <a:solidFill>
                            <a:schemeClr val="tx1"/>
                          </a:solidFill>
                          <a:effectLst/>
                          <a:latin typeface="Arial" charset="0"/>
                        </a:rPr>
                        <a:t>4.5 Mbps</a:t>
                      </a: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09550">
                <a:tc gridSpan="4">
                  <a:txBody>
                    <a:bodyPr/>
                    <a:lstStyle/>
                    <a:p>
                      <a:pPr marL="0" marR="0" lvl="0" indent="0" algn="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800" b="0" i="1" u="none" strike="noStrike" cap="none" normalizeH="0" baseline="0" dirty="0" smtClean="0">
                          <a:ln>
                            <a:noFill/>
                          </a:ln>
                          <a:solidFill>
                            <a:schemeClr val="tx1"/>
                          </a:solidFill>
                          <a:effectLst/>
                          <a:latin typeface="Arial" charset="0"/>
                        </a:rPr>
                        <a:t>* Pricing may vary depending upon contract length</a:t>
                      </a:r>
                    </a:p>
                  </a:txBody>
                  <a:tcPr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1313">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Applications “Seeded” in Each Package</a:t>
                      </a:r>
                      <a:endParaRPr kumimoji="0" lang="en-US" sz="1050" b="0" i="1" u="none" strike="noStrike" cap="none" normalizeH="0" baseline="0" dirty="0" smtClean="0">
                        <a:ln>
                          <a:noFill/>
                        </a:ln>
                        <a:solidFill>
                          <a:schemeClr val="tx1"/>
                        </a:solidFill>
                        <a:effectLst/>
                        <a:latin typeface="Arial" charset="0"/>
                      </a:endParaRP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 Single/Group Voicemail Box</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Basic Email</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 Fax-to-Email Number</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Caller ID with Number</a:t>
                      </a:r>
                    </a:p>
                  </a:txBody>
                  <a:tcPr marR="0" marT="0" marB="0" horzOverflow="overflow">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5 GB Web  </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Hosting</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2 GB Backup </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Storage</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 Toll Free  </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Number</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a:t>
                      </a:r>
                      <a:r>
                        <a:rPr kumimoji="0" lang="en-US" sz="900" b="1" i="0" u="none" strike="noStrike" cap="none" normalizeH="0" baseline="30000" dirty="0" smtClean="0">
                          <a:ln>
                            <a:noFill/>
                          </a:ln>
                          <a:solidFill>
                            <a:schemeClr val="tx1"/>
                          </a:solidFill>
                          <a:effectLst/>
                          <a:latin typeface="Arial" charset="0"/>
                        </a:rPr>
                        <a:t>st</a:t>
                      </a:r>
                      <a:r>
                        <a:rPr kumimoji="0" lang="en-US" sz="900" b="1" i="0" u="none" strike="noStrike" cap="none" normalizeH="0" baseline="0" dirty="0" smtClean="0">
                          <a:ln>
                            <a:noFill/>
                          </a:ln>
                          <a:solidFill>
                            <a:schemeClr val="tx1"/>
                          </a:solidFill>
                          <a:effectLst/>
                          <a:latin typeface="Arial" charset="0"/>
                        </a:rPr>
                        <a:t> Yr. Domain Registration</a:t>
                      </a:r>
                    </a:p>
                  </a:txBody>
                  <a:tcPr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60 Conference </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Calling  Minutes</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 VPN Remote </a:t>
                      </a:r>
                      <a:br>
                        <a:rPr kumimoji="0" lang="en-US" sz="900" b="1" i="0" u="none" strike="noStrike" cap="none" normalizeH="0" baseline="0" dirty="0" smtClean="0">
                          <a:ln>
                            <a:noFill/>
                          </a:ln>
                          <a:solidFill>
                            <a:schemeClr val="tx1"/>
                          </a:solidFill>
                          <a:effectLst/>
                          <a:latin typeface="Arial" charset="0"/>
                        </a:rPr>
                      </a:br>
                      <a:r>
                        <a:rPr kumimoji="0" lang="en-US" sz="900" b="1" i="0" u="none" strike="noStrike" cap="none" normalizeH="0" baseline="0" dirty="0" smtClean="0">
                          <a:ln>
                            <a:noFill/>
                          </a:ln>
                          <a:solidFill>
                            <a:schemeClr val="tx1"/>
                          </a:solidFill>
                          <a:effectLst/>
                          <a:latin typeface="Arial" charset="0"/>
                        </a:rPr>
                        <a:t>  User Account </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1 Secure Desktop Subscription</a:t>
                      </a:r>
                      <a:br>
                        <a:rPr kumimoji="0" lang="en-US" sz="900" b="1" i="0" u="none" strike="noStrike" cap="none" normalizeH="0" baseline="0" dirty="0" smtClean="0">
                          <a:ln>
                            <a:noFill/>
                          </a:ln>
                          <a:solidFill>
                            <a:schemeClr val="tx1"/>
                          </a:solidFill>
                          <a:effectLst/>
                          <a:latin typeface="Arial" charset="0"/>
                        </a:rPr>
                      </a:br>
                      <a:endParaRPr kumimoji="0" lang="en-US" sz="900" b="1" i="0" u="none" strike="noStrike" cap="none" normalizeH="0" baseline="0" dirty="0" smtClean="0">
                        <a:ln>
                          <a:noFill/>
                        </a:ln>
                        <a:solidFill>
                          <a:schemeClr val="tx1"/>
                        </a:solidFill>
                        <a:effectLst/>
                        <a:latin typeface="Arial" charset="0"/>
                      </a:endParaRP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rPr>
                        <a:t> 60 Calling Card Minutes</a:t>
                      </a:r>
                    </a:p>
                  </a:txBody>
                  <a:tcPr marR="0" marT="0" marB="0"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endParaRPr kumimoji="0" lang="en-US" sz="1050" b="0" i="1" u="none" strike="noStrike" cap="none" normalizeH="0" baseline="0" dirty="0" smtClean="0">
                        <a:ln>
                          <a:noFill/>
                        </a:ln>
                        <a:solidFill>
                          <a:schemeClr val="tx1"/>
                        </a:solidFill>
                        <a:effectLst/>
                        <a:latin typeface="Arial" charset="0"/>
                      </a:endParaRPr>
                    </a:p>
                  </a:txBody>
                  <a:tcPr marR="0" marT="0" marB="0" anchor="ctr" horzOverflow="overflow">
                    <a:lnL cap="flat">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endParaRPr kumimoji="0" lang="en-US" sz="100" b="0" i="0" u="none" strike="noStrike" cap="none" normalizeH="0" baseline="0" dirty="0" smtClean="0">
                        <a:ln>
                          <a:noFill/>
                        </a:ln>
                        <a:solidFill>
                          <a:schemeClr val="tx1"/>
                        </a:solidFill>
                        <a:effectLst/>
                        <a:latin typeface="Arial" charset="0"/>
                        <a:cs typeface="Arial" charset="0"/>
                      </a:endParaRPr>
                    </a:p>
                  </a:txBody>
                  <a:tcPr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None/>
                        <a:tabLst/>
                      </a:pPr>
                      <a:endParaRPr kumimoji="0" lang="en-US" sz="100" b="1" i="0" u="none" strike="noStrike" cap="none" normalizeH="0" baseline="0" dirty="0" smtClean="0">
                        <a:ln>
                          <a:noFill/>
                        </a:ln>
                        <a:solidFill>
                          <a:schemeClr val="tx1"/>
                        </a:solidFill>
                        <a:effectLst/>
                        <a:latin typeface="Arial" charset="0"/>
                        <a:cs typeface="Arial" charset="0"/>
                      </a:endParaRPr>
                    </a:p>
                  </a:txBody>
                  <a:tcPr marR="0" marT="0" marB="0" anchor="ctr" horzOverflow="overflow">
                    <a:lnL>
                      <a:noFill/>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98004">
                <a:tc rowSpan="3">
                  <a:txBody>
                    <a:bodyPr/>
                    <a:lstStyle/>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1050" b="1" i="0" u="none" strike="noStrike" cap="none" normalizeH="0" baseline="0" dirty="0" smtClean="0">
                          <a:ln>
                            <a:noFill/>
                          </a:ln>
                          <a:solidFill>
                            <a:schemeClr val="tx1"/>
                          </a:solidFill>
                          <a:effectLst/>
                          <a:latin typeface="Arial" charset="0"/>
                        </a:rPr>
                        <a:t>Additional Lines </a:t>
                      </a:r>
                      <a:br>
                        <a:rPr kumimoji="0" lang="en-US" sz="1050" b="1" i="0" u="none" strike="noStrike" cap="none" normalizeH="0" baseline="0" dirty="0" smtClean="0">
                          <a:ln>
                            <a:noFill/>
                          </a:ln>
                          <a:solidFill>
                            <a:schemeClr val="tx1"/>
                          </a:solidFill>
                          <a:effectLst/>
                          <a:latin typeface="Arial" charset="0"/>
                        </a:rPr>
                      </a:br>
                      <a:r>
                        <a:rPr kumimoji="0" lang="en-US" sz="1050" b="1" i="0" u="none" strike="noStrike" cap="none" normalizeH="0" baseline="0" dirty="0" smtClean="0">
                          <a:ln>
                            <a:noFill/>
                          </a:ln>
                          <a:solidFill>
                            <a:schemeClr val="tx1"/>
                          </a:solidFill>
                          <a:effectLst/>
                          <a:latin typeface="Arial" charset="0"/>
                        </a:rPr>
                        <a:t>and Minutes</a:t>
                      </a:r>
                    </a:p>
                    <a:p>
                      <a:pPr marL="0" marR="0" lvl="0" indent="0" algn="ctr" defTabSz="814388" rtl="0" eaLnBrk="0" fontAlgn="base" latinLnBrk="0" hangingPunct="0">
                        <a:lnSpc>
                          <a:spcPct val="100000"/>
                        </a:lnSpc>
                        <a:spcBef>
                          <a:spcPct val="0"/>
                        </a:spcBef>
                        <a:spcAft>
                          <a:spcPct val="0"/>
                        </a:spcAft>
                        <a:buClr>
                          <a:schemeClr val="folHlink"/>
                        </a:buClr>
                        <a:buSzPct val="70000"/>
                        <a:buFont typeface="Arial" charset="0"/>
                        <a:buNone/>
                        <a:tabLst/>
                      </a:pPr>
                      <a:endParaRPr kumimoji="0" lang="en-US" sz="1050" b="0" i="1" u="none" strike="noStrike" cap="none" normalizeH="0" baseline="0" dirty="0" smtClean="0">
                        <a:ln>
                          <a:noFill/>
                        </a:ln>
                        <a:solidFill>
                          <a:schemeClr val="tx1"/>
                        </a:solidFill>
                        <a:effectLst/>
                        <a:latin typeface="Arial" charset="0"/>
                      </a:endParaRPr>
                    </a:p>
                  </a:txBody>
                  <a:tcPr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dirty="0" smtClean="0">
                          <a:ln>
                            <a:noFill/>
                          </a:ln>
                          <a:solidFill>
                            <a:schemeClr val="tx1"/>
                          </a:solidFill>
                          <a:effectLst/>
                          <a:latin typeface="Arial" charset="0"/>
                          <a:cs typeface="Arial" charset="0"/>
                        </a:rPr>
                        <a:t> Additional Local Lines  or Mobile Phones</a:t>
                      </a:r>
                      <a:br>
                        <a:rPr kumimoji="0" lang="en-US" sz="900" b="1" i="0" u="none" strike="noStrike" cap="none" normalizeH="0" baseline="0" dirty="0" smtClean="0">
                          <a:ln>
                            <a:noFill/>
                          </a:ln>
                          <a:solidFill>
                            <a:schemeClr val="tx1"/>
                          </a:solidFill>
                          <a:effectLst/>
                          <a:latin typeface="Arial" charset="0"/>
                          <a:cs typeface="Arial" charset="0"/>
                        </a:rPr>
                      </a:br>
                      <a:r>
                        <a:rPr kumimoji="0" lang="en-US" sz="900" b="1" i="0" u="none" strike="noStrike" cap="none" normalizeH="0" baseline="0" dirty="0" smtClean="0">
                          <a:ln>
                            <a:noFill/>
                          </a:ln>
                          <a:solidFill>
                            <a:schemeClr val="tx1"/>
                          </a:solidFill>
                          <a:effectLst/>
                          <a:latin typeface="Arial" charset="0"/>
                          <a:cs typeface="Arial" charset="0"/>
                        </a:rPr>
                        <a:t>  </a:t>
                      </a:r>
                      <a:r>
                        <a:rPr kumimoji="0" lang="en-US" sz="800" b="0" i="0" u="none" strike="noStrike" cap="none" normalizeH="0" baseline="0" dirty="0" smtClean="0">
                          <a:ln>
                            <a:noFill/>
                          </a:ln>
                          <a:solidFill>
                            <a:schemeClr val="tx1"/>
                          </a:solidFill>
                          <a:effectLst/>
                          <a:latin typeface="Arial" charset="0"/>
                          <a:cs typeface="Arial" charset="0"/>
                        </a:rPr>
                        <a:t>(additional 500 minutes per line)</a:t>
                      </a:r>
                    </a:p>
                  </a:txBody>
                  <a:tcPr marR="0"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900" b="1" i="0" u="none" strike="noStrike" cap="none" normalizeH="0" baseline="0" dirty="0" smtClean="0">
                          <a:ln>
                            <a:noFill/>
                          </a:ln>
                          <a:solidFill>
                            <a:schemeClr val="tx1"/>
                          </a:solidFill>
                          <a:effectLst/>
                          <a:latin typeface="Arial" charset="0"/>
                          <a:cs typeface="Arial" charset="0"/>
                        </a:rPr>
                        <a:t/>
                      </a:r>
                      <a:br>
                        <a:rPr kumimoji="0" lang="en-US" sz="900" b="1" i="0" u="none" strike="noStrike" cap="none" normalizeH="0" baseline="0" dirty="0" smtClean="0">
                          <a:ln>
                            <a:noFill/>
                          </a:ln>
                          <a:solidFill>
                            <a:schemeClr val="tx1"/>
                          </a:solidFill>
                          <a:effectLst/>
                          <a:latin typeface="Arial" charset="0"/>
                          <a:cs typeface="Arial" charset="0"/>
                        </a:rPr>
                      </a:br>
                      <a:r>
                        <a:rPr kumimoji="0" lang="en-US" sz="900" b="1" i="0" u="none" strike="noStrike" cap="none" normalizeH="0" baseline="0" dirty="0" smtClean="0">
                          <a:ln>
                            <a:noFill/>
                          </a:ln>
                          <a:solidFill>
                            <a:schemeClr val="tx1"/>
                          </a:solidFill>
                          <a:effectLst/>
                          <a:latin typeface="Arial" charset="0"/>
                          <a:cs typeface="Arial" charset="0"/>
                        </a:rPr>
                        <a:t>$40 per line</a:t>
                      </a:r>
                    </a:p>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None/>
                        <a:tabLst/>
                      </a:pPr>
                      <a:endParaRPr kumimoji="0" lang="en-US" sz="900" b="1" i="0" u="none" strike="noStrike" cap="none" normalizeH="0" baseline="0" dirty="0" smtClean="0">
                        <a:ln>
                          <a:noFill/>
                        </a:ln>
                        <a:solidFill>
                          <a:schemeClr val="tx1"/>
                        </a:solidFill>
                        <a:effectLst/>
                        <a:latin typeface="Arial" charset="0"/>
                        <a:cs typeface="Arial" charset="0"/>
                      </a:endParaRPr>
                    </a:p>
                  </a:txBody>
                  <a:tcPr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bg1"/>
                    </a:solidFill>
                  </a:tcPr>
                </a:tc>
              </a:tr>
              <a:tr h="217488">
                <a:tc vMerge="1">
                  <a:txBody>
                    <a:bodyPr/>
                    <a:lstStyle/>
                    <a:p>
                      <a:endParaRPr lang="en-US"/>
                    </a:p>
                  </a:txBody>
                  <a:tcPr/>
                </a:tc>
                <a:tc gridSpan="2">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smtClean="0">
                          <a:ln>
                            <a:noFill/>
                          </a:ln>
                          <a:solidFill>
                            <a:schemeClr val="tx1"/>
                          </a:solidFill>
                          <a:effectLst/>
                          <a:latin typeface="Arial" charset="0"/>
                          <a:cs typeface="Arial" charset="0"/>
                        </a:rPr>
                        <a:t> Mobile Data</a:t>
                      </a:r>
                      <a:br>
                        <a:rPr kumimoji="0" lang="en-US" sz="900" b="1" i="0" u="none" strike="noStrike" cap="none" normalizeH="0" baseline="0" smtClean="0">
                          <a:ln>
                            <a:noFill/>
                          </a:ln>
                          <a:solidFill>
                            <a:schemeClr val="tx1"/>
                          </a:solidFill>
                          <a:effectLst/>
                          <a:latin typeface="Arial" charset="0"/>
                          <a:cs typeface="Arial" charset="0"/>
                        </a:rPr>
                      </a:br>
                      <a:r>
                        <a:rPr kumimoji="0" lang="en-US" sz="900" b="1" i="0" u="none" strike="noStrike" cap="none" normalizeH="0" baseline="0" smtClean="0">
                          <a:ln>
                            <a:noFill/>
                          </a:ln>
                          <a:solidFill>
                            <a:schemeClr val="tx1"/>
                          </a:solidFill>
                          <a:effectLst/>
                          <a:latin typeface="Arial" charset="0"/>
                          <a:cs typeface="Arial" charset="0"/>
                        </a:rPr>
                        <a:t>  </a:t>
                      </a:r>
                      <a:r>
                        <a:rPr kumimoji="0" lang="en-US" sz="800" b="0" i="0" u="none" strike="noStrike" cap="none" normalizeH="0" baseline="0" smtClean="0">
                          <a:ln>
                            <a:noFill/>
                          </a:ln>
                          <a:solidFill>
                            <a:schemeClr val="tx1"/>
                          </a:solidFill>
                          <a:effectLst/>
                          <a:latin typeface="Arial" charset="0"/>
                          <a:cs typeface="Arial" charset="0"/>
                        </a:rPr>
                        <a:t>(Blackberry and LG supported)</a:t>
                      </a:r>
                    </a:p>
                  </a:txBody>
                  <a:tcPr marR="0" marT="0" marB="0" anchor="ctr" horzOverflow="overflow">
                    <a:lnL w="12700" cap="flat" cmpd="sng" algn="ctr">
                      <a:solidFill>
                        <a:schemeClr val="accent1"/>
                      </a:solidFill>
                      <a:prstDash val="solid"/>
                      <a:round/>
                      <a:headEnd type="none" w="med" len="med"/>
                      <a:tailEnd type="none" w="med" len="med"/>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900" b="1" i="0" u="none" strike="noStrike" cap="none" normalizeH="0" baseline="0" dirty="0" smtClean="0">
                          <a:ln>
                            <a:noFill/>
                          </a:ln>
                          <a:solidFill>
                            <a:schemeClr val="tx1"/>
                          </a:solidFill>
                          <a:effectLst/>
                          <a:latin typeface="Arial" charset="0"/>
                          <a:cs typeface="Arial" charset="0"/>
                        </a:rPr>
                        <a:t>$40 per device</a:t>
                      </a:r>
                    </a:p>
                  </a:txBody>
                  <a:tcPr marR="0" marT="0" marB="0" anchor="ctr" horzOverflow="overflow">
                    <a:lnL>
                      <a:noFill/>
                    </a:lnL>
                    <a:lnR w="12700" cap="flat" cmpd="sng" algn="ctr">
                      <a:solidFill>
                        <a:schemeClr val="accent1"/>
                      </a:solidFill>
                      <a:prstDash val="solid"/>
                      <a:round/>
                      <a:headEnd type="none" w="med" len="med"/>
                      <a:tailEnd type="none" w="med" len="med"/>
                    </a:lnR>
                    <a:lnT>
                      <a:noFill/>
                    </a:lnT>
                    <a:lnB>
                      <a:noFill/>
                    </a:lnB>
                    <a:lnTlToBr>
                      <a:noFill/>
                    </a:lnTlToBr>
                    <a:lnBlToTr>
                      <a:noFill/>
                    </a:lnBlToTr>
                    <a:solidFill>
                      <a:schemeClr val="bg1"/>
                    </a:solidFill>
                  </a:tcPr>
                </a:tc>
              </a:tr>
              <a:tr h="146050">
                <a:tc vMerge="1">
                  <a:txBody>
                    <a:bodyPr/>
                    <a:lstStyle/>
                    <a:p>
                      <a:endParaRPr lang="en-US"/>
                    </a:p>
                  </a:txBody>
                  <a:tcPr/>
                </a:tc>
                <a:tc gridSpan="2">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Blip>
                          <a:blip r:embed="rId4"/>
                        </a:buBlip>
                        <a:tabLst/>
                      </a:pPr>
                      <a:r>
                        <a:rPr kumimoji="0" lang="en-US" sz="900" b="1" i="0" u="none" strike="noStrike" cap="none" normalizeH="0" baseline="0" smtClean="0">
                          <a:ln>
                            <a:noFill/>
                          </a:ln>
                          <a:solidFill>
                            <a:schemeClr val="tx1"/>
                          </a:solidFill>
                          <a:effectLst/>
                          <a:latin typeface="Arial" charset="0"/>
                          <a:cs typeface="Arial" charset="0"/>
                        </a:rPr>
                        <a:t> Long Distance and Mobile Overage</a:t>
                      </a:r>
                    </a:p>
                  </a:txBody>
                  <a:tcPr marR="0" marT="0" marB="0" anchor="ctr" horzOverflow="overflow">
                    <a:lnL w="12700" cap="flat" cmpd="sng" algn="ctr">
                      <a:solidFill>
                        <a:schemeClr val="accent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814388" rtl="0" eaLnBrk="0" fontAlgn="base" latinLnBrk="0" hangingPunct="0">
                        <a:lnSpc>
                          <a:spcPct val="100000"/>
                        </a:lnSpc>
                        <a:spcBef>
                          <a:spcPct val="0"/>
                        </a:spcBef>
                        <a:spcAft>
                          <a:spcPct val="0"/>
                        </a:spcAft>
                        <a:buClr>
                          <a:schemeClr val="folHlink"/>
                        </a:buClr>
                        <a:buSzPct val="70000"/>
                        <a:buFont typeface="Arial" charset="0"/>
                        <a:buNone/>
                        <a:tabLst/>
                      </a:pPr>
                      <a:r>
                        <a:rPr kumimoji="0" lang="en-US" sz="900" b="1" i="0" u="none" strike="noStrike" cap="none" normalizeH="0" baseline="0" dirty="0" smtClean="0">
                          <a:ln>
                            <a:noFill/>
                          </a:ln>
                          <a:solidFill>
                            <a:schemeClr val="tx1"/>
                          </a:solidFill>
                          <a:effectLst/>
                          <a:latin typeface="Arial" charset="0"/>
                          <a:cs typeface="Arial" charset="0"/>
                        </a:rPr>
                        <a:t>6¢ per minute</a:t>
                      </a:r>
                    </a:p>
                  </a:txBody>
                  <a:tcPr marR="0" marT="0" marB="0" anchor="ctr" horzOverflow="overflow">
                    <a:lnL>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9769" name="Rectangle 79"/>
          <p:cNvSpPr>
            <a:spLocks noChangeArrowheads="1"/>
          </p:cNvSpPr>
          <p:nvPr>
            <p:custDataLst>
              <p:tags r:id="rId1"/>
            </p:custDataLst>
          </p:nvPr>
        </p:nvSpPr>
        <p:spPr bwMode="auto">
          <a:xfrm>
            <a:off x="336550" y="1579563"/>
            <a:ext cx="2563813" cy="3581400"/>
          </a:xfrm>
          <a:prstGeom prst="rect">
            <a:avLst/>
          </a:prstGeom>
          <a:noFill/>
          <a:ln w="9525" algn="ctr">
            <a:noFill/>
            <a:miter lim="800000"/>
            <a:headEnd/>
            <a:tailEnd/>
          </a:ln>
        </p:spPr>
        <p:txBody>
          <a:bodyPr lIns="0" tIns="0" rIns="0" bIns="0" anchor="ctr"/>
          <a:lstStyle/>
          <a:p>
            <a:pPr marL="228600" indent="-228600" eaLnBrk="0" hangingPunct="0">
              <a:spcAft>
                <a:spcPct val="100000"/>
              </a:spcAft>
              <a:buClr>
                <a:schemeClr val="folHlink"/>
              </a:buClr>
              <a:buSzPct val="120000"/>
              <a:buFont typeface="Arial" charset="0"/>
              <a:buBlip>
                <a:blip r:embed="rId4"/>
              </a:buBlip>
            </a:pPr>
            <a:r>
              <a:rPr lang="en-US" sz="1400"/>
              <a:t>End-to-end management and integration</a:t>
            </a:r>
          </a:p>
          <a:p>
            <a:pPr marL="228600" indent="-228600" eaLnBrk="0" hangingPunct="0">
              <a:spcAft>
                <a:spcPct val="100000"/>
              </a:spcAft>
              <a:buClr>
                <a:schemeClr val="folHlink"/>
              </a:buClr>
              <a:buSzPct val="120000"/>
              <a:buFont typeface="Arial" charset="0"/>
              <a:buBlip>
                <a:blip r:embed="rId4"/>
              </a:buBlip>
            </a:pPr>
            <a:r>
              <a:rPr lang="en-US" sz="1400"/>
              <a:t>High level of customer service</a:t>
            </a:r>
          </a:p>
          <a:p>
            <a:pPr marL="228600" indent="-228600" eaLnBrk="0" hangingPunct="0">
              <a:spcAft>
                <a:spcPct val="100000"/>
              </a:spcAft>
              <a:buClr>
                <a:schemeClr val="folHlink"/>
              </a:buClr>
              <a:buSzPct val="120000"/>
              <a:buFont typeface="Arial" charset="0"/>
              <a:buBlip>
                <a:blip r:embed="rId4"/>
              </a:buBlip>
            </a:pPr>
            <a:r>
              <a:rPr lang="en-US" sz="1400"/>
              <a:t>Bundled packages, competitively priced</a:t>
            </a:r>
          </a:p>
          <a:p>
            <a:pPr marL="228600" indent="-228600" eaLnBrk="0" hangingPunct="0">
              <a:spcAft>
                <a:spcPct val="100000"/>
              </a:spcAft>
              <a:buClr>
                <a:schemeClr val="folHlink"/>
              </a:buClr>
              <a:buSzPct val="120000"/>
              <a:buFont typeface="Arial" charset="0"/>
              <a:buBlip>
                <a:blip r:embed="rId4"/>
              </a:buBlip>
            </a:pPr>
            <a:r>
              <a:rPr lang="en-US" sz="1400"/>
              <a:t>Connect with existing legacy key systems or next generation IP-PBXs (SIPconnect)</a:t>
            </a:r>
          </a:p>
          <a:p>
            <a:pPr marL="228600" indent="-228600" eaLnBrk="0" hangingPunct="0">
              <a:spcAft>
                <a:spcPct val="100000"/>
              </a:spcAft>
              <a:buClr>
                <a:schemeClr val="folHlink"/>
              </a:buClr>
              <a:buSzPct val="120000"/>
              <a:buFont typeface="Arial" charset="0"/>
              <a:buBlip>
                <a:blip r:embed="rId4"/>
              </a:buBlip>
            </a:pPr>
            <a:r>
              <a:rPr lang="en-US" sz="1400"/>
              <a:t>CbeyondOnline for web-based account management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p:txBody>
          <a:bodyPr lIns="82058" tIns="41029" rIns="82058" bIns="41029"/>
          <a:lstStyle/>
          <a:p>
            <a:r>
              <a:rPr lang="en-US" sz="2100" smtClean="0"/>
              <a:t>Applications Drive Our Value Proposition</a:t>
            </a:r>
          </a:p>
        </p:txBody>
      </p:sp>
      <p:sp>
        <p:nvSpPr>
          <p:cNvPr id="988164" name="Text Box 4"/>
          <p:cNvSpPr txBox="1">
            <a:spLocks noChangeArrowheads="1"/>
          </p:cNvSpPr>
          <p:nvPr>
            <p:custDataLst>
              <p:tags r:id="rId2"/>
            </p:custDataLst>
          </p:nvPr>
        </p:nvSpPr>
        <p:spPr bwMode="gray">
          <a:xfrm>
            <a:off x="4156075" y="1355725"/>
            <a:ext cx="4676775" cy="401638"/>
          </a:xfrm>
          <a:prstGeom prst="rect">
            <a:avLst/>
          </a:prstGeom>
          <a:solidFill>
            <a:srgbClr val="99CCFF"/>
          </a:solidFill>
          <a:ln w="9525">
            <a:noFill/>
            <a:miter lim="800000"/>
            <a:headEnd/>
            <a:tailEnd/>
          </a:ln>
          <a:effectLst>
            <a:outerShdw dist="64008" dir="5400000" algn="ctr" rotWithShape="0">
              <a:srgbClr val="FFFFFF"/>
            </a:outerShdw>
          </a:effectLst>
        </p:spPr>
        <p:txBody>
          <a:bodyPr lIns="41029" tIns="32823" rIns="82058" bIns="32823" anchor="b"/>
          <a:lstStyle/>
          <a:p>
            <a:pPr marL="53975" algn="ctr" defTabSz="820738">
              <a:spcBef>
                <a:spcPct val="10000"/>
              </a:spcBef>
              <a:defRPr/>
            </a:pPr>
            <a:r>
              <a:rPr lang="en-US" sz="1200" b="1"/>
              <a:t>Increasing application use per customer</a:t>
            </a:r>
            <a:br>
              <a:rPr lang="en-US" sz="1200" b="1"/>
            </a:br>
            <a:r>
              <a:rPr lang="en-US" sz="1200" b="1"/>
              <a:t>and BeyondMobile adoption</a:t>
            </a:r>
          </a:p>
        </p:txBody>
      </p:sp>
      <p:graphicFrame>
        <p:nvGraphicFramePr>
          <p:cNvPr id="1026" name="Object 5"/>
          <p:cNvGraphicFramePr>
            <a:graphicFrameLocks noChangeAspect="1"/>
          </p:cNvGraphicFramePr>
          <p:nvPr/>
        </p:nvGraphicFramePr>
        <p:xfrm>
          <a:off x="4044950" y="1954213"/>
          <a:ext cx="4906963" cy="3157537"/>
        </p:xfrm>
        <a:graphic>
          <a:graphicData uri="http://schemas.openxmlformats.org/presentationml/2006/ole">
            <p:oleObj spid="_x0000_s1049602" name="Chart" r:id="rId5" imgW="5105400" imgH="3257550" progId="MSGraph.Chart.8">
              <p:embed followColorScheme="full"/>
            </p:oleObj>
          </a:graphicData>
        </a:graphic>
      </p:graphicFrame>
      <p:sp>
        <p:nvSpPr>
          <p:cNvPr id="1029" name="AutoShape 6"/>
          <p:cNvSpPr>
            <a:spLocks noChangeArrowheads="1"/>
          </p:cNvSpPr>
          <p:nvPr/>
        </p:nvSpPr>
        <p:spPr bwMode="auto">
          <a:xfrm>
            <a:off x="203200" y="1349375"/>
            <a:ext cx="1903413"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Voice Services</a:t>
            </a:r>
          </a:p>
        </p:txBody>
      </p:sp>
      <p:sp>
        <p:nvSpPr>
          <p:cNvPr id="1030" name="AutoShape 7"/>
          <p:cNvSpPr>
            <a:spLocks noChangeArrowheads="1"/>
          </p:cNvSpPr>
          <p:nvPr/>
        </p:nvSpPr>
        <p:spPr bwMode="auto">
          <a:xfrm>
            <a:off x="200025" y="1590675"/>
            <a:ext cx="1903413" cy="1214438"/>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Local, Long Distance</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Calling Card</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Toll Free</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Scheduled Call Forwarding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Directory Listing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Collect/900</a:t>
            </a:r>
          </a:p>
        </p:txBody>
      </p:sp>
      <p:sp>
        <p:nvSpPr>
          <p:cNvPr id="1031" name="AutoShape 8"/>
          <p:cNvSpPr>
            <a:spLocks noChangeArrowheads="1"/>
          </p:cNvSpPr>
          <p:nvPr/>
        </p:nvSpPr>
        <p:spPr bwMode="auto">
          <a:xfrm>
            <a:off x="2165350" y="1349375"/>
            <a:ext cx="1866900"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Security</a:t>
            </a:r>
          </a:p>
        </p:txBody>
      </p:sp>
      <p:sp>
        <p:nvSpPr>
          <p:cNvPr id="1032" name="AutoShape 9"/>
          <p:cNvSpPr>
            <a:spLocks noChangeArrowheads="1"/>
          </p:cNvSpPr>
          <p:nvPr/>
        </p:nvSpPr>
        <p:spPr bwMode="auto">
          <a:xfrm>
            <a:off x="2162175" y="1590675"/>
            <a:ext cx="1866900" cy="1225550"/>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VPN On-net</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VPN Off-net</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VPN Remote User</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Managed Firewall</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Virus Protection</a:t>
            </a:r>
          </a:p>
        </p:txBody>
      </p:sp>
      <p:sp>
        <p:nvSpPr>
          <p:cNvPr id="1033" name="AutoShape 10"/>
          <p:cNvSpPr>
            <a:spLocks noChangeArrowheads="1"/>
          </p:cNvSpPr>
          <p:nvPr/>
        </p:nvSpPr>
        <p:spPr bwMode="auto">
          <a:xfrm>
            <a:off x="203200" y="2863850"/>
            <a:ext cx="1903413"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Mobility</a:t>
            </a:r>
          </a:p>
        </p:txBody>
      </p:sp>
      <p:sp>
        <p:nvSpPr>
          <p:cNvPr id="1034" name="AutoShape 11"/>
          <p:cNvSpPr>
            <a:spLocks noChangeArrowheads="1"/>
          </p:cNvSpPr>
          <p:nvPr/>
        </p:nvSpPr>
        <p:spPr bwMode="auto">
          <a:xfrm>
            <a:off x="200025" y="3105150"/>
            <a:ext cx="1903413" cy="1400175"/>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Mobile Devices (e.g. cell phones, BlackBerry, Moto Q)</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Mobile Laptop Card (EV-DO)</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Text Messaging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Mobile Workforce Manager</a:t>
            </a:r>
          </a:p>
        </p:txBody>
      </p:sp>
      <p:sp>
        <p:nvSpPr>
          <p:cNvPr id="1035" name="AutoShape 12"/>
          <p:cNvSpPr>
            <a:spLocks noChangeArrowheads="1"/>
          </p:cNvSpPr>
          <p:nvPr/>
        </p:nvSpPr>
        <p:spPr bwMode="auto">
          <a:xfrm>
            <a:off x="2165350" y="2863850"/>
            <a:ext cx="1866900"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Messaging &amp; Collaboration</a:t>
            </a:r>
          </a:p>
        </p:txBody>
      </p:sp>
      <p:sp>
        <p:nvSpPr>
          <p:cNvPr id="1036" name="AutoShape 14"/>
          <p:cNvSpPr>
            <a:spLocks noChangeArrowheads="1"/>
          </p:cNvSpPr>
          <p:nvPr/>
        </p:nvSpPr>
        <p:spPr bwMode="auto">
          <a:xfrm>
            <a:off x="212725" y="4549775"/>
            <a:ext cx="1903413"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Storage</a:t>
            </a:r>
          </a:p>
        </p:txBody>
      </p:sp>
      <p:sp>
        <p:nvSpPr>
          <p:cNvPr id="1037" name="AutoShape 15"/>
          <p:cNvSpPr>
            <a:spLocks noChangeArrowheads="1"/>
          </p:cNvSpPr>
          <p:nvPr/>
        </p:nvSpPr>
        <p:spPr bwMode="auto">
          <a:xfrm>
            <a:off x="209550" y="4791075"/>
            <a:ext cx="1903413" cy="552450"/>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Web Hosting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Secure Backup</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File Storage</a:t>
            </a:r>
          </a:p>
        </p:txBody>
      </p:sp>
      <p:sp>
        <p:nvSpPr>
          <p:cNvPr id="1038" name="AutoShape 16"/>
          <p:cNvSpPr>
            <a:spLocks noChangeArrowheads="1"/>
          </p:cNvSpPr>
          <p:nvPr/>
        </p:nvSpPr>
        <p:spPr bwMode="auto">
          <a:xfrm>
            <a:off x="2174875" y="4549775"/>
            <a:ext cx="1866900" cy="206375"/>
          </a:xfrm>
          <a:prstGeom prst="roundRect">
            <a:avLst>
              <a:gd name="adj" fmla="val 16667"/>
            </a:avLst>
          </a:prstGeom>
          <a:solidFill>
            <a:schemeClr val="accent1">
              <a:alpha val="50195"/>
            </a:schemeClr>
          </a:solidFill>
          <a:ln w="3175" algn="ctr">
            <a:noFill/>
            <a:round/>
            <a:headEnd/>
            <a:tailEnd/>
          </a:ln>
        </p:spPr>
        <p:txBody>
          <a:bodyPr wrap="none" tIns="91440" bIns="246888"/>
          <a:lstStyle/>
          <a:p>
            <a:pPr marL="292100" indent="-292100" algn="ctr" eaLnBrk="0" hangingPunct="0">
              <a:spcBef>
                <a:spcPct val="100000"/>
              </a:spcBef>
              <a:spcAft>
                <a:spcPct val="30000"/>
              </a:spcAft>
              <a:buClr>
                <a:schemeClr val="folHlink"/>
              </a:buClr>
              <a:buSzPct val="85000"/>
              <a:buFont typeface="Arial" charset="0"/>
              <a:buNone/>
            </a:pPr>
            <a:r>
              <a:rPr lang="en-US" sz="1000" b="1"/>
              <a:t>SIPconnect</a:t>
            </a:r>
          </a:p>
        </p:txBody>
      </p:sp>
      <p:sp>
        <p:nvSpPr>
          <p:cNvPr id="1039" name="AutoShape 18"/>
          <p:cNvSpPr>
            <a:spLocks noChangeArrowheads="1"/>
          </p:cNvSpPr>
          <p:nvPr/>
        </p:nvSpPr>
        <p:spPr bwMode="auto">
          <a:xfrm>
            <a:off x="2162175" y="3105150"/>
            <a:ext cx="1873250" cy="1400175"/>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Hosted Microsoft Exchange</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SpamBlocker</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Integrated Voicemail</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Fax-to-Email</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Whalemail</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Conference Calling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Unified Messaging</a:t>
            </a:r>
          </a:p>
        </p:txBody>
      </p:sp>
      <p:sp>
        <p:nvSpPr>
          <p:cNvPr id="1040" name="AutoShape 15"/>
          <p:cNvSpPr>
            <a:spLocks noChangeArrowheads="1"/>
          </p:cNvSpPr>
          <p:nvPr/>
        </p:nvSpPr>
        <p:spPr bwMode="auto">
          <a:xfrm>
            <a:off x="2173288" y="4791075"/>
            <a:ext cx="1855787" cy="552450"/>
          </a:xfrm>
          <a:prstGeom prst="roundRect">
            <a:avLst>
              <a:gd name="adj" fmla="val 16667"/>
            </a:avLst>
          </a:prstGeom>
          <a:noFill/>
          <a:ln w="3175" algn="ctr">
            <a:solidFill>
              <a:srgbClr val="808080"/>
            </a:solidFill>
            <a:round/>
            <a:headEnd/>
            <a:tailEnd/>
          </a:ln>
        </p:spPr>
        <p:txBody>
          <a:bodyPr tIns="0" bIns="0"/>
          <a:lstStyle/>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IP PBX SIP Trunking</a:t>
            </a:r>
          </a:p>
          <a:p>
            <a:pPr marL="115888" indent="-115888" eaLnBrk="0" hangingPunct="0">
              <a:spcBef>
                <a:spcPct val="15000"/>
              </a:spcBef>
              <a:spcAft>
                <a:spcPct val="15000"/>
              </a:spcAft>
              <a:buClr>
                <a:schemeClr val="folHlink"/>
              </a:buClr>
              <a:buFont typeface="Wingdings" pitchFamily="2" charset="2"/>
              <a:buChar char="§"/>
            </a:pPr>
            <a:r>
              <a:rPr lang="en-US" sz="900">
                <a:solidFill>
                  <a:srgbClr val="5F5F5F"/>
                </a:solidFill>
              </a:rPr>
              <a:t>Personal Call Assistant</a:t>
            </a:r>
          </a:p>
        </p:txBody>
      </p:sp>
      <p:sp>
        <p:nvSpPr>
          <p:cNvPr id="18" name="Rectangle 10"/>
          <p:cNvSpPr>
            <a:spLocks noChangeArrowheads="1"/>
          </p:cNvSpPr>
          <p:nvPr/>
        </p:nvSpPr>
        <p:spPr bwMode="auto">
          <a:xfrm>
            <a:off x="723900" y="5478463"/>
            <a:ext cx="7759700" cy="701675"/>
          </a:xfrm>
          <a:prstGeom prst="rect">
            <a:avLst/>
          </a:prstGeom>
          <a:solidFill>
            <a:srgbClr val="3333FF"/>
          </a:solidFill>
          <a:ln w="6350" algn="ctr">
            <a:solidFill>
              <a:schemeClr val="tx1"/>
            </a:solidFill>
            <a:miter lim="800000"/>
            <a:headEnd/>
            <a:tailEnd/>
          </a:ln>
          <a:effectLst>
            <a:outerShdw dist="107763" dir="2700000" algn="ctr" rotWithShape="0">
              <a:schemeClr val="bg2">
                <a:alpha val="50000"/>
              </a:schemeClr>
            </a:outerShdw>
          </a:effectLst>
        </p:spPr>
        <p:txBody>
          <a:bodyPr lIns="73152" tIns="36576" rIns="73152" bIns="36576" anchor="ctr"/>
          <a:lstStyle/>
          <a:p>
            <a:pPr algn="ctr" eaLnBrk="0" hangingPunct="0">
              <a:buClr>
                <a:schemeClr val="folHlink"/>
              </a:buClr>
              <a:buSzPct val="120000"/>
              <a:buFont typeface="Arial" charset="0"/>
              <a:buNone/>
              <a:defRPr/>
            </a:pPr>
            <a:r>
              <a:rPr lang="en-US" b="1" dirty="0">
                <a:solidFill>
                  <a:schemeClr val="bg1"/>
                </a:solidFill>
                <a:effectLst>
                  <a:outerShdw blurRad="38100" dist="38100" dir="2700000" algn="tl">
                    <a:srgbClr val="000000"/>
                  </a:outerShdw>
                </a:effectLst>
                <a:cs typeface="Times New Roman" pitchFamily="18" charset="0"/>
              </a:rPr>
              <a:t>Achieved mobile penetration target of 38% at Q3-09.</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 Customer Need</a:t>
            </a:r>
            <a:endParaRPr lang="en-US" dirty="0"/>
          </a:p>
        </p:txBody>
      </p:sp>
      <p:sp>
        <p:nvSpPr>
          <p:cNvPr id="3" name="Content Placeholder 2"/>
          <p:cNvSpPr>
            <a:spLocks noGrp="1"/>
          </p:cNvSpPr>
          <p:nvPr>
            <p:ph idx="1"/>
          </p:nvPr>
        </p:nvSpPr>
        <p:spPr/>
        <p:txBody>
          <a:bodyPr/>
          <a:lstStyle/>
          <a:p>
            <a:r>
              <a:rPr lang="en-US" dirty="0" smtClean="0"/>
              <a:t>Aging or no existing PBX</a:t>
            </a:r>
          </a:p>
          <a:p>
            <a:endParaRPr lang="en-US" dirty="0" smtClean="0"/>
          </a:p>
          <a:p>
            <a:r>
              <a:rPr lang="en-US" dirty="0" smtClean="0"/>
              <a:t>Increased awareness of IP telephony features</a:t>
            </a:r>
          </a:p>
          <a:p>
            <a:endParaRPr lang="en-US" dirty="0" smtClean="0"/>
          </a:p>
          <a:p>
            <a:r>
              <a:rPr lang="en-US" dirty="0" smtClean="0"/>
              <a:t>Demand for feature rich telephony</a:t>
            </a:r>
          </a:p>
          <a:p>
            <a:endParaRPr lang="en-US" dirty="0" smtClean="0"/>
          </a:p>
          <a:p>
            <a:r>
              <a:rPr lang="en-US" dirty="0" smtClean="0"/>
              <a:t>Reliable service provider &amp; premise solutions</a:t>
            </a:r>
          </a:p>
          <a:p>
            <a:endParaRPr lang="en-US" dirty="0" smtClean="0"/>
          </a:p>
          <a:p>
            <a:r>
              <a:rPr lang="en-US" dirty="0" smtClean="0"/>
              <a:t>Maintain consistent customer support and management processes</a:t>
            </a:r>
          </a:p>
          <a:p>
            <a:endParaRPr lang="en-US" dirty="0" smtClean="0"/>
          </a:p>
          <a:p>
            <a:endParaRPr lang="en-US" dirty="0" smtClean="0"/>
          </a:p>
          <a:p>
            <a:pPr>
              <a:buNone/>
            </a:pPr>
            <a:endParaRPr lang="en-US" dirty="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p:txBody>
          <a:bodyPr/>
          <a:lstStyle/>
          <a:p>
            <a:r>
              <a:rPr lang="en-US"/>
              <a:t>Benefits of BeyondVoice with SIPconnect</a:t>
            </a:r>
          </a:p>
        </p:txBody>
      </p:sp>
      <p:sp>
        <p:nvSpPr>
          <p:cNvPr id="1027075" name="Rectangle 3"/>
          <p:cNvSpPr>
            <a:spLocks noGrp="1" noChangeArrowheads="1"/>
          </p:cNvSpPr>
          <p:nvPr>
            <p:ph type="body" idx="1"/>
          </p:nvPr>
        </p:nvSpPr>
        <p:spPr/>
        <p:txBody>
          <a:bodyPr/>
          <a:lstStyle/>
          <a:p>
            <a:r>
              <a:rPr lang="en-US" dirty="0"/>
              <a:t>Direct Inward Dial (DID) affordable for smaller companies</a:t>
            </a:r>
          </a:p>
          <a:p>
            <a:endParaRPr lang="en-US" dirty="0" smtClean="0"/>
          </a:p>
          <a:p>
            <a:r>
              <a:rPr lang="en-US" dirty="0" smtClean="0"/>
              <a:t>Cloud based calling features, Personal call Assistant</a:t>
            </a:r>
          </a:p>
          <a:p>
            <a:endParaRPr lang="en-US" dirty="0"/>
          </a:p>
          <a:p>
            <a:r>
              <a:rPr lang="en-US" dirty="0"/>
              <a:t>Cost </a:t>
            </a:r>
            <a:r>
              <a:rPr lang="en-US" dirty="0" smtClean="0"/>
              <a:t>Savings</a:t>
            </a:r>
            <a:endParaRPr lang="en-US" dirty="0"/>
          </a:p>
          <a:p>
            <a:pPr>
              <a:buClr>
                <a:srgbClr val="0000CC"/>
              </a:buClr>
            </a:pPr>
            <a:endParaRPr lang="en-US" dirty="0"/>
          </a:p>
          <a:p>
            <a:pPr>
              <a:buClr>
                <a:srgbClr val="0000CC"/>
              </a:buClr>
            </a:pPr>
            <a:r>
              <a:rPr lang="en-US" dirty="0" smtClean="0"/>
              <a:t>Managed Network with QoS</a:t>
            </a:r>
            <a:endParaRPr lang="en-US" dirty="0"/>
          </a:p>
          <a:p>
            <a:pPr>
              <a:buClr>
                <a:srgbClr val="0000CC"/>
              </a:buClr>
              <a:buNone/>
            </a:pPr>
            <a:endParaRPr lang="en-US" dirty="0"/>
          </a:p>
          <a:p>
            <a:pPr>
              <a:buClr>
                <a:srgbClr val="0000CC"/>
              </a:buClr>
            </a:pPr>
            <a:r>
              <a:rPr lang="en-US" dirty="0"/>
              <a:t>Analog Ports </a:t>
            </a:r>
            <a:r>
              <a:rPr lang="en-US" dirty="0" smtClean="0"/>
              <a:t>included for fax machines / analog devices</a:t>
            </a:r>
            <a:endParaRPr lang="en-US" dirty="0"/>
          </a:p>
          <a:p>
            <a:pPr>
              <a:buClr>
                <a:srgbClr val="0000CC"/>
              </a:buClr>
            </a:pPr>
            <a:endParaRPr lang="en-US" dirty="0"/>
          </a:p>
          <a:p>
            <a:pPr>
              <a:buClr>
                <a:srgbClr val="0000CC"/>
              </a:buClr>
            </a:pPr>
            <a:r>
              <a:rPr lang="en-US" dirty="0"/>
              <a:t>“Future-proofing” your voice </a:t>
            </a:r>
            <a:r>
              <a:rPr lang="en-US" dirty="0" smtClean="0"/>
              <a:t>solutions</a:t>
            </a:r>
          </a:p>
          <a:p>
            <a:pPr>
              <a:buClr>
                <a:srgbClr val="0000CC"/>
              </a:buClr>
            </a:pPr>
            <a:endParaRPr lang="en-US" dirty="0"/>
          </a:p>
          <a:p>
            <a:pPr>
              <a:buClr>
                <a:srgbClr val="0000CC"/>
              </a:buClr>
            </a:pPr>
            <a:r>
              <a:rPr lang="en-US" dirty="0" smtClean="0"/>
              <a:t>Strategic Partnerships with IP PBX Manufacturers</a:t>
            </a:r>
            <a:endParaRPr lang="en-US" dirty="0"/>
          </a:p>
          <a:p>
            <a:endParaRPr lang="en-US" sz="2400" dirty="0"/>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TEXT_SIZE" val="15"/>
</p:tagLst>
</file>

<file path=ppt/tags/tag2.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heme/theme1.xml><?xml version="1.0" encoding="utf-8"?>
<a:theme xmlns:a="http://schemas.openxmlformats.org/drawingml/2006/main" name="1_Cbeyond Template - 8">
  <a:themeElements>
    <a:clrScheme name="">
      <a:dk1>
        <a:srgbClr val="000000"/>
      </a:dk1>
      <a:lt1>
        <a:srgbClr val="FFFFFF"/>
      </a:lt1>
      <a:dk2>
        <a:srgbClr val="FFFFFF"/>
      </a:dk2>
      <a:lt2>
        <a:srgbClr val="000000"/>
      </a:lt2>
      <a:accent1>
        <a:srgbClr val="336666"/>
      </a:accent1>
      <a:accent2>
        <a:srgbClr val="B92B38"/>
      </a:accent2>
      <a:accent3>
        <a:srgbClr val="FFFFFF"/>
      </a:accent3>
      <a:accent4>
        <a:srgbClr val="000000"/>
      </a:accent4>
      <a:accent5>
        <a:srgbClr val="ADB8B8"/>
      </a:accent5>
      <a:accent6>
        <a:srgbClr val="A72632"/>
      </a:accent6>
      <a:hlink>
        <a:srgbClr val="FF9900"/>
      </a:hlink>
      <a:folHlink>
        <a:srgbClr val="339999"/>
      </a:folHlink>
    </a:clrScheme>
    <a:fontScheme name="1_Cbeyond Template - 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3152" tIns="36576" rIns="73152" bIns="36576"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3152" tIns="36576" rIns="73152" bIns="36576"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Cbeyond Template - 8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beyond Template - 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Cbeyond Template - 8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beyond Template - 8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beyond Template - 8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beyond Template - 8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Cbeyond Template - 8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14820</TotalTime>
  <Words>864</Words>
  <Application>Microsoft Office PowerPoint</Application>
  <PresentationFormat>On-screen Show (4:3)</PresentationFormat>
  <Paragraphs>286</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1_Cbeyond Template - 8</vt:lpstr>
      <vt:lpstr>Chart</vt:lpstr>
      <vt:lpstr>Visio</vt:lpstr>
      <vt:lpstr>  SIP Trunking, Service Provider Perspective  Cbeyond BeyondVoiceTM with SIPconnect </vt:lpstr>
      <vt:lpstr>Agenda</vt:lpstr>
      <vt:lpstr>Cbeyond Business Overview</vt:lpstr>
      <vt:lpstr>Our Target Market – The Small Business Entrepreneur</vt:lpstr>
      <vt:lpstr>Growing Nationwide Footprint</vt:lpstr>
      <vt:lpstr>Managed Services – Core Offering  </vt:lpstr>
      <vt:lpstr>Applications Drive Our Value Proposition</vt:lpstr>
      <vt:lpstr>SMB Customer Need</vt:lpstr>
      <vt:lpstr>Benefits of BeyondVoice with SIPconnect</vt:lpstr>
      <vt:lpstr>BeyondVoice with SIPconnect</vt:lpstr>
      <vt:lpstr>Service Provider and Partners Address Needs </vt:lpstr>
    </vt:vector>
  </TitlesOfParts>
  <Company>Cbeyond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Cbeyond Communications</dc:creator>
  <cp:lastModifiedBy>Jason Walker</cp:lastModifiedBy>
  <cp:revision>467</cp:revision>
  <dcterms:created xsi:type="dcterms:W3CDTF">2003-06-20T12:57:45Z</dcterms:created>
  <dcterms:modified xsi:type="dcterms:W3CDTF">2010-01-20T16:10:37Z</dcterms:modified>
</cp:coreProperties>
</file>