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8" r:id="rId2"/>
    <p:sldId id="303" r:id="rId3"/>
    <p:sldId id="300" r:id="rId4"/>
    <p:sldId id="301" r:id="rId5"/>
    <p:sldId id="279" r:id="rId6"/>
    <p:sldId id="259" r:id="rId7"/>
    <p:sldId id="275" r:id="rId8"/>
    <p:sldId id="282" r:id="rId9"/>
    <p:sldId id="276" r:id="rId10"/>
    <p:sldId id="277" r:id="rId11"/>
    <p:sldId id="285" r:id="rId12"/>
    <p:sldId id="280" r:id="rId13"/>
    <p:sldId id="283" r:id="rId14"/>
    <p:sldId id="278" r:id="rId15"/>
    <p:sldId id="296" r:id="rId16"/>
    <p:sldId id="297" r:id="rId17"/>
    <p:sldId id="302" r:id="rId18"/>
    <p:sldId id="298" r:id="rId19"/>
    <p:sldId id="299" r:id="rId20"/>
    <p:sldId id="264" r:id="rId21"/>
    <p:sldId id="265" r:id="rId22"/>
    <p:sldId id="284" r:id="rId23"/>
    <p:sldId id="267" r:id="rId24"/>
    <p:sldId id="288" r:id="rId25"/>
    <p:sldId id="289" r:id="rId26"/>
    <p:sldId id="290" r:id="rId27"/>
    <p:sldId id="291" r:id="rId28"/>
    <p:sldId id="292" r:id="rId29"/>
    <p:sldId id="293" r:id="rId30"/>
    <p:sldId id="294" r:id="rId31"/>
    <p:sldId id="295" r:id="rId32"/>
    <p:sldId id="28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26" y="8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CBB44D-3666-453F-BB85-5EAB0F73FFA0}" type="datetimeFigureOut">
              <a:rPr lang="en-US" smtClean="0"/>
              <a:t>2/3/2014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EAC441-3800-4A29-9373-25D2B16E883A}" type="slidenum">
              <a:rPr lang="en-US" smtClean="0"/>
              <a:t>‹#›</a:t>
            </a:fld>
            <a:endParaRPr lang="en-US"/>
          </a:p>
        </p:txBody>
      </p:sp>
    </p:spTree>
    <p:extLst>
      <p:ext uri="{BB962C8B-B14F-4D97-AF65-F5344CB8AC3E}">
        <p14:creationId xmlns:p14="http://schemas.microsoft.com/office/powerpoint/2010/main" val="1091206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Description of what an IP PBX is, what it does, etc.</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5</a:t>
            </a:fld>
            <a:endParaRPr lang="en-US"/>
          </a:p>
        </p:txBody>
      </p:sp>
    </p:spTree>
    <p:extLst>
      <p:ext uri="{BB962C8B-B14F-4D97-AF65-F5344CB8AC3E}">
        <p14:creationId xmlns:p14="http://schemas.microsoft.com/office/powerpoint/2010/main" val="1413955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of unified communications, what features it brings, and how it incorporates into the IP PBX</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14</a:t>
            </a:fld>
            <a:endParaRPr lang="en-US"/>
          </a:p>
        </p:txBody>
      </p:sp>
    </p:spTree>
    <p:extLst>
      <p:ext uri="{BB962C8B-B14F-4D97-AF65-F5344CB8AC3E}">
        <p14:creationId xmlns:p14="http://schemas.microsoft.com/office/powerpoint/2010/main" val="429511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of unified communications, what features it brings, and how it incorporates into the IP PBX</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15</a:t>
            </a:fld>
            <a:endParaRPr lang="en-US"/>
          </a:p>
        </p:txBody>
      </p:sp>
    </p:spTree>
    <p:extLst>
      <p:ext uri="{BB962C8B-B14F-4D97-AF65-F5344CB8AC3E}">
        <p14:creationId xmlns:p14="http://schemas.microsoft.com/office/powerpoint/2010/main" val="3560124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of unified communications, what features it brings, and how it incorporates into the IP PBX</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16</a:t>
            </a:fld>
            <a:endParaRPr lang="en-US"/>
          </a:p>
        </p:txBody>
      </p:sp>
    </p:spTree>
    <p:extLst>
      <p:ext uri="{BB962C8B-B14F-4D97-AF65-F5344CB8AC3E}">
        <p14:creationId xmlns:p14="http://schemas.microsoft.com/office/powerpoint/2010/main" val="1441206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 a comprehensive</a:t>
            </a:r>
            <a:r>
              <a:rPr lang="en-US" baseline="0" dirty="0" smtClean="0"/>
              <a:t> video surveillance solution using the UCM6100 series</a:t>
            </a:r>
            <a:endParaRPr lang="en-US" dirty="0"/>
          </a:p>
        </p:txBody>
      </p:sp>
      <p:sp>
        <p:nvSpPr>
          <p:cNvPr id="4" name="Slide Number Placeholder 3"/>
          <p:cNvSpPr>
            <a:spLocks noGrp="1"/>
          </p:cNvSpPr>
          <p:nvPr>
            <p:ph type="sldNum" sz="quarter" idx="10"/>
          </p:nvPr>
        </p:nvSpPr>
        <p:spPr/>
        <p:txBody>
          <a:bodyPr/>
          <a:lstStyle/>
          <a:p>
            <a:fld id="{366BF41A-F792-4D1F-8784-775AC8FB041D}" type="slidenum">
              <a:rPr lang="en-US" smtClean="0"/>
              <a:t>17</a:t>
            </a:fld>
            <a:endParaRPr lang="en-US"/>
          </a:p>
        </p:txBody>
      </p:sp>
    </p:spTree>
    <p:extLst>
      <p:ext uri="{BB962C8B-B14F-4D97-AF65-F5344CB8AC3E}">
        <p14:creationId xmlns:p14="http://schemas.microsoft.com/office/powerpoint/2010/main" val="1299568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of unified communications, what features it brings, and how it incorporates into the IP PBX</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18</a:t>
            </a:fld>
            <a:endParaRPr lang="en-US"/>
          </a:p>
        </p:txBody>
      </p:sp>
    </p:spTree>
    <p:extLst>
      <p:ext uri="{BB962C8B-B14F-4D97-AF65-F5344CB8AC3E}">
        <p14:creationId xmlns:p14="http://schemas.microsoft.com/office/powerpoint/2010/main" val="2814685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of unified communications, what features it brings, and how it incorporates into the IP PBX</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19</a:t>
            </a:fld>
            <a:endParaRPr lang="en-US"/>
          </a:p>
        </p:txBody>
      </p:sp>
    </p:spTree>
    <p:extLst>
      <p:ext uri="{BB962C8B-B14F-4D97-AF65-F5344CB8AC3E}">
        <p14:creationId xmlns:p14="http://schemas.microsoft.com/office/powerpoint/2010/main" val="3183471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advantages an IP PBX brings to the lives of employees</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20</a:t>
            </a:fld>
            <a:endParaRPr lang="en-US"/>
          </a:p>
        </p:txBody>
      </p:sp>
    </p:spTree>
    <p:extLst>
      <p:ext uri="{BB962C8B-B14F-4D97-AF65-F5344CB8AC3E}">
        <p14:creationId xmlns:p14="http://schemas.microsoft.com/office/powerpoint/2010/main" val="1617785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should</a:t>
            </a:r>
            <a:r>
              <a:rPr lang="en-US" baseline="0" dirty="0" smtClean="0"/>
              <a:t> a business use an IP PBX</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21</a:t>
            </a:fld>
            <a:endParaRPr lang="en-US"/>
          </a:p>
        </p:txBody>
      </p:sp>
    </p:spTree>
    <p:extLst>
      <p:ext uri="{BB962C8B-B14F-4D97-AF65-F5344CB8AC3E}">
        <p14:creationId xmlns:p14="http://schemas.microsoft.com/office/powerpoint/2010/main" val="3352040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Hosted </a:t>
            </a:r>
            <a:r>
              <a:rPr lang="en-US" dirty="0" err="1" smtClean="0"/>
              <a:t>vs</a:t>
            </a:r>
            <a:r>
              <a:rPr lang="en-US" dirty="0" smtClean="0"/>
              <a:t> on-premise introduction.</a:t>
            </a:r>
            <a:r>
              <a:rPr lang="en-US" baseline="0" dirty="0" smtClean="0"/>
              <a:t> Simply overview both, do no recommend either </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22</a:t>
            </a:fld>
            <a:endParaRPr lang="en-US"/>
          </a:p>
        </p:txBody>
      </p:sp>
    </p:spTree>
    <p:extLst>
      <p:ext uri="{BB962C8B-B14F-4D97-AF65-F5344CB8AC3E}">
        <p14:creationId xmlns:p14="http://schemas.microsoft.com/office/powerpoint/2010/main" val="1095903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to consider in making a hosted</a:t>
            </a:r>
            <a:r>
              <a:rPr lang="en-US" baseline="0" dirty="0" smtClean="0"/>
              <a:t> vs. on-</a:t>
            </a:r>
            <a:r>
              <a:rPr lang="en-US" baseline="0" dirty="0" err="1" smtClean="0"/>
              <a:t>prem</a:t>
            </a:r>
            <a:r>
              <a:rPr lang="en-US" baseline="0" dirty="0" smtClean="0"/>
              <a:t> choice</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23</a:t>
            </a:fld>
            <a:endParaRPr lang="en-US"/>
          </a:p>
        </p:txBody>
      </p:sp>
    </p:spTree>
    <p:extLst>
      <p:ext uri="{BB962C8B-B14F-4D97-AF65-F5344CB8AC3E}">
        <p14:creationId xmlns:p14="http://schemas.microsoft.com/office/powerpoint/2010/main" val="864969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Components needed to set up an IP PBX system</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6</a:t>
            </a:fld>
            <a:endParaRPr lang="en-US"/>
          </a:p>
        </p:txBody>
      </p:sp>
    </p:spTree>
    <p:extLst>
      <p:ext uri="{BB962C8B-B14F-4D97-AF65-F5344CB8AC3E}">
        <p14:creationId xmlns:p14="http://schemas.microsoft.com/office/powerpoint/2010/main" val="4096664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Hosted </a:t>
            </a:r>
            <a:r>
              <a:rPr lang="en-US" dirty="0" err="1" smtClean="0"/>
              <a:t>vs</a:t>
            </a:r>
            <a:r>
              <a:rPr lang="en-US" dirty="0" smtClean="0"/>
              <a:t> on-premise introduction.</a:t>
            </a:r>
            <a:r>
              <a:rPr lang="en-US" baseline="0" dirty="0" smtClean="0"/>
              <a:t> Simply overview both, do no recommend either </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24</a:t>
            </a:fld>
            <a:endParaRPr lang="en-US"/>
          </a:p>
        </p:txBody>
      </p:sp>
    </p:spTree>
    <p:extLst>
      <p:ext uri="{BB962C8B-B14F-4D97-AF65-F5344CB8AC3E}">
        <p14:creationId xmlns:p14="http://schemas.microsoft.com/office/powerpoint/2010/main" val="3980098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Hosted </a:t>
            </a:r>
            <a:r>
              <a:rPr lang="en-US" dirty="0" err="1" smtClean="0"/>
              <a:t>vs</a:t>
            </a:r>
            <a:r>
              <a:rPr lang="en-US" dirty="0" smtClean="0"/>
              <a:t> on-premise introduction.</a:t>
            </a:r>
            <a:r>
              <a:rPr lang="en-US" baseline="0" dirty="0" smtClean="0"/>
              <a:t> Simply overview both, do no recommend either </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25</a:t>
            </a:fld>
            <a:endParaRPr lang="en-US"/>
          </a:p>
        </p:txBody>
      </p:sp>
    </p:spTree>
    <p:extLst>
      <p:ext uri="{BB962C8B-B14F-4D97-AF65-F5344CB8AC3E}">
        <p14:creationId xmlns:p14="http://schemas.microsoft.com/office/powerpoint/2010/main" val="1436425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to consider in making a hosted</a:t>
            </a:r>
            <a:r>
              <a:rPr lang="en-US" baseline="0" dirty="0" smtClean="0"/>
              <a:t> vs. on-</a:t>
            </a:r>
            <a:r>
              <a:rPr lang="en-US" baseline="0" dirty="0" err="1" smtClean="0"/>
              <a:t>prem</a:t>
            </a:r>
            <a:r>
              <a:rPr lang="en-US" baseline="0" dirty="0" smtClean="0"/>
              <a:t> choice</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26</a:t>
            </a:fld>
            <a:endParaRPr lang="en-US"/>
          </a:p>
        </p:txBody>
      </p:sp>
    </p:spTree>
    <p:extLst>
      <p:ext uri="{BB962C8B-B14F-4D97-AF65-F5344CB8AC3E}">
        <p14:creationId xmlns:p14="http://schemas.microsoft.com/office/powerpoint/2010/main" val="1837666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to consider in making a hosted</a:t>
            </a:r>
            <a:r>
              <a:rPr lang="en-US" baseline="0" dirty="0" smtClean="0"/>
              <a:t> vs. on-</a:t>
            </a:r>
            <a:r>
              <a:rPr lang="en-US" baseline="0" dirty="0" err="1" smtClean="0"/>
              <a:t>prem</a:t>
            </a:r>
            <a:r>
              <a:rPr lang="en-US" baseline="0" dirty="0" smtClean="0"/>
              <a:t> choice</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27</a:t>
            </a:fld>
            <a:endParaRPr lang="en-US"/>
          </a:p>
        </p:txBody>
      </p:sp>
    </p:spTree>
    <p:extLst>
      <p:ext uri="{BB962C8B-B14F-4D97-AF65-F5344CB8AC3E}">
        <p14:creationId xmlns:p14="http://schemas.microsoft.com/office/powerpoint/2010/main" val="2722974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to consider in making a hosted</a:t>
            </a:r>
            <a:r>
              <a:rPr lang="en-US" baseline="0" dirty="0" smtClean="0"/>
              <a:t> vs. on-</a:t>
            </a:r>
            <a:r>
              <a:rPr lang="en-US" baseline="0" dirty="0" err="1" smtClean="0"/>
              <a:t>prem</a:t>
            </a:r>
            <a:r>
              <a:rPr lang="en-US" baseline="0" dirty="0" smtClean="0"/>
              <a:t> choice</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28</a:t>
            </a:fld>
            <a:endParaRPr lang="en-US"/>
          </a:p>
        </p:txBody>
      </p:sp>
    </p:spTree>
    <p:extLst>
      <p:ext uri="{BB962C8B-B14F-4D97-AF65-F5344CB8AC3E}">
        <p14:creationId xmlns:p14="http://schemas.microsoft.com/office/powerpoint/2010/main" val="3384730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to consider in making a hosted</a:t>
            </a:r>
            <a:r>
              <a:rPr lang="en-US" baseline="0" dirty="0" smtClean="0"/>
              <a:t> vs. on-</a:t>
            </a:r>
            <a:r>
              <a:rPr lang="en-US" baseline="0" dirty="0" err="1" smtClean="0"/>
              <a:t>prem</a:t>
            </a:r>
            <a:r>
              <a:rPr lang="en-US" baseline="0" dirty="0" smtClean="0"/>
              <a:t> choice</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29</a:t>
            </a:fld>
            <a:endParaRPr lang="en-US"/>
          </a:p>
        </p:txBody>
      </p:sp>
    </p:spTree>
    <p:extLst>
      <p:ext uri="{BB962C8B-B14F-4D97-AF65-F5344CB8AC3E}">
        <p14:creationId xmlns:p14="http://schemas.microsoft.com/office/powerpoint/2010/main" val="1307730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to consider in making a hosted</a:t>
            </a:r>
            <a:r>
              <a:rPr lang="en-US" baseline="0" dirty="0" smtClean="0"/>
              <a:t> vs. on-</a:t>
            </a:r>
            <a:r>
              <a:rPr lang="en-US" baseline="0" dirty="0" err="1" smtClean="0"/>
              <a:t>prem</a:t>
            </a:r>
            <a:r>
              <a:rPr lang="en-US" baseline="0" dirty="0" smtClean="0"/>
              <a:t> choice</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30</a:t>
            </a:fld>
            <a:endParaRPr lang="en-US"/>
          </a:p>
        </p:txBody>
      </p:sp>
    </p:spTree>
    <p:extLst>
      <p:ext uri="{BB962C8B-B14F-4D97-AF65-F5344CB8AC3E}">
        <p14:creationId xmlns:p14="http://schemas.microsoft.com/office/powerpoint/2010/main" val="4210499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to consider in making a hosted</a:t>
            </a:r>
            <a:r>
              <a:rPr lang="en-US" baseline="0" dirty="0" smtClean="0"/>
              <a:t> vs. on-</a:t>
            </a:r>
            <a:r>
              <a:rPr lang="en-US" baseline="0" dirty="0" err="1" smtClean="0"/>
              <a:t>prem</a:t>
            </a:r>
            <a:r>
              <a:rPr lang="en-US" baseline="0" dirty="0" smtClean="0"/>
              <a:t> choice</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31</a:t>
            </a:fld>
            <a:endParaRPr lang="en-US"/>
          </a:p>
        </p:txBody>
      </p:sp>
    </p:spTree>
    <p:extLst>
      <p:ext uri="{BB962C8B-B14F-4D97-AF65-F5344CB8AC3E}">
        <p14:creationId xmlns:p14="http://schemas.microsoft.com/office/powerpoint/2010/main" val="998000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a PBX does – it routes calls and traffic</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7</a:t>
            </a:fld>
            <a:endParaRPr lang="en-US"/>
          </a:p>
        </p:txBody>
      </p:sp>
    </p:spTree>
    <p:extLst>
      <p:ext uri="{BB962C8B-B14F-4D97-AF65-F5344CB8AC3E}">
        <p14:creationId xmlns:p14="http://schemas.microsoft.com/office/powerpoint/2010/main" val="3428319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the basic setup of</a:t>
            </a:r>
            <a:r>
              <a:rPr lang="en-US" baseline="0" dirty="0" smtClean="0"/>
              <a:t> an IP PBX system, what connections are needed, what other hardware can be used, </a:t>
            </a:r>
            <a:r>
              <a:rPr lang="en-US" baseline="0" dirty="0" err="1" smtClean="0"/>
              <a:t>etc</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8</a:t>
            </a:fld>
            <a:endParaRPr lang="en-US"/>
          </a:p>
        </p:txBody>
      </p:sp>
    </p:spTree>
    <p:extLst>
      <p:ext uri="{BB962C8B-B14F-4D97-AF65-F5344CB8AC3E}">
        <p14:creationId xmlns:p14="http://schemas.microsoft.com/office/powerpoint/2010/main" val="2569933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Businesses do not need the same amount of lines as employees, or even close to it. IP PBX allows your business to buy limited lines and maximize use of each line without the paying</a:t>
            </a:r>
            <a:r>
              <a:rPr lang="en-US" baseline="0" dirty="0" smtClean="0"/>
              <a:t> for lines for all employees</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9</a:t>
            </a:fld>
            <a:endParaRPr lang="en-US"/>
          </a:p>
        </p:txBody>
      </p:sp>
    </p:spTree>
    <p:extLst>
      <p:ext uri="{BB962C8B-B14F-4D97-AF65-F5344CB8AC3E}">
        <p14:creationId xmlns:p14="http://schemas.microsoft.com/office/powerpoint/2010/main" val="1731353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important IP PBX features, describe those that need more descriptions</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10</a:t>
            </a:fld>
            <a:endParaRPr lang="en-US"/>
          </a:p>
        </p:txBody>
      </p:sp>
    </p:spTree>
    <p:extLst>
      <p:ext uri="{BB962C8B-B14F-4D97-AF65-F5344CB8AC3E}">
        <p14:creationId xmlns:p14="http://schemas.microsoft.com/office/powerpoint/2010/main" val="375926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features are becoming incredibly popular and</a:t>
            </a:r>
            <a:r>
              <a:rPr lang="en-US" baseline="0" dirty="0" smtClean="0"/>
              <a:t> necessary in todays business world</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11</a:t>
            </a:fld>
            <a:endParaRPr lang="en-US"/>
          </a:p>
        </p:txBody>
      </p:sp>
    </p:spTree>
    <p:extLst>
      <p:ext uri="{BB962C8B-B14F-4D97-AF65-F5344CB8AC3E}">
        <p14:creationId xmlns:p14="http://schemas.microsoft.com/office/powerpoint/2010/main" val="3624301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12</a:t>
            </a:fld>
            <a:endParaRPr lang="en-US"/>
          </a:p>
        </p:txBody>
      </p:sp>
    </p:spTree>
    <p:extLst>
      <p:ext uri="{BB962C8B-B14F-4D97-AF65-F5344CB8AC3E}">
        <p14:creationId xmlns:p14="http://schemas.microsoft.com/office/powerpoint/2010/main" val="2898789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diagram, describe how IP PBX allows for peering of multiple office, and what that peering brings to a business.</a:t>
            </a:r>
            <a:endParaRPr lang="en-US" dirty="0"/>
          </a:p>
        </p:txBody>
      </p:sp>
      <p:sp>
        <p:nvSpPr>
          <p:cNvPr id="4" name="Slide Number Placeholder 3"/>
          <p:cNvSpPr>
            <a:spLocks noGrp="1"/>
          </p:cNvSpPr>
          <p:nvPr>
            <p:ph type="sldNum" sz="quarter" idx="10"/>
          </p:nvPr>
        </p:nvSpPr>
        <p:spPr/>
        <p:txBody>
          <a:bodyPr/>
          <a:lstStyle/>
          <a:p>
            <a:fld id="{8AEAC441-3800-4A29-9373-25D2B16E883A}" type="slidenum">
              <a:rPr lang="en-US" smtClean="0"/>
              <a:t>13</a:t>
            </a:fld>
            <a:endParaRPr lang="en-US"/>
          </a:p>
        </p:txBody>
      </p:sp>
    </p:spTree>
    <p:extLst>
      <p:ext uri="{BB962C8B-B14F-4D97-AF65-F5344CB8AC3E}">
        <p14:creationId xmlns:p14="http://schemas.microsoft.com/office/powerpoint/2010/main" val="1436243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B428D7-876B-4381-AE58-E09F445031B2}" type="datetimeFigureOut">
              <a:rPr lang="en-US" smtClean="0"/>
              <a:t>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7CF798-AC09-4C26-AEBF-9D5B80513887}" type="slidenum">
              <a:rPr lang="en-US" smtClean="0"/>
              <a:t>‹#›</a:t>
            </a:fld>
            <a:endParaRPr lang="en-US"/>
          </a:p>
        </p:txBody>
      </p:sp>
    </p:spTree>
    <p:extLst>
      <p:ext uri="{BB962C8B-B14F-4D97-AF65-F5344CB8AC3E}">
        <p14:creationId xmlns:p14="http://schemas.microsoft.com/office/powerpoint/2010/main" val="1948912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428D7-876B-4381-AE58-E09F445031B2}" type="datetimeFigureOut">
              <a:rPr lang="en-US" smtClean="0"/>
              <a:t>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7CF798-AC09-4C26-AEBF-9D5B80513887}" type="slidenum">
              <a:rPr lang="en-US" smtClean="0"/>
              <a:t>‹#›</a:t>
            </a:fld>
            <a:endParaRPr lang="en-US"/>
          </a:p>
        </p:txBody>
      </p:sp>
    </p:spTree>
    <p:extLst>
      <p:ext uri="{BB962C8B-B14F-4D97-AF65-F5344CB8AC3E}">
        <p14:creationId xmlns:p14="http://schemas.microsoft.com/office/powerpoint/2010/main" val="3527860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428D7-876B-4381-AE58-E09F445031B2}" type="datetimeFigureOut">
              <a:rPr lang="en-US" smtClean="0"/>
              <a:t>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7CF798-AC09-4C26-AEBF-9D5B80513887}" type="slidenum">
              <a:rPr lang="en-US" smtClean="0"/>
              <a:t>‹#›</a:t>
            </a:fld>
            <a:endParaRPr lang="en-US"/>
          </a:p>
        </p:txBody>
      </p:sp>
    </p:spTree>
    <p:extLst>
      <p:ext uri="{BB962C8B-B14F-4D97-AF65-F5344CB8AC3E}">
        <p14:creationId xmlns:p14="http://schemas.microsoft.com/office/powerpoint/2010/main" val="1544562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428D7-876B-4381-AE58-E09F445031B2}" type="datetimeFigureOut">
              <a:rPr lang="en-US" smtClean="0"/>
              <a:t>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7CF798-AC09-4C26-AEBF-9D5B80513887}" type="slidenum">
              <a:rPr lang="en-US" smtClean="0"/>
              <a:t>‹#›</a:t>
            </a:fld>
            <a:endParaRPr lang="en-US"/>
          </a:p>
        </p:txBody>
      </p:sp>
    </p:spTree>
    <p:extLst>
      <p:ext uri="{BB962C8B-B14F-4D97-AF65-F5344CB8AC3E}">
        <p14:creationId xmlns:p14="http://schemas.microsoft.com/office/powerpoint/2010/main" val="407141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B428D7-876B-4381-AE58-E09F445031B2}" type="datetimeFigureOut">
              <a:rPr lang="en-US" smtClean="0"/>
              <a:t>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7CF798-AC09-4C26-AEBF-9D5B80513887}" type="slidenum">
              <a:rPr lang="en-US" smtClean="0"/>
              <a:t>‹#›</a:t>
            </a:fld>
            <a:endParaRPr lang="en-US"/>
          </a:p>
        </p:txBody>
      </p:sp>
    </p:spTree>
    <p:extLst>
      <p:ext uri="{BB962C8B-B14F-4D97-AF65-F5344CB8AC3E}">
        <p14:creationId xmlns:p14="http://schemas.microsoft.com/office/powerpoint/2010/main" val="70060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B428D7-876B-4381-AE58-E09F445031B2}" type="datetimeFigureOut">
              <a:rPr lang="en-US" smtClean="0"/>
              <a:t>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7CF798-AC09-4C26-AEBF-9D5B80513887}" type="slidenum">
              <a:rPr lang="en-US" smtClean="0"/>
              <a:t>‹#›</a:t>
            </a:fld>
            <a:endParaRPr lang="en-US"/>
          </a:p>
        </p:txBody>
      </p:sp>
    </p:spTree>
    <p:extLst>
      <p:ext uri="{BB962C8B-B14F-4D97-AF65-F5344CB8AC3E}">
        <p14:creationId xmlns:p14="http://schemas.microsoft.com/office/powerpoint/2010/main" val="1308472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B428D7-876B-4381-AE58-E09F445031B2}" type="datetimeFigureOut">
              <a:rPr lang="en-US" smtClean="0"/>
              <a:t>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7CF798-AC09-4C26-AEBF-9D5B80513887}" type="slidenum">
              <a:rPr lang="en-US" smtClean="0"/>
              <a:t>‹#›</a:t>
            </a:fld>
            <a:endParaRPr lang="en-US"/>
          </a:p>
        </p:txBody>
      </p:sp>
    </p:spTree>
    <p:extLst>
      <p:ext uri="{BB962C8B-B14F-4D97-AF65-F5344CB8AC3E}">
        <p14:creationId xmlns:p14="http://schemas.microsoft.com/office/powerpoint/2010/main" val="2950832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B428D7-876B-4381-AE58-E09F445031B2}" type="datetimeFigureOut">
              <a:rPr lang="en-US" smtClean="0"/>
              <a:t>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7CF798-AC09-4C26-AEBF-9D5B80513887}" type="slidenum">
              <a:rPr lang="en-US" smtClean="0"/>
              <a:t>‹#›</a:t>
            </a:fld>
            <a:endParaRPr lang="en-US"/>
          </a:p>
        </p:txBody>
      </p:sp>
    </p:spTree>
    <p:extLst>
      <p:ext uri="{BB962C8B-B14F-4D97-AF65-F5344CB8AC3E}">
        <p14:creationId xmlns:p14="http://schemas.microsoft.com/office/powerpoint/2010/main" val="948503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428D7-876B-4381-AE58-E09F445031B2}" type="datetimeFigureOut">
              <a:rPr lang="en-US" smtClean="0"/>
              <a:t>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7CF798-AC09-4C26-AEBF-9D5B80513887}" type="slidenum">
              <a:rPr lang="en-US" smtClean="0"/>
              <a:t>‹#›</a:t>
            </a:fld>
            <a:endParaRPr lang="en-US"/>
          </a:p>
        </p:txBody>
      </p:sp>
    </p:spTree>
    <p:extLst>
      <p:ext uri="{BB962C8B-B14F-4D97-AF65-F5344CB8AC3E}">
        <p14:creationId xmlns:p14="http://schemas.microsoft.com/office/powerpoint/2010/main" val="802848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B428D7-876B-4381-AE58-E09F445031B2}" type="datetimeFigureOut">
              <a:rPr lang="en-US" smtClean="0"/>
              <a:t>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7CF798-AC09-4C26-AEBF-9D5B80513887}" type="slidenum">
              <a:rPr lang="en-US" smtClean="0"/>
              <a:t>‹#›</a:t>
            </a:fld>
            <a:endParaRPr lang="en-US"/>
          </a:p>
        </p:txBody>
      </p:sp>
    </p:spTree>
    <p:extLst>
      <p:ext uri="{BB962C8B-B14F-4D97-AF65-F5344CB8AC3E}">
        <p14:creationId xmlns:p14="http://schemas.microsoft.com/office/powerpoint/2010/main" val="3841366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B428D7-876B-4381-AE58-E09F445031B2}" type="datetimeFigureOut">
              <a:rPr lang="en-US" smtClean="0"/>
              <a:t>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7CF798-AC09-4C26-AEBF-9D5B80513887}" type="slidenum">
              <a:rPr lang="en-US" smtClean="0"/>
              <a:t>‹#›</a:t>
            </a:fld>
            <a:endParaRPr lang="en-US"/>
          </a:p>
        </p:txBody>
      </p:sp>
    </p:spTree>
    <p:extLst>
      <p:ext uri="{BB962C8B-B14F-4D97-AF65-F5344CB8AC3E}">
        <p14:creationId xmlns:p14="http://schemas.microsoft.com/office/powerpoint/2010/main" val="3039715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428D7-876B-4381-AE58-E09F445031B2}" type="datetimeFigureOut">
              <a:rPr lang="en-US" smtClean="0"/>
              <a:t>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7CF798-AC09-4C26-AEBF-9D5B80513887}" type="slidenum">
              <a:rPr lang="en-US" smtClean="0"/>
              <a:t>‹#›</a:t>
            </a:fld>
            <a:endParaRPr lang="en-US"/>
          </a:p>
        </p:txBody>
      </p:sp>
    </p:spTree>
    <p:extLst>
      <p:ext uri="{BB962C8B-B14F-4D97-AF65-F5344CB8AC3E}">
        <p14:creationId xmlns:p14="http://schemas.microsoft.com/office/powerpoint/2010/main" val="3677943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bowers@grandstream.com"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jpeg"/><Relationship Id="rId18" Type="http://schemas.openxmlformats.org/officeDocument/2006/relationships/image" Target="../media/image23.png"/><Relationship Id="rId3" Type="http://schemas.openxmlformats.org/officeDocument/2006/relationships/image" Target="../media/image14.jpeg"/><Relationship Id="rId21" Type="http://schemas.microsoft.com/office/2007/relationships/hdphoto" Target="../media/hdphoto5.wdp"/><Relationship Id="rId7" Type="http://schemas.openxmlformats.org/officeDocument/2006/relationships/image" Target="../media/image16.jpeg"/><Relationship Id="rId12" Type="http://schemas.microsoft.com/office/2007/relationships/hdphoto" Target="../media/hdphoto3.wdp"/><Relationship Id="rId17" Type="http://schemas.microsoft.com/office/2007/relationships/hdphoto" Target="../media/hdphoto4.wdp"/><Relationship Id="rId2" Type="http://schemas.openxmlformats.org/officeDocument/2006/relationships/notesSlide" Target="../notesSlides/notesSlide9.xml"/><Relationship Id="rId16" Type="http://schemas.openxmlformats.org/officeDocument/2006/relationships/image" Target="../media/image22.png"/><Relationship Id="rId20"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20.png"/><Relationship Id="rId5" Type="http://schemas.microsoft.com/office/2007/relationships/hdphoto" Target="../media/hdphoto2.wdp"/><Relationship Id="rId15" Type="http://schemas.openxmlformats.org/officeDocument/2006/relationships/image" Target="../media/image8.jpeg"/><Relationship Id="rId10" Type="http://schemas.openxmlformats.org/officeDocument/2006/relationships/image" Target="../media/image19.png"/><Relationship Id="rId19"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7.png"/><Relationship Id="rId22"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jpg"/><Relationship Id="rId7"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png"/><Relationship Id="rId9"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34.jpe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mailto:pbowers@grandstream.com"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2.jpg"/><Relationship Id="rId5" Type="http://schemas.openxmlformats.org/officeDocument/2006/relationships/image" Target="../media/image7.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00200"/>
            <a:ext cx="9144000" cy="769441"/>
          </a:xfrm>
          <a:prstGeom prst="rect">
            <a:avLst/>
          </a:prstGeom>
          <a:noFill/>
        </p:spPr>
        <p:txBody>
          <a:bodyPr wrap="square" rtlCol="0">
            <a:spAutoFit/>
          </a:bodyPr>
          <a:lstStyle/>
          <a:p>
            <a:pPr algn="ctr"/>
            <a:r>
              <a:rPr lang="en-US" sz="4400" b="1" i="1" dirty="0" smtClean="0">
                <a:solidFill>
                  <a:srgbClr val="0070C0"/>
                </a:solidFill>
              </a:rPr>
              <a:t>The IP-PBX</a:t>
            </a:r>
            <a:endParaRPr lang="en-US" sz="4400" b="1" i="1" dirty="0">
              <a:solidFill>
                <a:srgbClr val="0070C0"/>
              </a:solidFill>
            </a:endParaRPr>
          </a:p>
        </p:txBody>
      </p:sp>
      <p:pic>
        <p:nvPicPr>
          <p:cNvPr id="3074" name="Picture 2" descr="http://t1town.com/wp-content/uploads/2010/11/3CX_ip-pbx-over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513077"/>
            <a:ext cx="3759510" cy="31257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5867400"/>
            <a:ext cx="9144000" cy="1323439"/>
          </a:xfrm>
          <a:prstGeom prst="rect">
            <a:avLst/>
          </a:prstGeom>
          <a:noFill/>
        </p:spPr>
        <p:txBody>
          <a:bodyPr wrap="square" rtlCol="0">
            <a:spAutoFit/>
          </a:bodyPr>
          <a:lstStyle/>
          <a:p>
            <a:pPr algn="ctr"/>
            <a:r>
              <a:rPr lang="en-US" sz="2000" b="1" dirty="0" smtClean="0">
                <a:solidFill>
                  <a:schemeClr val="accent1">
                    <a:lumMod val="75000"/>
                  </a:schemeClr>
                </a:solidFill>
              </a:rPr>
              <a:t>Phil Bowers</a:t>
            </a:r>
          </a:p>
          <a:p>
            <a:pPr algn="ctr"/>
            <a:r>
              <a:rPr lang="en-US" sz="2000" b="1" dirty="0" smtClean="0">
                <a:solidFill>
                  <a:schemeClr val="accent1">
                    <a:lumMod val="75000"/>
                  </a:schemeClr>
                </a:solidFill>
              </a:rPr>
              <a:t> Global Marketing Communications Manager, </a:t>
            </a:r>
            <a:r>
              <a:rPr lang="en-US" sz="2000" b="1" dirty="0" err="1" smtClean="0">
                <a:solidFill>
                  <a:schemeClr val="accent1">
                    <a:lumMod val="75000"/>
                  </a:schemeClr>
                </a:solidFill>
              </a:rPr>
              <a:t>Grandstream</a:t>
            </a:r>
            <a:r>
              <a:rPr lang="en-US" sz="2000" b="1" dirty="0" smtClean="0">
                <a:solidFill>
                  <a:schemeClr val="accent1">
                    <a:lumMod val="75000"/>
                  </a:schemeClr>
                </a:solidFill>
              </a:rPr>
              <a:t> Networks</a:t>
            </a:r>
          </a:p>
          <a:p>
            <a:pPr algn="ctr"/>
            <a:r>
              <a:rPr lang="en-US" sz="2000" b="1" dirty="0" smtClean="0">
                <a:solidFill>
                  <a:schemeClr val="accent1">
                    <a:lumMod val="75000"/>
                  </a:schemeClr>
                </a:solidFill>
                <a:hlinkClick r:id="rId3"/>
              </a:rPr>
              <a:t>pbowers@grandstream.com</a:t>
            </a:r>
            <a:endParaRPr lang="en-US" sz="2000" b="1" dirty="0" smtClean="0">
              <a:solidFill>
                <a:schemeClr val="accent1">
                  <a:lumMod val="75000"/>
                </a:schemeClr>
              </a:solidFill>
            </a:endParaRPr>
          </a:p>
          <a:p>
            <a:pPr algn="ctr"/>
            <a:endParaRPr lang="en-US" sz="2000" b="1" dirty="0">
              <a:solidFill>
                <a:schemeClr val="accent1">
                  <a:lumMod val="75000"/>
                </a:schemeClr>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2491" y="152400"/>
            <a:ext cx="1492009" cy="969860"/>
          </a:xfrm>
          <a:prstGeom prst="rect">
            <a:avLst/>
          </a:prstGeom>
        </p:spPr>
      </p:pic>
    </p:spTree>
    <p:extLst>
      <p:ext uri="{BB962C8B-B14F-4D97-AF65-F5344CB8AC3E}">
        <p14:creationId xmlns:p14="http://schemas.microsoft.com/office/powerpoint/2010/main" val="4660153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8800"/>
            <a:ext cx="9144000" cy="769441"/>
          </a:xfrm>
          <a:prstGeom prst="rect">
            <a:avLst/>
          </a:prstGeom>
          <a:noFill/>
        </p:spPr>
        <p:txBody>
          <a:bodyPr wrap="square" rtlCol="0">
            <a:spAutoFit/>
          </a:bodyPr>
          <a:lstStyle/>
          <a:p>
            <a:pPr algn="ctr"/>
            <a:r>
              <a:rPr lang="en-US" sz="4400" b="1" i="1" dirty="0" smtClean="0">
                <a:solidFill>
                  <a:srgbClr val="0070C0"/>
                </a:solidFill>
              </a:rPr>
              <a:t>The Backbone of Your Business</a:t>
            </a:r>
            <a:endParaRPr lang="en-US" sz="4400" b="1" i="1" dirty="0">
              <a:solidFill>
                <a:srgbClr val="0070C0"/>
              </a:solidFill>
            </a:endParaRPr>
          </a:p>
        </p:txBody>
      </p:sp>
      <p:sp>
        <p:nvSpPr>
          <p:cNvPr id="2" name="TextBox 1"/>
          <p:cNvSpPr txBox="1"/>
          <p:nvPr/>
        </p:nvSpPr>
        <p:spPr>
          <a:xfrm>
            <a:off x="381000" y="2598241"/>
            <a:ext cx="7696200" cy="4247317"/>
          </a:xfrm>
          <a:prstGeom prst="rect">
            <a:avLst/>
          </a:prstGeom>
          <a:noFill/>
        </p:spPr>
        <p:txBody>
          <a:bodyPr wrap="square" rtlCol="0">
            <a:spAutoFit/>
          </a:bodyPr>
          <a:lstStyle/>
          <a:p>
            <a:pPr marL="285750" indent="-285750">
              <a:buFont typeface="Arial" pitchFamily="34" charset="0"/>
              <a:buChar char="•"/>
            </a:pPr>
            <a:r>
              <a:rPr lang="en-US" dirty="0" smtClean="0"/>
              <a:t>Call-routing</a:t>
            </a:r>
          </a:p>
          <a:p>
            <a:pPr marL="285750" indent="-285750">
              <a:buFont typeface="Arial" pitchFamily="34" charset="0"/>
              <a:buChar char="•"/>
            </a:pPr>
            <a:r>
              <a:rPr lang="en-US" dirty="0" smtClean="0"/>
              <a:t>Call Transfer</a:t>
            </a:r>
          </a:p>
          <a:p>
            <a:pPr marL="285750" indent="-285750">
              <a:buFont typeface="Arial" pitchFamily="34" charset="0"/>
              <a:buChar char="•"/>
            </a:pPr>
            <a:r>
              <a:rPr lang="en-US" dirty="0" smtClean="0"/>
              <a:t>Call Block</a:t>
            </a:r>
          </a:p>
          <a:p>
            <a:pPr marL="285750" indent="-285750">
              <a:buFont typeface="Arial" pitchFamily="34" charset="0"/>
              <a:buChar char="•"/>
            </a:pPr>
            <a:r>
              <a:rPr lang="en-US" dirty="0" smtClean="0"/>
              <a:t>Voice Messaging</a:t>
            </a:r>
          </a:p>
          <a:p>
            <a:pPr marL="285750" indent="-285750">
              <a:buFont typeface="Arial" pitchFamily="34" charset="0"/>
              <a:buChar char="•"/>
            </a:pPr>
            <a:r>
              <a:rPr lang="en-US" dirty="0" smtClean="0"/>
              <a:t>Call Queue</a:t>
            </a:r>
          </a:p>
          <a:p>
            <a:pPr marL="285750" indent="-285750">
              <a:buFont typeface="Arial" pitchFamily="34" charset="0"/>
              <a:buChar char="•"/>
            </a:pPr>
            <a:r>
              <a:rPr lang="en-US" dirty="0" smtClean="0"/>
              <a:t>Voice Conferencing</a:t>
            </a:r>
          </a:p>
          <a:p>
            <a:pPr marL="285750" indent="-285750">
              <a:buFont typeface="Arial" pitchFamily="34" charset="0"/>
              <a:buChar char="•"/>
            </a:pPr>
            <a:r>
              <a:rPr lang="en-US" dirty="0" smtClean="0"/>
              <a:t>Call Forwarding</a:t>
            </a:r>
          </a:p>
          <a:p>
            <a:pPr marL="285750" indent="-285750">
              <a:buFont typeface="Arial" pitchFamily="34" charset="0"/>
              <a:buChar char="•"/>
            </a:pPr>
            <a:r>
              <a:rPr lang="en-US" dirty="0" smtClean="0"/>
              <a:t>Call Retrieval</a:t>
            </a:r>
          </a:p>
          <a:p>
            <a:pPr marL="285750" indent="-285750">
              <a:buFont typeface="Arial" pitchFamily="34" charset="0"/>
              <a:buChar char="•"/>
            </a:pPr>
            <a:r>
              <a:rPr lang="en-US" dirty="0" smtClean="0"/>
              <a:t>Music On Hold</a:t>
            </a:r>
          </a:p>
          <a:p>
            <a:pPr marL="285750" indent="-285750">
              <a:buFont typeface="Arial" pitchFamily="34" charset="0"/>
              <a:buChar char="•"/>
            </a:pPr>
            <a:r>
              <a:rPr lang="en-US" dirty="0" smtClean="0"/>
              <a:t>Ring Group/Hunt Group</a:t>
            </a:r>
          </a:p>
          <a:p>
            <a:pPr marL="285750" indent="-285750">
              <a:buFont typeface="Arial" pitchFamily="34" charset="0"/>
              <a:buChar char="•"/>
            </a:pPr>
            <a:r>
              <a:rPr lang="en-US" dirty="0" smtClean="0"/>
              <a:t>Call Recording</a:t>
            </a:r>
          </a:p>
          <a:p>
            <a:pPr marL="285750" indent="-285750">
              <a:buFont typeface="Arial" pitchFamily="34" charset="0"/>
              <a:buChar char="•"/>
            </a:pPr>
            <a:r>
              <a:rPr lang="en-US" dirty="0" smtClean="0"/>
              <a:t>Call Park</a:t>
            </a:r>
          </a:p>
          <a:p>
            <a:pPr marL="285750" indent="-285750">
              <a:buFont typeface="Arial" pitchFamily="34" charset="0"/>
              <a:buChar char="•"/>
            </a:pPr>
            <a:r>
              <a:rPr lang="en-US" dirty="0" smtClean="0"/>
              <a:t>Intercom/Paging</a:t>
            </a:r>
          </a:p>
          <a:p>
            <a:pPr marL="285750" indent="-285750">
              <a:buFont typeface="Arial" pitchFamily="34" charset="0"/>
              <a:buChar char="•"/>
            </a:pPr>
            <a:r>
              <a:rPr lang="en-US" dirty="0" smtClean="0"/>
              <a:t>Call Hold</a:t>
            </a:r>
          </a:p>
          <a:p>
            <a:pPr marL="285750" indent="-285750">
              <a:buFont typeface="Arial" pitchFamily="34" charset="0"/>
              <a:buChar char="•"/>
            </a:pPr>
            <a:r>
              <a:rPr lang="en-US" dirty="0" smtClean="0"/>
              <a:t>Do Not Disturb (DND)</a:t>
            </a:r>
            <a:endParaRPr lang="en-US" dirty="0"/>
          </a:p>
        </p:txBody>
      </p:sp>
      <p:sp>
        <p:nvSpPr>
          <p:cNvPr id="5" name="TextBox 4"/>
          <p:cNvSpPr txBox="1"/>
          <p:nvPr/>
        </p:nvSpPr>
        <p:spPr>
          <a:xfrm>
            <a:off x="4572000" y="2819400"/>
            <a:ext cx="4114800" cy="3416320"/>
          </a:xfrm>
          <a:prstGeom prst="rect">
            <a:avLst/>
          </a:prstGeom>
          <a:noFill/>
        </p:spPr>
        <p:txBody>
          <a:bodyPr wrap="square" rtlCol="0">
            <a:spAutoFit/>
          </a:bodyPr>
          <a:lstStyle/>
          <a:p>
            <a:pPr marL="285750" indent="-285750">
              <a:buFont typeface="Arial" pitchFamily="34" charset="0"/>
              <a:buChar char="•"/>
            </a:pPr>
            <a:r>
              <a:rPr lang="en-US" dirty="0" smtClean="0"/>
              <a:t>IVR</a:t>
            </a:r>
          </a:p>
          <a:p>
            <a:pPr marL="285750" indent="-285750">
              <a:buFont typeface="Arial" pitchFamily="34" charset="0"/>
              <a:buChar char="•"/>
            </a:pPr>
            <a:r>
              <a:rPr lang="en-US" dirty="0" smtClean="0"/>
              <a:t>Auto-Attendant</a:t>
            </a:r>
          </a:p>
          <a:p>
            <a:pPr marL="285750" indent="-285750">
              <a:buFont typeface="Arial" pitchFamily="34" charset="0"/>
              <a:buChar char="•"/>
            </a:pPr>
            <a:r>
              <a:rPr lang="en-US" dirty="0" smtClean="0"/>
              <a:t>Click to Dial</a:t>
            </a:r>
          </a:p>
          <a:p>
            <a:pPr marL="285750" indent="-285750">
              <a:buFont typeface="Arial" pitchFamily="34" charset="0"/>
              <a:buChar char="•"/>
            </a:pPr>
            <a:r>
              <a:rPr lang="en-US" dirty="0" smtClean="0"/>
              <a:t>Busy Lamp Field (BLF)</a:t>
            </a:r>
          </a:p>
          <a:p>
            <a:pPr marL="285750" indent="-285750">
              <a:buFont typeface="Arial" pitchFamily="34" charset="0"/>
              <a:buChar char="•"/>
            </a:pPr>
            <a:r>
              <a:rPr lang="en-US" dirty="0" smtClean="0"/>
              <a:t>Codec support</a:t>
            </a:r>
          </a:p>
          <a:p>
            <a:pPr marL="285750" indent="-285750">
              <a:buFont typeface="Arial" pitchFamily="34" charset="0"/>
              <a:buChar char="•"/>
            </a:pPr>
            <a:r>
              <a:rPr lang="en-US" dirty="0" smtClean="0"/>
              <a:t>Fax</a:t>
            </a:r>
          </a:p>
          <a:p>
            <a:pPr marL="285750" indent="-285750">
              <a:buFont typeface="Arial" pitchFamily="34" charset="0"/>
              <a:buChar char="•"/>
            </a:pPr>
            <a:r>
              <a:rPr lang="en-US" dirty="0" smtClean="0"/>
              <a:t>Phonebooks</a:t>
            </a:r>
          </a:p>
          <a:p>
            <a:pPr marL="285750" indent="-285750">
              <a:buFont typeface="Arial" pitchFamily="34" charset="0"/>
              <a:buChar char="•"/>
            </a:pPr>
            <a:r>
              <a:rPr lang="en-US" dirty="0" smtClean="0"/>
              <a:t>Call Detail Reporting (CDR)</a:t>
            </a:r>
          </a:p>
          <a:p>
            <a:pPr marL="285750" indent="-285750">
              <a:buFont typeface="Arial" pitchFamily="34" charset="0"/>
              <a:buChar char="•"/>
            </a:pPr>
            <a:r>
              <a:rPr lang="en-US" dirty="0" smtClean="0"/>
              <a:t>Voicemail/fax forwarding to email</a:t>
            </a:r>
          </a:p>
          <a:p>
            <a:pPr marL="285750" indent="-285750">
              <a:buFont typeface="Arial" pitchFamily="34" charset="0"/>
              <a:buChar char="•"/>
            </a:pPr>
            <a:r>
              <a:rPr lang="en-US" dirty="0" smtClean="0"/>
              <a:t>System Backup</a:t>
            </a:r>
          </a:p>
          <a:p>
            <a:pPr marL="285750" indent="-285750">
              <a:buFont typeface="Arial" pitchFamily="34" charset="0"/>
              <a:buChar char="•"/>
            </a:pPr>
            <a:r>
              <a:rPr lang="en-US" dirty="0" smtClean="0"/>
              <a:t>Mobility applications</a:t>
            </a:r>
          </a:p>
          <a:p>
            <a:pPr marL="285750" indent="-285750">
              <a:buFont typeface="Arial" pitchFamily="34" charset="0"/>
              <a:buChar char="•"/>
            </a:pP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32314334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8800"/>
            <a:ext cx="9144000" cy="769441"/>
          </a:xfrm>
          <a:prstGeom prst="rect">
            <a:avLst/>
          </a:prstGeom>
          <a:noFill/>
        </p:spPr>
        <p:txBody>
          <a:bodyPr wrap="square" rtlCol="0">
            <a:spAutoFit/>
          </a:bodyPr>
          <a:lstStyle/>
          <a:p>
            <a:pPr algn="ctr"/>
            <a:r>
              <a:rPr lang="en-US" sz="4400" b="1" i="1" dirty="0" smtClean="0">
                <a:solidFill>
                  <a:srgbClr val="0070C0"/>
                </a:solidFill>
              </a:rPr>
              <a:t>IP-PBX Must Have Features</a:t>
            </a:r>
            <a:endParaRPr lang="en-US" sz="4400" b="1" i="1" dirty="0">
              <a:solidFill>
                <a:srgbClr val="0070C0"/>
              </a:solidFill>
            </a:endParaRPr>
          </a:p>
        </p:txBody>
      </p:sp>
      <p:sp>
        <p:nvSpPr>
          <p:cNvPr id="3" name="TextBox 2"/>
          <p:cNvSpPr txBox="1"/>
          <p:nvPr/>
        </p:nvSpPr>
        <p:spPr>
          <a:xfrm>
            <a:off x="1143000" y="3124200"/>
            <a:ext cx="6934200" cy="2123658"/>
          </a:xfrm>
          <a:prstGeom prst="rect">
            <a:avLst/>
          </a:prstGeom>
          <a:noFill/>
        </p:spPr>
        <p:txBody>
          <a:bodyPr wrap="square" rtlCol="0">
            <a:spAutoFit/>
          </a:bodyPr>
          <a:lstStyle/>
          <a:p>
            <a:pPr marL="342900" indent="-342900">
              <a:buFont typeface="+mj-lt"/>
              <a:buAutoNum type="arabicPeriod"/>
            </a:pPr>
            <a:r>
              <a:rPr lang="en-US" sz="2800" dirty="0" smtClean="0"/>
              <a:t>Voice Messaging </a:t>
            </a:r>
            <a:r>
              <a:rPr lang="en-US" sz="2000" dirty="0" smtClean="0"/>
              <a:t>(voicemail to email)</a:t>
            </a:r>
          </a:p>
          <a:p>
            <a:pPr marL="342900" indent="-342900">
              <a:buFont typeface="+mj-lt"/>
              <a:buAutoNum type="arabicPeriod"/>
            </a:pPr>
            <a:r>
              <a:rPr lang="en-US" sz="2800" dirty="0" smtClean="0"/>
              <a:t>Mobility Applications </a:t>
            </a:r>
            <a:r>
              <a:rPr lang="en-US" sz="2000" dirty="0" smtClean="0"/>
              <a:t>(remote IP extensions, find me/follow me, softphone applications, </a:t>
            </a:r>
            <a:r>
              <a:rPr lang="en-US" sz="2000" dirty="0" err="1" smtClean="0"/>
              <a:t>etc</a:t>
            </a:r>
            <a:r>
              <a:rPr lang="en-US" sz="2000" dirty="0" smtClean="0"/>
              <a:t>)</a:t>
            </a:r>
          </a:p>
          <a:p>
            <a:pPr marL="342900" indent="-342900">
              <a:buFont typeface="+mj-lt"/>
              <a:buAutoNum type="arabicPeriod"/>
            </a:pPr>
            <a:r>
              <a:rPr lang="en-US" sz="2800" dirty="0" smtClean="0"/>
              <a:t>Conferencing </a:t>
            </a:r>
            <a:r>
              <a:rPr lang="en-US" sz="2000" dirty="0" smtClean="0"/>
              <a:t>(voice and video)</a:t>
            </a:r>
          </a:p>
          <a:p>
            <a:pPr marL="342900" indent="-342900">
              <a:buFont typeface="+mj-lt"/>
              <a:buAutoNum type="arabicPeriod"/>
            </a:pPr>
            <a:r>
              <a:rPr lang="en-US" sz="2800" dirty="0" smtClean="0"/>
              <a:t>Reporting</a:t>
            </a:r>
            <a:r>
              <a:rPr lang="en-US" sz="2000" dirty="0" smtClean="0"/>
              <a:t> (CDR, Call-Recording)</a:t>
            </a:r>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35754165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8800"/>
            <a:ext cx="9144000" cy="769441"/>
          </a:xfrm>
          <a:prstGeom prst="rect">
            <a:avLst/>
          </a:prstGeom>
          <a:noFill/>
        </p:spPr>
        <p:txBody>
          <a:bodyPr wrap="square" rtlCol="0">
            <a:spAutoFit/>
          </a:bodyPr>
          <a:lstStyle/>
          <a:p>
            <a:pPr algn="ctr"/>
            <a:r>
              <a:rPr lang="en-US" sz="4400" b="1" i="1" dirty="0" smtClean="0">
                <a:solidFill>
                  <a:srgbClr val="0070C0"/>
                </a:solidFill>
              </a:rPr>
              <a:t>Basic Advantages of IP-PBX</a:t>
            </a:r>
            <a:endParaRPr lang="en-US" sz="4400" b="1" i="1" dirty="0">
              <a:solidFill>
                <a:srgbClr val="0070C0"/>
              </a:solidFill>
            </a:endParaRPr>
          </a:p>
        </p:txBody>
      </p:sp>
      <p:sp>
        <p:nvSpPr>
          <p:cNvPr id="3" name="TextBox 2"/>
          <p:cNvSpPr txBox="1"/>
          <p:nvPr/>
        </p:nvSpPr>
        <p:spPr>
          <a:xfrm>
            <a:off x="1143000" y="3124200"/>
            <a:ext cx="6934200" cy="2246769"/>
          </a:xfrm>
          <a:prstGeom prst="rect">
            <a:avLst/>
          </a:prstGeom>
          <a:noFill/>
        </p:spPr>
        <p:txBody>
          <a:bodyPr wrap="square" rtlCol="0">
            <a:spAutoFit/>
          </a:bodyPr>
          <a:lstStyle/>
          <a:p>
            <a:pPr marL="342900" indent="-342900">
              <a:buFont typeface="+mj-lt"/>
              <a:buAutoNum type="arabicPeriod"/>
            </a:pPr>
            <a:r>
              <a:rPr lang="en-US" sz="2800" dirty="0" smtClean="0"/>
              <a:t>One-time deployment cost</a:t>
            </a:r>
          </a:p>
          <a:p>
            <a:pPr marL="342900" indent="-342900">
              <a:buFont typeface="+mj-lt"/>
              <a:buAutoNum type="arabicPeriod"/>
            </a:pPr>
            <a:r>
              <a:rPr lang="en-US" sz="2800" dirty="0" smtClean="0"/>
              <a:t>Enormous savings on Service costs</a:t>
            </a:r>
          </a:p>
          <a:p>
            <a:pPr marL="342900" indent="-342900">
              <a:buFont typeface="+mj-lt"/>
              <a:buAutoNum type="arabicPeriod"/>
            </a:pPr>
            <a:r>
              <a:rPr lang="en-US" sz="2800" dirty="0" smtClean="0"/>
              <a:t>Built-In Features (IVR, auto-attendant, etc.)</a:t>
            </a:r>
          </a:p>
          <a:p>
            <a:pPr marL="342900" indent="-342900">
              <a:buFont typeface="+mj-lt"/>
              <a:buAutoNum type="arabicPeriod"/>
            </a:pPr>
            <a:r>
              <a:rPr lang="en-US" sz="2800" dirty="0" smtClean="0"/>
              <a:t>Data capability – CDR, Call Recording, etc.</a:t>
            </a:r>
          </a:p>
          <a:p>
            <a:pPr marL="342900" indent="-342900">
              <a:buFont typeface="+mj-lt"/>
              <a:buAutoNum type="arabicPeriod"/>
            </a:pPr>
            <a:r>
              <a:rPr lang="en-US" sz="2800" dirty="0" smtClean="0"/>
              <a:t>Multiple-office peering</a:t>
            </a:r>
            <a:endParaRPr lang="en-US"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2283352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5" name="Straight Connector 224"/>
          <p:cNvCxnSpPr/>
          <p:nvPr/>
        </p:nvCxnSpPr>
        <p:spPr>
          <a:xfrm>
            <a:off x="1383530" y="6019800"/>
            <a:ext cx="129180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09" name="TextBox 108"/>
          <p:cNvSpPr txBox="1"/>
          <p:nvPr/>
        </p:nvSpPr>
        <p:spPr>
          <a:xfrm>
            <a:off x="734143" y="6169968"/>
            <a:ext cx="713657" cy="230832"/>
          </a:xfrm>
          <a:prstGeom prst="rect">
            <a:avLst/>
          </a:prstGeom>
          <a:no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900" b="1" dirty="0" smtClean="0">
                <a:solidFill>
                  <a:schemeClr val="tx1"/>
                </a:solidFill>
              </a:rPr>
              <a:t>DP715/710</a:t>
            </a:r>
            <a:endParaRPr lang="en-US" sz="900" b="1" dirty="0">
              <a:solidFill>
                <a:schemeClr val="tx1"/>
              </a:solidFill>
            </a:endParaRPr>
          </a:p>
        </p:txBody>
      </p:sp>
      <p:pic>
        <p:nvPicPr>
          <p:cNvPr id="67" name="Picture 15" descr="http://www.grandstream.com/files/9013/4012/6953/dp715_710_grou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78" y="6339944"/>
            <a:ext cx="657522" cy="453690"/>
          </a:xfrm>
          <a:prstGeom prst="rect">
            <a:avLst/>
          </a:prstGeom>
          <a:noFill/>
          <a:extLst>
            <a:ext uri="{909E8E84-426E-40DD-AFC4-6F175D3DCCD1}">
              <a14:hiddenFill xmlns:a14="http://schemas.microsoft.com/office/drawing/2010/main">
                <a:solidFill>
                  <a:srgbClr val="FFFFFF"/>
                </a:solidFill>
              </a14:hiddenFill>
            </a:ext>
          </a:extLst>
        </p:spPr>
      </p:pic>
      <p:sp>
        <p:nvSpPr>
          <p:cNvPr id="74" name="Right Brace 73"/>
          <p:cNvSpPr/>
          <p:nvPr/>
        </p:nvSpPr>
        <p:spPr>
          <a:xfrm>
            <a:off x="8610600" y="685800"/>
            <a:ext cx="287179" cy="4188768"/>
          </a:xfrm>
          <a:prstGeom prst="rightBrace">
            <a:avLst/>
          </a:prstGeom>
          <a:ln>
            <a:solidFill>
              <a:srgbClr val="4F81BD">
                <a:alpha val="45882"/>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6" name="Cloud 165"/>
          <p:cNvSpPr/>
          <p:nvPr/>
        </p:nvSpPr>
        <p:spPr>
          <a:xfrm rot="11053481">
            <a:off x="3624415" y="5006586"/>
            <a:ext cx="1463611" cy="671128"/>
          </a:xfrm>
          <a:prstGeom prst="cloud">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3980917" y="5100935"/>
            <a:ext cx="740203" cy="461665"/>
          </a:xfrm>
          <a:prstGeom prst="rect">
            <a:avLst/>
          </a:prstGeom>
          <a:noFill/>
        </p:spPr>
        <p:txBody>
          <a:bodyPr wrap="none" rtlCol="0">
            <a:spAutoFit/>
          </a:bodyPr>
          <a:lstStyle/>
          <a:p>
            <a:r>
              <a:rPr lang="en-US" sz="1200" b="1" dirty="0" smtClean="0"/>
              <a:t>Internet</a:t>
            </a:r>
          </a:p>
          <a:p>
            <a:r>
              <a:rPr lang="en-US" sz="1200" b="1" dirty="0" smtClean="0"/>
              <a:t>Network</a:t>
            </a:r>
            <a:endParaRPr lang="en-US" sz="1200" b="1" dirty="0"/>
          </a:p>
        </p:txBody>
      </p:sp>
      <p:pic>
        <p:nvPicPr>
          <p:cNvPr id="20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514600" y="5689634"/>
            <a:ext cx="952500" cy="634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9" name="TextBox 208"/>
          <p:cNvSpPr txBox="1"/>
          <p:nvPr/>
        </p:nvSpPr>
        <p:spPr>
          <a:xfrm>
            <a:off x="2590800" y="6097881"/>
            <a:ext cx="434158" cy="276999"/>
          </a:xfrm>
          <a:prstGeom prst="rect">
            <a:avLst/>
          </a:prstGeom>
          <a:noFill/>
        </p:spPr>
        <p:txBody>
          <a:bodyPr wrap="none" rtlCol="0">
            <a:spAutoFit/>
          </a:bodyPr>
          <a:lstStyle/>
          <a:p>
            <a:r>
              <a:rPr lang="en-US" sz="1200" b="1" dirty="0" smtClean="0"/>
              <a:t>PBX</a:t>
            </a:r>
            <a:endParaRPr lang="en-US" sz="1200" b="1" dirty="0"/>
          </a:p>
        </p:txBody>
      </p:sp>
      <p:cxnSp>
        <p:nvCxnSpPr>
          <p:cNvPr id="228" name="Straight Connector 227"/>
          <p:cNvCxnSpPr/>
          <p:nvPr/>
        </p:nvCxnSpPr>
        <p:spPr>
          <a:xfrm flipH="1">
            <a:off x="2362200" y="5413466"/>
            <a:ext cx="10194" cy="1215934"/>
          </a:xfrm>
          <a:prstGeom prst="line">
            <a:avLst/>
          </a:prstGeom>
          <a:ln w="76200">
            <a:solidFill>
              <a:schemeClr val="bg1">
                <a:lumMod val="50000"/>
              </a:schemeClr>
            </a:solidFill>
          </a:ln>
        </p:spPr>
        <p:style>
          <a:lnRef idx="3">
            <a:schemeClr val="accent2"/>
          </a:lnRef>
          <a:fillRef idx="0">
            <a:schemeClr val="accent2"/>
          </a:fillRef>
          <a:effectRef idx="2">
            <a:schemeClr val="accent2"/>
          </a:effectRef>
          <a:fontRef idx="minor">
            <a:schemeClr val="tx1"/>
          </a:fontRef>
        </p:style>
      </p:cxnSp>
      <p:cxnSp>
        <p:nvCxnSpPr>
          <p:cNvPr id="234" name="Straight Connector 233"/>
          <p:cNvCxnSpPr/>
          <p:nvPr/>
        </p:nvCxnSpPr>
        <p:spPr>
          <a:xfrm>
            <a:off x="1383530" y="5486400"/>
            <a:ext cx="1000794"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36" name="Straight Connector 235"/>
          <p:cNvCxnSpPr/>
          <p:nvPr/>
        </p:nvCxnSpPr>
        <p:spPr>
          <a:xfrm>
            <a:off x="1383530" y="6553200"/>
            <a:ext cx="967694"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240" name="Picture 25" descr="GXP21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105" y="5066236"/>
            <a:ext cx="574495" cy="496364"/>
          </a:xfrm>
          <a:prstGeom prst="rect">
            <a:avLst/>
          </a:prstGeom>
          <a:noFill/>
          <a:extLst>
            <a:ext uri="{909E8E84-426E-40DD-AFC4-6F175D3DCCD1}">
              <a14:hiddenFill xmlns:a14="http://schemas.microsoft.com/office/drawing/2010/main">
                <a:solidFill>
                  <a:srgbClr val="FFFFFF"/>
                </a:solidFill>
              </a14:hiddenFill>
            </a:ext>
          </a:extLst>
        </p:spPr>
      </p:pic>
      <p:sp>
        <p:nvSpPr>
          <p:cNvPr id="246" name="TextBox 245"/>
          <p:cNvSpPr txBox="1"/>
          <p:nvPr/>
        </p:nvSpPr>
        <p:spPr>
          <a:xfrm>
            <a:off x="833529" y="4874568"/>
            <a:ext cx="614271" cy="230832"/>
          </a:xfrm>
          <a:prstGeom prst="rect">
            <a:avLst/>
          </a:prstGeom>
          <a:no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900" b="1" dirty="0" smtClean="0">
                <a:solidFill>
                  <a:schemeClr val="tx1"/>
                </a:solidFill>
              </a:rPr>
              <a:t>GXP2120</a:t>
            </a:r>
            <a:endParaRPr lang="en-US" sz="900" b="1" dirty="0">
              <a:solidFill>
                <a:schemeClr val="tx1"/>
              </a:solidFill>
            </a:endParaRPr>
          </a:p>
        </p:txBody>
      </p:sp>
      <p:pic>
        <p:nvPicPr>
          <p:cNvPr id="243" name="Picture 31" descr="http://www.iconshock.com/img_jpg/SUPERVISTA/accounting/jpg/256/warehouse_ic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0200" y="44958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http://notcreative.cc/nick4/images/icons/icon_sip.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5413466"/>
            <a:ext cx="450667" cy="450667"/>
          </a:xfrm>
          <a:prstGeom prst="rect">
            <a:avLst/>
          </a:prstGeom>
          <a:noFill/>
          <a:extLst>
            <a:ext uri="{909E8E84-426E-40DD-AFC4-6F175D3DCCD1}">
              <a14:hiddenFill xmlns:a14="http://schemas.microsoft.com/office/drawing/2010/main">
                <a:solidFill>
                  <a:srgbClr val="FFFFFF"/>
                </a:solidFill>
              </a14:hiddenFill>
            </a:ext>
          </a:extLst>
        </p:spPr>
      </p:pic>
      <p:pic>
        <p:nvPicPr>
          <p:cNvPr id="299" name="Picture 35" descr="http://notcreative.cc/nick4/images/icons/icon_sip.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41260" y="5946866"/>
            <a:ext cx="450667" cy="450667"/>
          </a:xfrm>
          <a:prstGeom prst="rect">
            <a:avLst/>
          </a:prstGeom>
          <a:noFill/>
          <a:extLst>
            <a:ext uri="{909E8E84-426E-40DD-AFC4-6F175D3DCCD1}">
              <a14:hiddenFill xmlns:a14="http://schemas.microsoft.com/office/drawing/2010/main">
                <a:solidFill>
                  <a:srgbClr val="FFFFFF"/>
                </a:solidFill>
              </a14:hiddenFill>
            </a:ext>
          </a:extLst>
        </p:spPr>
      </p:pic>
      <p:sp>
        <p:nvSpPr>
          <p:cNvPr id="301" name="TextBox 300"/>
          <p:cNvSpPr txBox="1"/>
          <p:nvPr/>
        </p:nvSpPr>
        <p:spPr>
          <a:xfrm>
            <a:off x="6196727" y="5624247"/>
            <a:ext cx="1042273" cy="215444"/>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800" b="1" dirty="0" smtClean="0">
                <a:solidFill>
                  <a:schemeClr val="bg1"/>
                </a:solidFill>
              </a:rPr>
              <a:t>SIP Trunk Provider 1</a:t>
            </a:r>
            <a:endParaRPr lang="en-US" sz="800" b="1" dirty="0">
              <a:solidFill>
                <a:schemeClr val="bg1"/>
              </a:solidFill>
            </a:endParaRPr>
          </a:p>
        </p:txBody>
      </p:sp>
      <p:sp>
        <p:nvSpPr>
          <p:cNvPr id="302" name="TextBox 301"/>
          <p:cNvSpPr txBox="1"/>
          <p:nvPr/>
        </p:nvSpPr>
        <p:spPr>
          <a:xfrm>
            <a:off x="5891927" y="6158299"/>
            <a:ext cx="1042273" cy="215444"/>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800" b="1" dirty="0" smtClean="0">
                <a:solidFill>
                  <a:schemeClr val="bg1"/>
                </a:solidFill>
              </a:rPr>
              <a:t>SIP Trunk Provider 2</a:t>
            </a:r>
            <a:endParaRPr lang="en-US" sz="800" b="1" dirty="0">
              <a:solidFill>
                <a:schemeClr val="bg1"/>
              </a:solidFill>
            </a:endParaRPr>
          </a:p>
        </p:txBody>
      </p:sp>
      <p:sp>
        <p:nvSpPr>
          <p:cNvPr id="1086" name="TextBox 1085"/>
          <p:cNvSpPr txBox="1"/>
          <p:nvPr/>
        </p:nvSpPr>
        <p:spPr>
          <a:xfrm rot="5400000">
            <a:off x="1073613" y="5645613"/>
            <a:ext cx="468398" cy="584775"/>
          </a:xfrm>
          <a:prstGeom prst="rect">
            <a:avLst/>
          </a:prstGeom>
          <a:noFill/>
        </p:spPr>
        <p:txBody>
          <a:bodyPr wrap="none" rtlCol="0">
            <a:spAutoFit/>
          </a:bodyPr>
          <a:lstStyle/>
          <a:p>
            <a:r>
              <a:rPr lang="en-US" sz="3200" dirty="0" smtClean="0"/>
              <a:t>…</a:t>
            </a:r>
            <a:endParaRPr lang="en-US" sz="3200" dirty="0"/>
          </a:p>
        </p:txBody>
      </p:sp>
      <p:sp>
        <p:nvSpPr>
          <p:cNvPr id="360" name="TextBox 359"/>
          <p:cNvSpPr txBox="1"/>
          <p:nvPr/>
        </p:nvSpPr>
        <p:spPr>
          <a:xfrm rot="5400000">
            <a:off x="2071418" y="5831448"/>
            <a:ext cx="976995" cy="230832"/>
          </a:xfrm>
          <a:prstGeom prst="rect">
            <a:avLst/>
          </a:prstGeom>
          <a:noFill/>
        </p:spPr>
        <p:txBody>
          <a:bodyPr wrap="square" rtlCol="0">
            <a:spAutoFit/>
          </a:bodyPr>
          <a:lstStyle/>
          <a:p>
            <a:r>
              <a:rPr lang="en-US" sz="900" b="1" dirty="0" smtClean="0">
                <a:solidFill>
                  <a:schemeClr val="tx1">
                    <a:lumMod val="75000"/>
                    <a:lumOff val="25000"/>
                  </a:schemeClr>
                </a:solidFill>
              </a:rPr>
              <a:t>LAN</a:t>
            </a:r>
            <a:endParaRPr lang="en-US" sz="900" b="1" dirty="0">
              <a:solidFill>
                <a:schemeClr val="tx1">
                  <a:lumMod val="75000"/>
                  <a:lumOff val="25000"/>
                </a:schemeClr>
              </a:solidFill>
            </a:endParaRPr>
          </a:p>
        </p:txBody>
      </p:sp>
      <p:cxnSp>
        <p:nvCxnSpPr>
          <p:cNvPr id="194" name="Straight Arrow Connector 193"/>
          <p:cNvCxnSpPr/>
          <p:nvPr/>
        </p:nvCxnSpPr>
        <p:spPr>
          <a:xfrm>
            <a:off x="5071466" y="5257800"/>
            <a:ext cx="719734" cy="30151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66" name="Straight Arrow Connector 365"/>
          <p:cNvCxnSpPr/>
          <p:nvPr/>
        </p:nvCxnSpPr>
        <p:spPr>
          <a:xfrm>
            <a:off x="4769262" y="5638799"/>
            <a:ext cx="730953" cy="45908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11" name="TextBox 410"/>
          <p:cNvSpPr txBox="1"/>
          <p:nvPr/>
        </p:nvSpPr>
        <p:spPr>
          <a:xfrm>
            <a:off x="3429000" y="5867400"/>
            <a:ext cx="434734" cy="230832"/>
          </a:xfrm>
          <a:prstGeom prst="rect">
            <a:avLst/>
          </a:prstGeom>
          <a:noFill/>
        </p:spPr>
        <p:txBody>
          <a:bodyPr wrap="none" rtlCol="0">
            <a:spAutoFit/>
          </a:bodyPr>
          <a:lstStyle/>
          <a:p>
            <a:r>
              <a:rPr lang="en-US" sz="900" b="1" dirty="0" smtClean="0">
                <a:solidFill>
                  <a:schemeClr val="tx1">
                    <a:lumMod val="75000"/>
                    <a:lumOff val="25000"/>
                  </a:schemeClr>
                </a:solidFill>
              </a:rPr>
              <a:t>WAN</a:t>
            </a:r>
            <a:endParaRPr lang="en-US" sz="900" b="1" dirty="0">
              <a:solidFill>
                <a:schemeClr val="tx1">
                  <a:lumMod val="75000"/>
                  <a:lumOff val="25000"/>
                </a:schemeClr>
              </a:solidFill>
            </a:endParaRPr>
          </a:p>
        </p:txBody>
      </p:sp>
      <p:cxnSp>
        <p:nvCxnSpPr>
          <p:cNvPr id="414" name="Straight Arrow Connector 413"/>
          <p:cNvCxnSpPr>
            <a:stCxn id="166" idx="3"/>
          </p:cNvCxnSpPr>
          <p:nvPr/>
        </p:nvCxnSpPr>
        <p:spPr>
          <a:xfrm>
            <a:off x="4334327" y="5638534"/>
            <a:ext cx="13878" cy="435015"/>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422" name="Straight Arrow Connector 421"/>
          <p:cNvCxnSpPr/>
          <p:nvPr/>
        </p:nvCxnSpPr>
        <p:spPr>
          <a:xfrm>
            <a:off x="3352800" y="6073549"/>
            <a:ext cx="998218" cy="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pic>
        <p:nvPicPr>
          <p:cNvPr id="442" name="Picture 3" descr="C:\Users\ealvarez\Desktop\Images frequently used\gs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39538" y="5908938"/>
            <a:ext cx="1326162" cy="862012"/>
          </a:xfrm>
          <a:prstGeom prst="rect">
            <a:avLst/>
          </a:prstGeom>
          <a:noFill/>
          <a:extLst>
            <a:ext uri="{909E8E84-426E-40DD-AFC4-6F175D3DCCD1}">
              <a14:hiddenFill xmlns:a14="http://schemas.microsoft.com/office/drawing/2010/main">
                <a:solidFill>
                  <a:srgbClr val="FFFFFF"/>
                </a:solidFill>
              </a14:hiddenFill>
            </a:ext>
          </a:extLst>
        </p:spPr>
      </p:pic>
      <p:pic>
        <p:nvPicPr>
          <p:cNvPr id="454" name="Picture 40" descr="http://png-1.findicons.com/files/icons/1579/devine/256/lock.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9000" y="6096000"/>
            <a:ext cx="22860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p:cNvCxnSpPr/>
          <p:nvPr/>
        </p:nvCxnSpPr>
        <p:spPr>
          <a:xfrm>
            <a:off x="5857630" y="3139150"/>
            <a:ext cx="1777944"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1027" name="Picture 3"/>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77191" y="2938150"/>
            <a:ext cx="1905000" cy="1269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30374" y="3015430"/>
            <a:ext cx="517899" cy="338554"/>
          </a:xfrm>
          <a:prstGeom prst="rect">
            <a:avLst/>
          </a:prstGeom>
          <a:noFill/>
        </p:spPr>
        <p:txBody>
          <a:bodyPr wrap="none" rtlCol="0">
            <a:spAutoFit/>
          </a:bodyPr>
          <a:lstStyle/>
          <a:p>
            <a:r>
              <a:rPr lang="en-US" sz="1600" b="1" dirty="0" smtClean="0"/>
              <a:t>PBX</a:t>
            </a:r>
            <a:endParaRPr lang="en-US" sz="1600" b="1" dirty="0"/>
          </a:p>
        </p:txBody>
      </p:sp>
      <p:sp>
        <p:nvSpPr>
          <p:cNvPr id="8" name="TextBox 7"/>
          <p:cNvSpPr txBox="1"/>
          <p:nvPr/>
        </p:nvSpPr>
        <p:spPr>
          <a:xfrm>
            <a:off x="5017490" y="1843750"/>
            <a:ext cx="678391" cy="276999"/>
          </a:xfrm>
          <a:prstGeom prst="rect">
            <a:avLst/>
          </a:prstGeom>
          <a:noFill/>
        </p:spPr>
        <p:txBody>
          <a:bodyPr wrap="none" rtlCol="0">
            <a:spAutoFit/>
          </a:bodyPr>
          <a:lstStyle/>
          <a:p>
            <a:r>
              <a:rPr lang="en-US" sz="1200" b="1" dirty="0" smtClean="0">
                <a:solidFill>
                  <a:srgbClr val="C00000"/>
                </a:solidFill>
              </a:rPr>
              <a:t>Office 1</a:t>
            </a:r>
            <a:endParaRPr lang="en-US" sz="1200" b="1" dirty="0">
              <a:solidFill>
                <a:srgbClr val="C00000"/>
              </a:solidFill>
            </a:endParaRPr>
          </a:p>
        </p:txBody>
      </p:sp>
      <p:cxnSp>
        <p:nvCxnSpPr>
          <p:cNvPr id="10" name="Straight Connector 9"/>
          <p:cNvCxnSpPr/>
          <p:nvPr/>
        </p:nvCxnSpPr>
        <p:spPr>
          <a:xfrm flipV="1">
            <a:off x="4358974" y="2148550"/>
            <a:ext cx="0" cy="49530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a:endCxn id="12" idx="1"/>
          </p:cNvCxnSpPr>
          <p:nvPr/>
        </p:nvCxnSpPr>
        <p:spPr>
          <a:xfrm flipH="1" flipV="1">
            <a:off x="4511374" y="2160970"/>
            <a:ext cx="1" cy="501558"/>
          </a:xfrm>
          <a:prstGeom prst="line">
            <a:avLst/>
          </a:prstGeom>
        </p:spPr>
        <p:style>
          <a:lnRef idx="2">
            <a:schemeClr val="dk1"/>
          </a:lnRef>
          <a:fillRef idx="0">
            <a:schemeClr val="dk1"/>
          </a:fillRef>
          <a:effectRef idx="1">
            <a:schemeClr val="dk1"/>
          </a:effectRef>
          <a:fontRef idx="minor">
            <a:schemeClr val="tx1"/>
          </a:fontRef>
        </p:style>
      </p:cxnSp>
      <p:sp>
        <p:nvSpPr>
          <p:cNvPr id="12" name="Cloud 11"/>
          <p:cNvSpPr/>
          <p:nvPr/>
        </p:nvSpPr>
        <p:spPr>
          <a:xfrm>
            <a:off x="4130374" y="1691350"/>
            <a:ext cx="762000" cy="470121"/>
          </a:xfrm>
          <a:prstGeom prst="cloud">
            <a:avLst/>
          </a:prstGeom>
          <a:noFill/>
          <a:ln w="127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extBox 12"/>
          <p:cNvSpPr txBox="1"/>
          <p:nvPr/>
        </p:nvSpPr>
        <p:spPr>
          <a:xfrm>
            <a:off x="4224961" y="1780471"/>
            <a:ext cx="515013" cy="276999"/>
          </a:xfrm>
          <a:prstGeom prst="rect">
            <a:avLst/>
          </a:prstGeom>
          <a:noFill/>
        </p:spPr>
        <p:txBody>
          <a:bodyPr wrap="none" rtlCol="0">
            <a:spAutoFit/>
          </a:bodyPr>
          <a:lstStyle/>
          <a:p>
            <a:r>
              <a:rPr lang="en-US" sz="1200" b="1" dirty="0" smtClean="0"/>
              <a:t>PSTN</a:t>
            </a:r>
            <a:endParaRPr lang="en-US" sz="1200" b="1" dirty="0"/>
          </a:p>
        </p:txBody>
      </p:sp>
      <p:cxnSp>
        <p:nvCxnSpPr>
          <p:cNvPr id="22" name="Straight Connector 21"/>
          <p:cNvCxnSpPr/>
          <p:nvPr/>
        </p:nvCxnSpPr>
        <p:spPr>
          <a:xfrm>
            <a:off x="6934200" y="990600"/>
            <a:ext cx="0" cy="3735713"/>
          </a:xfrm>
          <a:prstGeom prst="line">
            <a:avLst/>
          </a:prstGeom>
          <a:ln w="76200">
            <a:solidFill>
              <a:schemeClr val="bg1">
                <a:lumMod val="50000"/>
              </a:schemeClr>
            </a:solidFill>
          </a:ln>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6949774" y="1361080"/>
            <a:ext cx="1044054"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6966109" y="2474293"/>
            <a:ext cx="1044054"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a:off x="6926661" y="3896762"/>
            <a:ext cx="1044054"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1031" name="Picture 7" descr="GXP212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16574" y="1386550"/>
            <a:ext cx="544968" cy="411942"/>
          </a:xfrm>
          <a:prstGeom prst="rect">
            <a:avLst/>
          </a:prstGeom>
          <a:noFill/>
          <a:extLst>
            <a:ext uri="{909E8E84-426E-40DD-AFC4-6F175D3DCCD1}">
              <a14:hiddenFill xmlns:a14="http://schemas.microsoft.com/office/drawing/2010/main">
                <a:solidFill>
                  <a:srgbClr val="FFFFFF"/>
                </a:solidFill>
              </a14:hiddenFill>
            </a:ext>
          </a:extLst>
        </p:spPr>
      </p:pic>
      <p:sp>
        <p:nvSpPr>
          <p:cNvPr id="1046" name="TextBox 1045"/>
          <p:cNvSpPr txBox="1"/>
          <p:nvPr/>
        </p:nvSpPr>
        <p:spPr>
          <a:xfrm>
            <a:off x="7044711" y="1171106"/>
            <a:ext cx="933269" cy="215444"/>
          </a:xfrm>
          <a:prstGeom prst="rect">
            <a:avLst/>
          </a:prstGeom>
          <a:noFill/>
        </p:spPr>
        <p:txBody>
          <a:bodyPr wrap="none" rtlCol="0">
            <a:spAutoFit/>
          </a:bodyPr>
          <a:lstStyle/>
          <a:p>
            <a:r>
              <a:rPr lang="en-US" sz="800" dirty="0" smtClean="0">
                <a:solidFill>
                  <a:srgbClr val="009900"/>
                </a:solidFill>
              </a:rPr>
              <a:t>TLS/SRTP/SIP/RTP</a:t>
            </a:r>
            <a:endParaRPr lang="en-US" sz="800" dirty="0">
              <a:solidFill>
                <a:srgbClr val="009900"/>
              </a:solidFill>
            </a:endParaRPr>
          </a:p>
        </p:txBody>
      </p:sp>
      <p:sp>
        <p:nvSpPr>
          <p:cNvPr id="1048" name="TextBox 1047"/>
          <p:cNvSpPr txBox="1"/>
          <p:nvPr/>
        </p:nvSpPr>
        <p:spPr>
          <a:xfrm>
            <a:off x="7985103" y="1132480"/>
            <a:ext cx="726481" cy="230832"/>
          </a:xfrm>
          <a:prstGeom prst="rect">
            <a:avLst/>
          </a:prstGeom>
          <a:no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900" b="1" dirty="0" smtClean="0">
                <a:solidFill>
                  <a:schemeClr val="tx1"/>
                </a:solidFill>
              </a:rPr>
              <a:t>GXP2124v2</a:t>
            </a:r>
            <a:endParaRPr lang="en-US" sz="900" b="1" dirty="0">
              <a:solidFill>
                <a:schemeClr val="tx1"/>
              </a:solidFill>
            </a:endParaRPr>
          </a:p>
        </p:txBody>
      </p:sp>
      <p:sp>
        <p:nvSpPr>
          <p:cNvPr id="90" name="TextBox 89"/>
          <p:cNvSpPr txBox="1"/>
          <p:nvPr/>
        </p:nvSpPr>
        <p:spPr>
          <a:xfrm>
            <a:off x="7991562" y="2245693"/>
            <a:ext cx="734496" cy="230832"/>
          </a:xfrm>
          <a:prstGeom prst="rect">
            <a:avLst/>
          </a:prstGeom>
          <a:no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900" b="1" dirty="0" smtClean="0">
                <a:solidFill>
                  <a:schemeClr val="tx1"/>
                </a:solidFill>
              </a:rPr>
              <a:t>GXV3175v2</a:t>
            </a:r>
            <a:endParaRPr lang="en-US" sz="900" b="1" dirty="0">
              <a:solidFill>
                <a:schemeClr val="tx1"/>
              </a:solidFill>
            </a:endParaRPr>
          </a:p>
        </p:txBody>
      </p:sp>
      <p:sp>
        <p:nvSpPr>
          <p:cNvPr id="91" name="TextBox 90"/>
          <p:cNvSpPr txBox="1"/>
          <p:nvPr/>
        </p:nvSpPr>
        <p:spPr>
          <a:xfrm>
            <a:off x="7044711" y="2314106"/>
            <a:ext cx="933269" cy="215444"/>
          </a:xfrm>
          <a:prstGeom prst="rect">
            <a:avLst/>
          </a:prstGeom>
          <a:noFill/>
        </p:spPr>
        <p:txBody>
          <a:bodyPr wrap="none" rtlCol="0">
            <a:spAutoFit/>
          </a:bodyPr>
          <a:lstStyle/>
          <a:p>
            <a:r>
              <a:rPr lang="en-US" sz="800" dirty="0" smtClean="0">
                <a:solidFill>
                  <a:srgbClr val="009900"/>
                </a:solidFill>
              </a:rPr>
              <a:t>TLS/SRTP/SIP/RTP</a:t>
            </a:r>
            <a:endParaRPr lang="en-US" sz="800" dirty="0">
              <a:solidFill>
                <a:srgbClr val="009900"/>
              </a:solidFill>
            </a:endParaRPr>
          </a:p>
        </p:txBody>
      </p:sp>
      <p:sp>
        <p:nvSpPr>
          <p:cNvPr id="1050" name="TextBox 1049"/>
          <p:cNvSpPr txBox="1"/>
          <p:nvPr/>
        </p:nvSpPr>
        <p:spPr>
          <a:xfrm rot="16200000">
            <a:off x="6294976" y="2916236"/>
            <a:ext cx="976995" cy="230832"/>
          </a:xfrm>
          <a:prstGeom prst="rect">
            <a:avLst/>
          </a:prstGeom>
          <a:noFill/>
        </p:spPr>
        <p:txBody>
          <a:bodyPr wrap="square" rtlCol="0">
            <a:spAutoFit/>
          </a:bodyPr>
          <a:lstStyle/>
          <a:p>
            <a:r>
              <a:rPr lang="en-US" sz="900" b="1" dirty="0" smtClean="0">
                <a:solidFill>
                  <a:schemeClr val="tx1">
                    <a:lumMod val="75000"/>
                    <a:lumOff val="25000"/>
                  </a:schemeClr>
                </a:solidFill>
              </a:rPr>
              <a:t>LAN</a:t>
            </a:r>
            <a:endParaRPr lang="en-US" sz="900" b="1" dirty="0">
              <a:solidFill>
                <a:schemeClr val="tx1">
                  <a:lumMod val="75000"/>
                  <a:lumOff val="25000"/>
                </a:schemeClr>
              </a:solidFill>
            </a:endParaRPr>
          </a:p>
        </p:txBody>
      </p:sp>
      <p:pic>
        <p:nvPicPr>
          <p:cNvPr id="1051"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92774" y="2474293"/>
            <a:ext cx="519121" cy="436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TextBox 94"/>
          <p:cNvSpPr txBox="1"/>
          <p:nvPr/>
        </p:nvSpPr>
        <p:spPr>
          <a:xfrm>
            <a:off x="7178374" y="2941848"/>
            <a:ext cx="587020" cy="215444"/>
          </a:xfrm>
          <a:prstGeom prst="rect">
            <a:avLst/>
          </a:prstGeom>
          <a:noFill/>
        </p:spPr>
        <p:txBody>
          <a:bodyPr wrap="none" rtlCol="0">
            <a:spAutoFit/>
          </a:bodyPr>
          <a:lstStyle/>
          <a:p>
            <a:r>
              <a:rPr lang="en-US" sz="800" dirty="0" smtClean="0">
                <a:solidFill>
                  <a:srgbClr val="009900"/>
                </a:solidFill>
              </a:rPr>
              <a:t>TCP/RTSP</a:t>
            </a:r>
            <a:endParaRPr lang="en-US" sz="800" dirty="0">
              <a:solidFill>
                <a:srgbClr val="009900"/>
              </a:solidFill>
            </a:endParaRPr>
          </a:p>
        </p:txBody>
      </p:sp>
      <p:pic>
        <p:nvPicPr>
          <p:cNvPr id="1053" name="Picture 12" descr="http://www.grandstream.com/files/cache/2ca5f4b6e6cfdc41383cd7ab023f8b8f.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16574" y="3241823"/>
            <a:ext cx="607881" cy="430727"/>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p:cNvSpPr txBox="1"/>
          <p:nvPr/>
        </p:nvSpPr>
        <p:spPr>
          <a:xfrm>
            <a:off x="7711774" y="3013223"/>
            <a:ext cx="1071127" cy="230832"/>
          </a:xfrm>
          <a:prstGeom prst="rect">
            <a:avLst/>
          </a:prstGeom>
          <a:no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900" b="1" dirty="0" smtClean="0">
                <a:solidFill>
                  <a:schemeClr val="tx1"/>
                </a:solidFill>
              </a:rPr>
              <a:t>GXV3672_HD/FHD</a:t>
            </a:r>
            <a:endParaRPr lang="en-US" sz="900" b="1" dirty="0">
              <a:solidFill>
                <a:schemeClr val="tx1"/>
              </a:solidFill>
            </a:endParaRPr>
          </a:p>
        </p:txBody>
      </p:sp>
      <p:cxnSp>
        <p:nvCxnSpPr>
          <p:cNvPr id="121" name="Straight Connector 120"/>
          <p:cNvCxnSpPr/>
          <p:nvPr/>
        </p:nvCxnSpPr>
        <p:spPr>
          <a:xfrm>
            <a:off x="2216190" y="1982561"/>
            <a:ext cx="1261001" cy="1032869"/>
          </a:xfrm>
          <a:prstGeom prst="line">
            <a:avLst/>
          </a:prstGeom>
        </p:spPr>
        <p:style>
          <a:lnRef idx="1">
            <a:schemeClr val="accent1"/>
          </a:lnRef>
          <a:fillRef idx="0">
            <a:schemeClr val="accent1"/>
          </a:fillRef>
          <a:effectRef idx="0">
            <a:schemeClr val="accent1"/>
          </a:effectRef>
          <a:fontRef idx="minor">
            <a:schemeClr val="tx1"/>
          </a:fontRef>
        </p:style>
      </p:cxnSp>
      <p:pic>
        <p:nvPicPr>
          <p:cNvPr id="79" name="Picture 17"/>
          <p:cNvPicPr>
            <a:picLocks noChangeAspect="1" noChangeArrowheads="1"/>
          </p:cNvPicPr>
          <p:nvPr/>
        </p:nvPicPr>
        <p:blipFill>
          <a:blip r:embed="rId16" cstate="print">
            <a:extLst>
              <a:ext uri="{BEBA8EAE-BF5A-486C-A8C5-ECC9F3942E4B}">
                <a14:imgProps xmlns:a14="http://schemas.microsoft.com/office/drawing/2010/main">
                  <a14:imgLayer r:embed="rId1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58574" y="1510922"/>
            <a:ext cx="1066800" cy="6875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 name="Cloud 79"/>
          <p:cNvSpPr/>
          <p:nvPr/>
        </p:nvSpPr>
        <p:spPr>
          <a:xfrm rot="2510181">
            <a:off x="2366594" y="2144051"/>
            <a:ext cx="779891" cy="493054"/>
          </a:xfrm>
          <a:prstGeom prst="cloud">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en-US" sz="800" b="1" dirty="0" smtClean="0">
                <a:solidFill>
                  <a:srgbClr val="009900"/>
                </a:solidFill>
              </a:rPr>
              <a:t>HTTP/HTTPS</a:t>
            </a:r>
            <a:endParaRPr lang="en-US" sz="800" b="1" dirty="0">
              <a:solidFill>
                <a:srgbClr val="009900"/>
              </a:solidFill>
            </a:endParaRPr>
          </a:p>
        </p:txBody>
      </p:sp>
      <p:sp>
        <p:nvSpPr>
          <p:cNvPr id="129" name="TextBox 128"/>
          <p:cNvSpPr txBox="1"/>
          <p:nvPr/>
        </p:nvSpPr>
        <p:spPr>
          <a:xfrm>
            <a:off x="1239207" y="2207129"/>
            <a:ext cx="814647" cy="246221"/>
          </a:xfrm>
          <a:prstGeom prst="rect">
            <a:avLst/>
          </a:prstGeom>
          <a:noFill/>
        </p:spPr>
        <p:txBody>
          <a:bodyPr wrap="none" rtlCol="0">
            <a:spAutoFit/>
          </a:bodyPr>
          <a:lstStyle/>
          <a:p>
            <a:r>
              <a:rPr lang="en-US" sz="1000" b="1" dirty="0" smtClean="0"/>
              <a:t>Web Admin</a:t>
            </a:r>
            <a:endParaRPr lang="en-US" sz="1000" b="1" dirty="0"/>
          </a:p>
        </p:txBody>
      </p:sp>
      <p:sp>
        <p:nvSpPr>
          <p:cNvPr id="130" name="TextBox 129"/>
          <p:cNvSpPr txBox="1"/>
          <p:nvPr/>
        </p:nvSpPr>
        <p:spPr>
          <a:xfrm>
            <a:off x="1158574" y="1978529"/>
            <a:ext cx="383438" cy="246221"/>
          </a:xfrm>
          <a:prstGeom prst="rect">
            <a:avLst/>
          </a:prstGeom>
          <a:noFill/>
        </p:spPr>
        <p:txBody>
          <a:bodyPr wrap="none" rtlCol="0">
            <a:spAutoFit/>
          </a:bodyPr>
          <a:lstStyle/>
          <a:p>
            <a:r>
              <a:rPr lang="en-US" sz="1000" b="1" dirty="0" smtClean="0">
                <a:solidFill>
                  <a:schemeClr val="bg1"/>
                </a:solidFill>
              </a:rPr>
              <a:t>GUI</a:t>
            </a:r>
            <a:endParaRPr lang="en-US" sz="1000" b="1" dirty="0">
              <a:solidFill>
                <a:schemeClr val="bg1"/>
              </a:solidFill>
            </a:endParaRPr>
          </a:p>
        </p:txBody>
      </p:sp>
      <p:cxnSp>
        <p:nvCxnSpPr>
          <p:cNvPr id="141" name="Straight Connector 140"/>
          <p:cNvCxnSpPr/>
          <p:nvPr/>
        </p:nvCxnSpPr>
        <p:spPr>
          <a:xfrm>
            <a:off x="2231473" y="3233237"/>
            <a:ext cx="975374" cy="78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p:cNvCxnSpPr>
            <a:endCxn id="6" idx="2"/>
          </p:cNvCxnSpPr>
          <p:nvPr/>
        </p:nvCxnSpPr>
        <p:spPr>
          <a:xfrm flipV="1">
            <a:off x="2216190" y="3424166"/>
            <a:ext cx="1003657" cy="172186"/>
          </a:xfrm>
          <a:prstGeom prst="line">
            <a:avLst/>
          </a:prstGeom>
        </p:spPr>
        <p:style>
          <a:lnRef idx="1">
            <a:schemeClr val="accent1"/>
          </a:lnRef>
          <a:fillRef idx="0">
            <a:schemeClr val="accent1"/>
          </a:fillRef>
          <a:effectRef idx="0">
            <a:schemeClr val="accent1"/>
          </a:effectRef>
          <a:fontRef idx="minor">
            <a:schemeClr val="tx1"/>
          </a:fontRef>
        </p:style>
      </p:cxnSp>
      <p:sp>
        <p:nvSpPr>
          <p:cNvPr id="157" name="TextBox 156"/>
          <p:cNvSpPr txBox="1"/>
          <p:nvPr/>
        </p:nvSpPr>
        <p:spPr>
          <a:xfrm rot="247531">
            <a:off x="2283541" y="2997029"/>
            <a:ext cx="522772" cy="276999"/>
          </a:xfrm>
          <a:prstGeom prst="rect">
            <a:avLst/>
          </a:prstGeom>
          <a:noFill/>
        </p:spPr>
        <p:txBody>
          <a:bodyPr wrap="none" rtlCol="0">
            <a:spAutoFit/>
          </a:bodyPr>
          <a:lstStyle/>
          <a:p>
            <a:r>
              <a:rPr lang="en-US" sz="1200" b="1" dirty="0" smtClean="0"/>
              <a:t>FXS 1</a:t>
            </a:r>
            <a:endParaRPr lang="en-US" sz="1200" b="1" dirty="0"/>
          </a:p>
        </p:txBody>
      </p:sp>
      <p:sp>
        <p:nvSpPr>
          <p:cNvPr id="158" name="TextBox 157"/>
          <p:cNvSpPr txBox="1"/>
          <p:nvPr/>
        </p:nvSpPr>
        <p:spPr>
          <a:xfrm rot="21071940">
            <a:off x="2292367" y="3577988"/>
            <a:ext cx="522772" cy="276999"/>
          </a:xfrm>
          <a:prstGeom prst="rect">
            <a:avLst/>
          </a:prstGeom>
          <a:noFill/>
        </p:spPr>
        <p:txBody>
          <a:bodyPr wrap="none" rtlCol="0">
            <a:spAutoFit/>
          </a:bodyPr>
          <a:lstStyle/>
          <a:p>
            <a:r>
              <a:rPr lang="en-US" sz="1200" b="1" dirty="0" smtClean="0"/>
              <a:t>FXS 2</a:t>
            </a:r>
            <a:endParaRPr lang="en-US" sz="1200" b="1" dirty="0"/>
          </a:p>
        </p:txBody>
      </p:sp>
      <p:sp>
        <p:nvSpPr>
          <p:cNvPr id="6" name="Cloud 5"/>
          <p:cNvSpPr/>
          <p:nvPr/>
        </p:nvSpPr>
        <p:spPr>
          <a:xfrm>
            <a:off x="3211505" y="2640249"/>
            <a:ext cx="2689463" cy="1567834"/>
          </a:xfrm>
          <a:prstGeom prst="cloud">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9" name="Picture 5" descr="http://upload.wikimedia.org/wikipedia/commons/c/ce/Office_building_icon.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33060" y="2133852"/>
            <a:ext cx="1177651" cy="1177651"/>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p:cNvSpPr txBox="1"/>
          <p:nvPr/>
        </p:nvSpPr>
        <p:spPr>
          <a:xfrm>
            <a:off x="3520774" y="2224750"/>
            <a:ext cx="950974" cy="415498"/>
          </a:xfrm>
          <a:prstGeom prst="rect">
            <a:avLst/>
          </a:prstGeom>
          <a:noFill/>
        </p:spPr>
        <p:txBody>
          <a:bodyPr wrap="square" rtlCol="0">
            <a:spAutoFit/>
          </a:bodyPr>
          <a:lstStyle/>
          <a:p>
            <a:pPr algn="ctr"/>
            <a:r>
              <a:rPr lang="en-US" sz="1050" b="1" dirty="0" smtClean="0">
                <a:solidFill>
                  <a:schemeClr val="tx1">
                    <a:lumMod val="65000"/>
                    <a:lumOff val="35000"/>
                  </a:schemeClr>
                </a:solidFill>
              </a:rPr>
              <a:t>Up to 16</a:t>
            </a:r>
          </a:p>
          <a:p>
            <a:pPr algn="ctr"/>
            <a:r>
              <a:rPr lang="en-US" sz="1050" b="1" dirty="0" smtClean="0">
                <a:solidFill>
                  <a:schemeClr val="tx1">
                    <a:lumMod val="65000"/>
                    <a:lumOff val="35000"/>
                  </a:schemeClr>
                </a:solidFill>
              </a:rPr>
              <a:t> FXO lines</a:t>
            </a:r>
            <a:endParaRPr lang="en-US" sz="1050" b="1" dirty="0">
              <a:solidFill>
                <a:schemeClr val="tx1">
                  <a:lumMod val="65000"/>
                  <a:lumOff val="35000"/>
                </a:schemeClr>
              </a:solidFill>
            </a:endParaRPr>
          </a:p>
        </p:txBody>
      </p:sp>
      <p:sp>
        <p:nvSpPr>
          <p:cNvPr id="254" name="TextBox 253"/>
          <p:cNvSpPr txBox="1"/>
          <p:nvPr/>
        </p:nvSpPr>
        <p:spPr>
          <a:xfrm>
            <a:off x="1383530" y="4309646"/>
            <a:ext cx="678391" cy="276999"/>
          </a:xfrm>
          <a:prstGeom prst="rect">
            <a:avLst/>
          </a:prstGeom>
          <a:noFill/>
        </p:spPr>
        <p:txBody>
          <a:bodyPr wrap="none" rtlCol="0">
            <a:spAutoFit/>
          </a:bodyPr>
          <a:lstStyle/>
          <a:p>
            <a:r>
              <a:rPr lang="en-US" sz="1200" b="1" dirty="0" smtClean="0">
                <a:solidFill>
                  <a:srgbClr val="C00000"/>
                </a:solidFill>
              </a:rPr>
              <a:t>Office 2</a:t>
            </a:r>
            <a:endParaRPr lang="en-US" sz="1200" b="1" dirty="0">
              <a:solidFill>
                <a:srgbClr val="C00000"/>
              </a:solidFill>
            </a:endParaRPr>
          </a:p>
        </p:txBody>
      </p:sp>
      <p:pic>
        <p:nvPicPr>
          <p:cNvPr id="255" name="Picture 1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01000" y="4191001"/>
            <a:ext cx="573668" cy="535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 name="TextBox 255"/>
          <p:cNvSpPr txBox="1"/>
          <p:nvPr/>
        </p:nvSpPr>
        <p:spPr>
          <a:xfrm>
            <a:off x="7921810" y="4610897"/>
            <a:ext cx="734496" cy="230832"/>
          </a:xfrm>
          <a:prstGeom prst="rect">
            <a:avLst/>
          </a:prstGeom>
          <a:no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900" b="1" dirty="0" smtClean="0">
                <a:solidFill>
                  <a:schemeClr val="tx1"/>
                </a:solidFill>
              </a:rPr>
              <a:t>GXV3140v2</a:t>
            </a:r>
            <a:endParaRPr lang="en-US" sz="900" b="1" dirty="0">
              <a:solidFill>
                <a:schemeClr val="tx1"/>
              </a:solidFill>
            </a:endParaRPr>
          </a:p>
        </p:txBody>
      </p:sp>
      <p:sp>
        <p:nvSpPr>
          <p:cNvPr id="265" name="TextBox 264"/>
          <p:cNvSpPr txBox="1"/>
          <p:nvPr/>
        </p:nvSpPr>
        <p:spPr>
          <a:xfrm>
            <a:off x="7070976" y="4312389"/>
            <a:ext cx="933269" cy="215444"/>
          </a:xfrm>
          <a:prstGeom prst="rect">
            <a:avLst/>
          </a:prstGeom>
          <a:noFill/>
        </p:spPr>
        <p:txBody>
          <a:bodyPr wrap="none" rtlCol="0">
            <a:spAutoFit/>
          </a:bodyPr>
          <a:lstStyle/>
          <a:p>
            <a:r>
              <a:rPr lang="en-US" sz="800" dirty="0" smtClean="0">
                <a:solidFill>
                  <a:srgbClr val="009900"/>
                </a:solidFill>
              </a:rPr>
              <a:t>TLS/SRTP/SIP/RTP</a:t>
            </a:r>
            <a:endParaRPr lang="en-US" sz="800" dirty="0">
              <a:solidFill>
                <a:srgbClr val="009900"/>
              </a:solidFill>
            </a:endParaRPr>
          </a:p>
        </p:txBody>
      </p:sp>
      <p:cxnSp>
        <p:nvCxnSpPr>
          <p:cNvPr id="271" name="Straight Connector 270"/>
          <p:cNvCxnSpPr/>
          <p:nvPr/>
        </p:nvCxnSpPr>
        <p:spPr>
          <a:xfrm>
            <a:off x="6949774" y="4510750"/>
            <a:ext cx="1044054"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356" name="TextBox 355"/>
          <p:cNvSpPr txBox="1"/>
          <p:nvPr/>
        </p:nvSpPr>
        <p:spPr>
          <a:xfrm rot="5400000">
            <a:off x="8099587" y="3614362"/>
            <a:ext cx="468398" cy="584775"/>
          </a:xfrm>
          <a:prstGeom prst="rect">
            <a:avLst/>
          </a:prstGeom>
          <a:noFill/>
        </p:spPr>
        <p:txBody>
          <a:bodyPr wrap="none" rtlCol="0">
            <a:spAutoFit/>
          </a:bodyPr>
          <a:lstStyle/>
          <a:p>
            <a:r>
              <a:rPr lang="en-US" sz="3200" dirty="0" smtClean="0"/>
              <a:t>…</a:t>
            </a:r>
            <a:endParaRPr lang="en-US" sz="3200" dirty="0"/>
          </a:p>
        </p:txBody>
      </p:sp>
      <p:sp>
        <p:nvSpPr>
          <p:cNvPr id="357" name="Curved Right Arrow 356"/>
          <p:cNvSpPr/>
          <p:nvPr/>
        </p:nvSpPr>
        <p:spPr>
          <a:xfrm>
            <a:off x="7374112" y="1547511"/>
            <a:ext cx="152400" cy="261187"/>
          </a:xfrm>
          <a:prstGeom prst="curved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
        <p:nvSpPr>
          <p:cNvPr id="358" name="Curved Right Arrow 357"/>
          <p:cNvSpPr/>
          <p:nvPr/>
        </p:nvSpPr>
        <p:spPr>
          <a:xfrm rot="10800000">
            <a:off x="7602712" y="1535677"/>
            <a:ext cx="152400" cy="261187"/>
          </a:xfrm>
          <a:prstGeom prst="curved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
        <p:nvSpPr>
          <p:cNvPr id="359" name="TextBox 358"/>
          <p:cNvSpPr txBox="1"/>
          <p:nvPr/>
        </p:nvSpPr>
        <p:spPr>
          <a:xfrm>
            <a:off x="7013632" y="1809996"/>
            <a:ext cx="1079142" cy="338554"/>
          </a:xfrm>
          <a:prstGeom prst="rect">
            <a:avLst/>
          </a:prstGeom>
          <a:noFill/>
        </p:spPr>
        <p:txBody>
          <a:bodyPr wrap="none" rtlCol="0">
            <a:spAutoFit/>
          </a:bodyPr>
          <a:lstStyle/>
          <a:p>
            <a:pPr algn="ctr"/>
            <a:r>
              <a:rPr lang="en-US" sz="800" b="1" dirty="0" smtClean="0"/>
              <a:t>Auto - detection and </a:t>
            </a:r>
          </a:p>
          <a:p>
            <a:pPr algn="ctr"/>
            <a:r>
              <a:rPr lang="en-US" sz="800" b="1" dirty="0" smtClean="0"/>
              <a:t>Provisioning</a:t>
            </a:r>
            <a:endParaRPr lang="en-US" sz="800" b="1" dirty="0"/>
          </a:p>
        </p:txBody>
      </p:sp>
      <p:cxnSp>
        <p:nvCxnSpPr>
          <p:cNvPr id="192" name="Straight Arrow Connector 191"/>
          <p:cNvCxnSpPr/>
          <p:nvPr/>
        </p:nvCxnSpPr>
        <p:spPr>
          <a:xfrm>
            <a:off x="4310223" y="4399386"/>
            <a:ext cx="0" cy="59059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373" name="Picture 6" descr="http://t3.gstatic.com/images?q=tbn:ANd9GcQgi-K7NFDLQOfGhBUGRcb5XcONDE7YmbK02npCwAqId-jL4famXr3h6Zge"/>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450" b="100000" l="441" r="100000"/>
                    </a14:imgEffect>
                  </a14:imgLayer>
                </a14:imgProps>
              </a:ext>
              <a:ext uri="{28A0092B-C50C-407E-A947-70E740481C1C}">
                <a14:useLocalDpi xmlns:a14="http://schemas.microsoft.com/office/drawing/2010/main" val="0"/>
              </a:ext>
            </a:extLst>
          </a:blip>
          <a:srcRect/>
          <a:stretch>
            <a:fillRect/>
          </a:stretch>
        </p:blipFill>
        <p:spPr bwMode="auto">
          <a:xfrm>
            <a:off x="1713759" y="3492756"/>
            <a:ext cx="457539" cy="447462"/>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37" descr="http://icons.iconarchive.com/icons/tpdkdesign.net/refresh-cl/256/Hardware-Fax-icon.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603415" y="2926850"/>
            <a:ext cx="612775" cy="612775"/>
          </a:xfrm>
          <a:prstGeom prst="rect">
            <a:avLst/>
          </a:prstGeom>
          <a:noFill/>
          <a:extLst>
            <a:ext uri="{909E8E84-426E-40DD-AFC4-6F175D3DCCD1}">
              <a14:hiddenFill xmlns:a14="http://schemas.microsoft.com/office/drawing/2010/main">
                <a:solidFill>
                  <a:srgbClr val="FFFFFF"/>
                </a:solidFill>
              </a14:hiddenFill>
            </a:ext>
          </a:extLst>
        </p:spPr>
      </p:pic>
      <p:cxnSp>
        <p:nvCxnSpPr>
          <p:cNvPr id="395" name="Straight Connector 394"/>
          <p:cNvCxnSpPr/>
          <p:nvPr/>
        </p:nvCxnSpPr>
        <p:spPr>
          <a:xfrm flipH="1" flipV="1">
            <a:off x="4587573" y="2148550"/>
            <a:ext cx="1" cy="501558"/>
          </a:xfrm>
          <a:prstGeom prst="line">
            <a:avLst/>
          </a:prstGeom>
        </p:spPr>
        <p:style>
          <a:lnRef idx="2">
            <a:schemeClr val="dk1"/>
          </a:lnRef>
          <a:fillRef idx="0">
            <a:schemeClr val="dk1"/>
          </a:fillRef>
          <a:effectRef idx="1">
            <a:schemeClr val="dk1"/>
          </a:effectRef>
          <a:fontRef idx="minor">
            <a:schemeClr val="tx1"/>
          </a:fontRef>
        </p:style>
      </p:cxnSp>
      <p:cxnSp>
        <p:nvCxnSpPr>
          <p:cNvPr id="396" name="Straight Connector 395"/>
          <p:cNvCxnSpPr/>
          <p:nvPr/>
        </p:nvCxnSpPr>
        <p:spPr>
          <a:xfrm flipH="1" flipV="1">
            <a:off x="4429690" y="2154900"/>
            <a:ext cx="1" cy="501558"/>
          </a:xfrm>
          <a:prstGeom prst="line">
            <a:avLst/>
          </a:prstGeom>
        </p:spPr>
        <p:style>
          <a:lnRef idx="2">
            <a:schemeClr val="dk1"/>
          </a:lnRef>
          <a:fillRef idx="0">
            <a:schemeClr val="dk1"/>
          </a:fillRef>
          <a:effectRef idx="1">
            <a:schemeClr val="dk1"/>
          </a:effectRef>
          <a:fontRef idx="minor">
            <a:schemeClr val="tx1"/>
          </a:fontRef>
        </p:style>
      </p:cxnSp>
      <p:sp>
        <p:nvSpPr>
          <p:cNvPr id="376" name="TextBox 375"/>
          <p:cNvSpPr txBox="1"/>
          <p:nvPr/>
        </p:nvSpPr>
        <p:spPr>
          <a:xfrm rot="5400000">
            <a:off x="4257023" y="4304695"/>
            <a:ext cx="434734" cy="230832"/>
          </a:xfrm>
          <a:prstGeom prst="rect">
            <a:avLst/>
          </a:prstGeom>
          <a:noFill/>
        </p:spPr>
        <p:txBody>
          <a:bodyPr wrap="none" rtlCol="0">
            <a:spAutoFit/>
          </a:bodyPr>
          <a:lstStyle/>
          <a:p>
            <a:r>
              <a:rPr lang="en-US" sz="900" b="1" dirty="0" smtClean="0">
                <a:solidFill>
                  <a:schemeClr val="tx1">
                    <a:lumMod val="75000"/>
                    <a:lumOff val="25000"/>
                  </a:schemeClr>
                </a:solidFill>
              </a:rPr>
              <a:t>WAN</a:t>
            </a:r>
            <a:endParaRPr lang="en-US" sz="900" b="1" dirty="0">
              <a:solidFill>
                <a:schemeClr val="tx1">
                  <a:lumMod val="75000"/>
                  <a:lumOff val="25000"/>
                </a:schemeClr>
              </a:solidFill>
            </a:endParaRPr>
          </a:p>
        </p:txBody>
      </p:sp>
      <p:sp>
        <p:nvSpPr>
          <p:cNvPr id="417" name="TextBox 416"/>
          <p:cNvSpPr txBox="1"/>
          <p:nvPr/>
        </p:nvSpPr>
        <p:spPr>
          <a:xfrm rot="16200000">
            <a:off x="6559694" y="1470801"/>
            <a:ext cx="447558" cy="230832"/>
          </a:xfrm>
          <a:prstGeom prst="rect">
            <a:avLst/>
          </a:prstGeom>
          <a:noFill/>
        </p:spPr>
        <p:txBody>
          <a:bodyPr wrap="square" rtlCol="0">
            <a:spAutoFit/>
          </a:bodyPr>
          <a:lstStyle>
            <a:defPPr>
              <a:defRPr lang="en-US"/>
            </a:defPPr>
            <a:lvl1pPr algn="ctr">
              <a:defRPr sz="1050" b="1">
                <a:solidFill>
                  <a:schemeClr val="tx1">
                    <a:lumMod val="65000"/>
                    <a:lumOff val="35000"/>
                  </a:schemeClr>
                </a:solidFill>
              </a:defRPr>
            </a:lvl1pPr>
          </a:lstStyle>
          <a:p>
            <a:r>
              <a:rPr lang="en-US" sz="900" dirty="0"/>
              <a:t>DHCP</a:t>
            </a:r>
            <a:endParaRPr lang="en-US" dirty="0"/>
          </a:p>
        </p:txBody>
      </p:sp>
      <p:pic>
        <p:nvPicPr>
          <p:cNvPr id="418" name="Picture 40" descr="http://png-1.findicons.com/files/icons/1579/devine/256/lock.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97197" y="4162756"/>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60626" y="0"/>
            <a:ext cx="9144000" cy="769441"/>
          </a:xfrm>
          <a:prstGeom prst="rect">
            <a:avLst/>
          </a:prstGeom>
          <a:noFill/>
        </p:spPr>
        <p:txBody>
          <a:bodyPr wrap="square" rtlCol="0">
            <a:spAutoFit/>
          </a:bodyPr>
          <a:lstStyle/>
          <a:p>
            <a:pPr algn="ctr"/>
            <a:r>
              <a:rPr lang="en-US" sz="4400" b="1" i="1" dirty="0" smtClean="0">
                <a:solidFill>
                  <a:srgbClr val="0070C0"/>
                </a:solidFill>
              </a:rPr>
              <a:t>IP-PBX Peering</a:t>
            </a:r>
            <a:endParaRPr lang="en-US" sz="4400" b="1" i="1" dirty="0">
              <a:solidFill>
                <a:srgbClr val="0070C0"/>
              </a:solidFill>
            </a:endParaRPr>
          </a:p>
        </p:txBody>
      </p:sp>
    </p:spTree>
    <p:extLst>
      <p:ext uri="{BB962C8B-B14F-4D97-AF65-F5344CB8AC3E}">
        <p14:creationId xmlns:p14="http://schemas.microsoft.com/office/powerpoint/2010/main" val="24046348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76400"/>
            <a:ext cx="9144000" cy="769441"/>
          </a:xfrm>
          <a:prstGeom prst="rect">
            <a:avLst/>
          </a:prstGeom>
          <a:noFill/>
        </p:spPr>
        <p:txBody>
          <a:bodyPr wrap="square" rtlCol="0">
            <a:spAutoFit/>
          </a:bodyPr>
          <a:lstStyle/>
          <a:p>
            <a:pPr algn="ctr"/>
            <a:r>
              <a:rPr lang="en-US" sz="4400" b="1" i="1" dirty="0" smtClean="0">
                <a:solidFill>
                  <a:srgbClr val="0070C0"/>
                </a:solidFill>
              </a:rPr>
              <a:t>Unified Communications</a:t>
            </a:r>
            <a:endParaRPr lang="en-US" sz="4400" b="1" i="1" dirty="0">
              <a:solidFill>
                <a:srgbClr val="0070C0"/>
              </a:solidFill>
            </a:endParaRPr>
          </a:p>
        </p:txBody>
      </p:sp>
      <p:sp>
        <p:nvSpPr>
          <p:cNvPr id="3" name="TextBox 2"/>
          <p:cNvSpPr txBox="1"/>
          <p:nvPr/>
        </p:nvSpPr>
        <p:spPr>
          <a:xfrm>
            <a:off x="0" y="2286000"/>
            <a:ext cx="9144000" cy="369332"/>
          </a:xfrm>
          <a:prstGeom prst="rect">
            <a:avLst/>
          </a:prstGeom>
          <a:noFill/>
        </p:spPr>
        <p:txBody>
          <a:bodyPr wrap="square" rtlCol="0">
            <a:spAutoFit/>
          </a:bodyPr>
          <a:lstStyle/>
          <a:p>
            <a:pPr algn="ctr"/>
            <a:r>
              <a:rPr lang="en-US" dirty="0" smtClean="0"/>
              <a:t>= Voice, Video, Data, and Mobility features</a:t>
            </a:r>
            <a:endParaRPr lang="en-US" dirty="0"/>
          </a:p>
        </p:txBody>
      </p:sp>
      <p:pic>
        <p:nvPicPr>
          <p:cNvPr id="1026" name="Picture 2" descr="http://www.hec.gov.pk/InsideHEC/Divisions/eReforms/UC/PublishingImages/UC%20diagram%201.jpg"/>
          <p:cNvPicPr>
            <a:picLocks noChangeAspect="1" noChangeArrowheads="1"/>
          </p:cNvPicPr>
          <p:nvPr/>
        </p:nvPicPr>
        <p:blipFill rotWithShape="1">
          <a:blip r:embed="rId3">
            <a:extLst>
              <a:ext uri="{28A0092B-C50C-407E-A947-70E740481C1C}">
                <a14:useLocalDpi xmlns:a14="http://schemas.microsoft.com/office/drawing/2010/main" val="0"/>
              </a:ext>
            </a:extLst>
          </a:blip>
          <a:srcRect t="2365" r="2382"/>
          <a:stretch/>
        </p:blipFill>
        <p:spPr bwMode="auto">
          <a:xfrm>
            <a:off x="1752600" y="2628350"/>
            <a:ext cx="5638799" cy="42230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30375117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76400"/>
            <a:ext cx="9144000" cy="769441"/>
          </a:xfrm>
          <a:prstGeom prst="rect">
            <a:avLst/>
          </a:prstGeom>
          <a:noFill/>
        </p:spPr>
        <p:txBody>
          <a:bodyPr wrap="square" rtlCol="0">
            <a:spAutoFit/>
          </a:bodyPr>
          <a:lstStyle/>
          <a:p>
            <a:pPr algn="ctr"/>
            <a:r>
              <a:rPr lang="en-US" sz="4400" b="1" i="1" dirty="0" smtClean="0">
                <a:solidFill>
                  <a:srgbClr val="0070C0"/>
                </a:solidFill>
              </a:rPr>
              <a:t>Unified Communications</a:t>
            </a:r>
            <a:endParaRPr lang="en-US" sz="4400" b="1" i="1" dirty="0">
              <a:solidFill>
                <a:srgbClr val="0070C0"/>
              </a:solidFill>
            </a:endParaRPr>
          </a:p>
        </p:txBody>
      </p:sp>
      <p:sp>
        <p:nvSpPr>
          <p:cNvPr id="3" name="TextBox 2"/>
          <p:cNvSpPr txBox="1"/>
          <p:nvPr/>
        </p:nvSpPr>
        <p:spPr>
          <a:xfrm>
            <a:off x="0" y="2286000"/>
            <a:ext cx="9144000" cy="646331"/>
          </a:xfrm>
          <a:prstGeom prst="rect">
            <a:avLst/>
          </a:prstGeom>
          <a:noFill/>
        </p:spPr>
        <p:txBody>
          <a:bodyPr wrap="square" rtlCol="0">
            <a:spAutoFit/>
          </a:bodyPr>
          <a:lstStyle/>
          <a:p>
            <a:pPr algn="ctr"/>
            <a:r>
              <a:rPr lang="en-US" sz="3600" dirty="0" smtClean="0"/>
              <a:t>Voice</a:t>
            </a:r>
            <a:endParaRPr lang="en-US" sz="3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
            <a:ext cx="9144000" cy="170155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pic>
        <p:nvPicPr>
          <p:cNvPr id="2" name="Picture 2" descr="http://www.icaninfosoft.com/images/voicec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991" y="3019010"/>
            <a:ext cx="32385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76875" y="3231977"/>
            <a:ext cx="5029200"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Traditional voices features</a:t>
            </a:r>
          </a:p>
          <a:p>
            <a:pPr marL="285750" indent="-285750">
              <a:buFont typeface="Arial" panose="020B0604020202020204" pitchFamily="34" charset="0"/>
              <a:buChar char="•"/>
            </a:pPr>
            <a:r>
              <a:rPr lang="en-US" sz="2000" dirty="0" smtClean="0"/>
              <a:t>Integration of voice features with video, data, and mobility applications</a:t>
            </a:r>
          </a:p>
          <a:p>
            <a:pPr marL="742950" lvl="1" indent="-285750">
              <a:buFont typeface="Arial" panose="020B0604020202020204" pitchFamily="34" charset="0"/>
              <a:buChar char="•"/>
            </a:pPr>
            <a:r>
              <a:rPr lang="en-US" sz="2000" dirty="0" smtClean="0"/>
              <a:t>Door Access cameras</a:t>
            </a:r>
          </a:p>
          <a:p>
            <a:pPr marL="742950" lvl="1" indent="-285750">
              <a:buFont typeface="Arial" panose="020B0604020202020204" pitchFamily="34" charset="0"/>
              <a:buChar char="•"/>
            </a:pPr>
            <a:r>
              <a:rPr lang="en-US" sz="2000" dirty="0" smtClean="0"/>
              <a:t>Video Surveillance cameras</a:t>
            </a:r>
          </a:p>
          <a:p>
            <a:pPr marL="742950" lvl="1" indent="-285750">
              <a:buFont typeface="Arial" panose="020B0604020202020204" pitchFamily="34" charset="0"/>
              <a:buChar char="•"/>
            </a:pPr>
            <a:r>
              <a:rPr lang="en-US" sz="2000" dirty="0" smtClean="0"/>
              <a:t>Softphone applications</a:t>
            </a:r>
          </a:p>
          <a:p>
            <a:pPr marL="742950" lvl="1" indent="-285750">
              <a:buFont typeface="Arial" panose="020B0604020202020204" pitchFamily="34" charset="0"/>
              <a:buChar char="•"/>
            </a:pPr>
            <a:r>
              <a:rPr lang="en-US" sz="2000" dirty="0" smtClean="0"/>
              <a:t>UC desktop clients</a:t>
            </a:r>
            <a:endParaRPr lang="en-US" sz="2000" dirty="0"/>
          </a:p>
        </p:txBody>
      </p:sp>
    </p:spTree>
    <p:extLst>
      <p:ext uri="{BB962C8B-B14F-4D97-AF65-F5344CB8AC3E}">
        <p14:creationId xmlns:p14="http://schemas.microsoft.com/office/powerpoint/2010/main" val="12385112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76400"/>
            <a:ext cx="9144000" cy="769441"/>
          </a:xfrm>
          <a:prstGeom prst="rect">
            <a:avLst/>
          </a:prstGeom>
          <a:noFill/>
        </p:spPr>
        <p:txBody>
          <a:bodyPr wrap="square" rtlCol="0">
            <a:spAutoFit/>
          </a:bodyPr>
          <a:lstStyle/>
          <a:p>
            <a:pPr algn="ctr"/>
            <a:r>
              <a:rPr lang="en-US" sz="4400" b="1" i="1" dirty="0" smtClean="0">
                <a:solidFill>
                  <a:srgbClr val="0070C0"/>
                </a:solidFill>
              </a:rPr>
              <a:t>Unified Communications</a:t>
            </a:r>
            <a:endParaRPr lang="en-US" sz="4400" b="1" i="1" dirty="0">
              <a:solidFill>
                <a:srgbClr val="0070C0"/>
              </a:solidFill>
            </a:endParaRPr>
          </a:p>
        </p:txBody>
      </p:sp>
      <p:sp>
        <p:nvSpPr>
          <p:cNvPr id="3" name="TextBox 2"/>
          <p:cNvSpPr txBox="1"/>
          <p:nvPr/>
        </p:nvSpPr>
        <p:spPr>
          <a:xfrm>
            <a:off x="0" y="2286000"/>
            <a:ext cx="9144000" cy="646331"/>
          </a:xfrm>
          <a:prstGeom prst="rect">
            <a:avLst/>
          </a:prstGeom>
          <a:noFill/>
        </p:spPr>
        <p:txBody>
          <a:bodyPr wrap="square" rtlCol="0">
            <a:spAutoFit/>
          </a:bodyPr>
          <a:lstStyle/>
          <a:p>
            <a:pPr algn="ctr"/>
            <a:r>
              <a:rPr lang="en-US" sz="3600" dirty="0" smtClean="0"/>
              <a:t>Video</a:t>
            </a:r>
            <a:endParaRPr lang="en-US" sz="3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
        <p:nvSpPr>
          <p:cNvPr id="5" name="TextBox 4"/>
          <p:cNvSpPr txBox="1"/>
          <p:nvPr/>
        </p:nvSpPr>
        <p:spPr>
          <a:xfrm>
            <a:off x="3776875" y="3231977"/>
            <a:ext cx="5029200"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Video phones</a:t>
            </a:r>
          </a:p>
          <a:p>
            <a:pPr marL="285750" indent="-285750">
              <a:buFont typeface="Arial" panose="020B0604020202020204" pitchFamily="34" charset="0"/>
              <a:buChar char="•"/>
            </a:pPr>
            <a:r>
              <a:rPr lang="en-US" sz="2000" dirty="0" smtClean="0"/>
              <a:t>UC Desktop clients</a:t>
            </a:r>
          </a:p>
          <a:p>
            <a:pPr marL="285750" indent="-285750">
              <a:buFont typeface="Arial" panose="020B0604020202020204" pitchFamily="34" charset="0"/>
              <a:buChar char="•"/>
            </a:pPr>
            <a:r>
              <a:rPr lang="en-US" sz="2000" dirty="0" smtClean="0"/>
              <a:t>SIP Door Cameras</a:t>
            </a:r>
          </a:p>
          <a:p>
            <a:pPr marL="285750" indent="-285750">
              <a:buFont typeface="Arial" panose="020B0604020202020204" pitchFamily="34" charset="0"/>
              <a:buChar char="•"/>
            </a:pPr>
            <a:r>
              <a:rPr lang="en-US" sz="2000" dirty="0" smtClean="0"/>
              <a:t>IP Video Surveillance Cameras</a:t>
            </a:r>
          </a:p>
          <a:p>
            <a:pPr marL="285750" indent="-285750">
              <a:buFont typeface="Arial" panose="020B0604020202020204" pitchFamily="34" charset="0"/>
              <a:buChar char="•"/>
            </a:pPr>
            <a:r>
              <a:rPr lang="en-US" sz="2000" dirty="0" smtClean="0"/>
              <a:t>Video conferencing systems</a:t>
            </a:r>
            <a:endParaRPr lang="en-US" sz="2000" dirty="0"/>
          </a:p>
        </p:txBody>
      </p:sp>
      <p:pic>
        <p:nvPicPr>
          <p:cNvPr id="2050" name="Picture 2" descr="http://www.grandstream.ua/assets/galleries/316/GXV3175%20-3wa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4236" y="5207204"/>
            <a:ext cx="1771193" cy="14865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ncrypted-tbn2.gstatic.com/images?q=tbn:ANd9GcQPfSaLTOP_0FZsf_qBOZjVEZ7E7he4w7YxwrXsDWYNSCKiK5FX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5358797"/>
            <a:ext cx="1479500" cy="1479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oit.drake.edu/wp-content/uploads/2012/08/conferen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100" y="2590800"/>
            <a:ext cx="3383660" cy="23901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8774e4voip.com/media/catalog/product/cache/1/image/9df78eab33525d08d6e5fb8d27136e95/2/n/2n_helios_ip_vario_-_6_direct_buttons_keypad_camera_lcd_display-500x5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00496" y="5394415"/>
            <a:ext cx="1290979" cy="129097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grandstream.com/products/surveillance/gxv3672hd/images/gxv3672_righ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59671" y="5393815"/>
            <a:ext cx="1643529" cy="1171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677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066536"/>
            <a:ext cx="3733800" cy="954107"/>
          </a:xfrm>
          <a:prstGeom prst="rect">
            <a:avLst/>
          </a:prstGeom>
          <a:noFill/>
        </p:spPr>
        <p:txBody>
          <a:bodyPr wrap="square" rtlCol="0">
            <a:spAutoFit/>
          </a:bodyPr>
          <a:lstStyle/>
          <a:p>
            <a:pPr algn="ctr"/>
            <a:r>
              <a:rPr lang="en-US" sz="2800" b="1" dirty="0" smtClean="0">
                <a:solidFill>
                  <a:srgbClr val="0070C0"/>
                </a:solidFill>
              </a:rPr>
              <a:t>Video Surveillance Integration</a:t>
            </a:r>
            <a:endParaRPr lang="en-US" sz="2800" b="1" dirty="0">
              <a:solidFill>
                <a:srgbClr val="0070C0"/>
              </a:solidFill>
            </a:endParaRPr>
          </a:p>
        </p:txBody>
      </p:sp>
      <p:sp>
        <p:nvSpPr>
          <p:cNvPr id="6" name="TextBox 5"/>
          <p:cNvSpPr txBox="1"/>
          <p:nvPr/>
        </p:nvSpPr>
        <p:spPr>
          <a:xfrm>
            <a:off x="4800601" y="3164681"/>
            <a:ext cx="4267199" cy="3693319"/>
          </a:xfrm>
          <a:prstGeom prst="rect">
            <a:avLst/>
          </a:prstGeom>
          <a:noFill/>
        </p:spPr>
        <p:txBody>
          <a:bodyPr wrap="square" rtlCol="0">
            <a:spAutoFit/>
          </a:bodyPr>
          <a:lstStyle/>
          <a:p>
            <a:pPr marL="342900" indent="-342900">
              <a:buClr>
                <a:srgbClr val="090991"/>
              </a:buClr>
              <a:buFont typeface="Symbol" panose="05050102010706020507" pitchFamily="18" charset="2"/>
              <a:buChar char="¨"/>
            </a:pPr>
            <a:r>
              <a:rPr lang="en-US" dirty="0" smtClean="0"/>
              <a:t>Create a comprehensive solution to view, monitor and receive alerts </a:t>
            </a:r>
            <a:br>
              <a:rPr lang="en-US" dirty="0" smtClean="0"/>
            </a:br>
            <a:r>
              <a:rPr lang="en-US" dirty="0" smtClean="0"/>
              <a:t>from IP cameras</a:t>
            </a:r>
          </a:p>
          <a:p>
            <a:pPr marL="342900" indent="-342900">
              <a:buClr>
                <a:srgbClr val="090991"/>
              </a:buClr>
              <a:buFont typeface="Symbol" panose="05050102010706020507" pitchFamily="18" charset="2"/>
              <a:buChar char="¨"/>
            </a:pPr>
            <a:r>
              <a:rPr lang="en-US" dirty="0" smtClean="0"/>
              <a:t>Register IP cameras to the PBX</a:t>
            </a:r>
          </a:p>
          <a:p>
            <a:pPr marL="342900" lvl="1" indent="-342900">
              <a:buClr>
                <a:srgbClr val="090991"/>
              </a:buClr>
              <a:buFont typeface="Symbol" panose="05050102010706020507" pitchFamily="18" charset="2"/>
              <a:buChar char="¨"/>
            </a:pPr>
            <a:r>
              <a:rPr lang="en-US" dirty="0"/>
              <a:t>Make video calls to IP cameras </a:t>
            </a:r>
            <a:r>
              <a:rPr lang="en-US" dirty="0" smtClean="0"/>
              <a:t/>
            </a:r>
            <a:br>
              <a:rPr lang="en-US" dirty="0" smtClean="0"/>
            </a:br>
            <a:r>
              <a:rPr lang="en-US" dirty="0" smtClean="0"/>
              <a:t>to </a:t>
            </a:r>
            <a:r>
              <a:rPr lang="en-US" dirty="0"/>
              <a:t>view live </a:t>
            </a:r>
            <a:r>
              <a:rPr lang="en-US" dirty="0" smtClean="0"/>
              <a:t>feeds</a:t>
            </a:r>
          </a:p>
          <a:p>
            <a:pPr marL="342900" lvl="1" indent="-342900">
              <a:buClr>
                <a:srgbClr val="090991"/>
              </a:buClr>
              <a:buFont typeface="Symbol" panose="05050102010706020507" pitchFamily="18" charset="2"/>
              <a:buChar char="¨"/>
            </a:pPr>
            <a:r>
              <a:rPr lang="en-US" dirty="0"/>
              <a:t>Speak through cameras with 2-way      audio &amp; video (door entry)</a:t>
            </a:r>
          </a:p>
          <a:p>
            <a:pPr marL="342900" lvl="1" indent="-342900">
              <a:buClr>
                <a:srgbClr val="090991"/>
              </a:buClr>
              <a:buFont typeface="Symbol" panose="05050102010706020507" pitchFamily="18" charset="2"/>
              <a:buChar char="¨"/>
            </a:pPr>
            <a:r>
              <a:rPr lang="en-US" dirty="0"/>
              <a:t>IP </a:t>
            </a:r>
            <a:r>
              <a:rPr lang="en-US" dirty="0" smtClean="0"/>
              <a:t>cameras </a:t>
            </a:r>
            <a:r>
              <a:rPr lang="en-US" dirty="0"/>
              <a:t>can be set to automatically call video phone when alert is triggered</a:t>
            </a:r>
          </a:p>
          <a:p>
            <a:pPr marL="342900" lvl="1" indent="-342900">
              <a:buClr>
                <a:srgbClr val="090991"/>
              </a:buClr>
              <a:buFont typeface="Symbol" panose="05050102010706020507" pitchFamily="18" charset="2"/>
              <a:buChar char="¨"/>
            </a:pPr>
            <a:r>
              <a:rPr lang="en-US" dirty="0"/>
              <a:t>Receive alerts from anywhere in the world</a:t>
            </a:r>
          </a:p>
          <a:p>
            <a:pPr marL="342900" lvl="1" indent="-342900">
              <a:buClr>
                <a:srgbClr val="090991"/>
              </a:buClr>
              <a:buFont typeface="Symbol" panose="05050102010706020507" pitchFamily="18" charset="2"/>
              <a:buChar char="¨"/>
            </a:pPr>
            <a:endParaRPr lang="en-US" dirty="0" smtClean="0"/>
          </a:p>
        </p:txBody>
      </p:sp>
      <p:pic>
        <p:nvPicPr>
          <p:cNvPr id="10" name="Picture 2" descr="http://www.grandstream.com/files/5913/4758/3426/gxv3672_left_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40" b="94923" l="6500" r="96333"/>
                    </a14:imgEffect>
                  </a14:imgLayer>
                </a14:imgProps>
              </a:ext>
              <a:ext uri="{28A0092B-C50C-407E-A947-70E740481C1C}">
                <a14:useLocalDpi xmlns:a14="http://schemas.microsoft.com/office/drawing/2010/main" val="0"/>
              </a:ext>
            </a:extLst>
          </a:blip>
          <a:srcRect/>
          <a:stretch>
            <a:fillRect/>
          </a:stretch>
        </p:blipFill>
        <p:spPr bwMode="auto">
          <a:xfrm>
            <a:off x="-152401" y="3983837"/>
            <a:ext cx="3026033" cy="22827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a248.e.akamai.net/origin-cdn.volusion.com/rfv95.verh3/v/vspfiles/photos/Grandstream-GXV3662-2.jpg?134519862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023"/>
          <a:stretch/>
        </p:blipFill>
        <p:spPr bwMode="auto">
          <a:xfrm>
            <a:off x="2630621" y="4114800"/>
            <a:ext cx="2017579" cy="21851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1676400"/>
            <a:ext cx="9144000" cy="769441"/>
          </a:xfrm>
          <a:prstGeom prst="rect">
            <a:avLst/>
          </a:prstGeom>
          <a:noFill/>
        </p:spPr>
        <p:txBody>
          <a:bodyPr wrap="square" rtlCol="0">
            <a:spAutoFit/>
          </a:bodyPr>
          <a:lstStyle/>
          <a:p>
            <a:pPr algn="ctr"/>
            <a:r>
              <a:rPr lang="en-US" sz="4400" b="1" i="1" dirty="0" smtClean="0">
                <a:solidFill>
                  <a:srgbClr val="0070C0"/>
                </a:solidFill>
              </a:rPr>
              <a:t>Unified Communications</a:t>
            </a:r>
            <a:endParaRPr lang="en-US" sz="4400" b="1" i="1" dirty="0">
              <a:solidFill>
                <a:srgbClr val="0070C0"/>
              </a:solidFill>
            </a:endParaRPr>
          </a:p>
        </p:txBody>
      </p:sp>
      <p:sp>
        <p:nvSpPr>
          <p:cNvPr id="9" name="TextBox 8"/>
          <p:cNvSpPr txBox="1"/>
          <p:nvPr/>
        </p:nvSpPr>
        <p:spPr>
          <a:xfrm>
            <a:off x="0" y="2286000"/>
            <a:ext cx="9144000" cy="646331"/>
          </a:xfrm>
          <a:prstGeom prst="rect">
            <a:avLst/>
          </a:prstGeom>
          <a:noFill/>
        </p:spPr>
        <p:txBody>
          <a:bodyPr wrap="square" rtlCol="0">
            <a:spAutoFit/>
          </a:bodyPr>
          <a:lstStyle/>
          <a:p>
            <a:pPr algn="ctr"/>
            <a:r>
              <a:rPr lang="en-US" sz="3600" dirty="0" smtClean="0"/>
              <a:t>Video</a:t>
            </a:r>
            <a:endParaRPr lang="en-US" sz="3600"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41758937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76400"/>
            <a:ext cx="9144000" cy="769441"/>
          </a:xfrm>
          <a:prstGeom prst="rect">
            <a:avLst/>
          </a:prstGeom>
          <a:noFill/>
        </p:spPr>
        <p:txBody>
          <a:bodyPr wrap="square" rtlCol="0">
            <a:spAutoFit/>
          </a:bodyPr>
          <a:lstStyle/>
          <a:p>
            <a:pPr algn="ctr"/>
            <a:r>
              <a:rPr lang="en-US" sz="4400" b="1" i="1" dirty="0" smtClean="0">
                <a:solidFill>
                  <a:srgbClr val="0070C0"/>
                </a:solidFill>
              </a:rPr>
              <a:t>Unified Communications</a:t>
            </a:r>
            <a:endParaRPr lang="en-US" sz="4400" b="1" i="1" dirty="0">
              <a:solidFill>
                <a:srgbClr val="0070C0"/>
              </a:solidFill>
            </a:endParaRPr>
          </a:p>
        </p:txBody>
      </p:sp>
      <p:sp>
        <p:nvSpPr>
          <p:cNvPr id="3" name="TextBox 2"/>
          <p:cNvSpPr txBox="1"/>
          <p:nvPr/>
        </p:nvSpPr>
        <p:spPr>
          <a:xfrm>
            <a:off x="0" y="2286000"/>
            <a:ext cx="9144000" cy="646331"/>
          </a:xfrm>
          <a:prstGeom prst="rect">
            <a:avLst/>
          </a:prstGeom>
          <a:noFill/>
        </p:spPr>
        <p:txBody>
          <a:bodyPr wrap="square" rtlCol="0">
            <a:spAutoFit/>
          </a:bodyPr>
          <a:lstStyle/>
          <a:p>
            <a:pPr algn="ctr"/>
            <a:r>
              <a:rPr lang="en-US" sz="3600" dirty="0" smtClean="0"/>
              <a:t>Data</a:t>
            </a:r>
            <a:endParaRPr lang="en-US" sz="3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
        <p:nvSpPr>
          <p:cNvPr id="5" name="TextBox 4"/>
          <p:cNvSpPr txBox="1"/>
          <p:nvPr/>
        </p:nvSpPr>
        <p:spPr>
          <a:xfrm>
            <a:off x="4267200" y="3225641"/>
            <a:ext cx="5029200"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Integrated data features</a:t>
            </a:r>
          </a:p>
          <a:p>
            <a:pPr marL="742950" lvl="1" indent="-285750">
              <a:buFont typeface="Arial" panose="020B0604020202020204" pitchFamily="34" charset="0"/>
              <a:buChar char="•"/>
            </a:pPr>
            <a:r>
              <a:rPr lang="en-US" sz="2000" dirty="0" smtClean="0"/>
              <a:t>CRM programs</a:t>
            </a:r>
          </a:p>
          <a:p>
            <a:pPr marL="742950" lvl="1" indent="-285750">
              <a:buFont typeface="Arial" panose="020B0604020202020204" pitchFamily="34" charset="0"/>
              <a:buChar char="•"/>
            </a:pPr>
            <a:r>
              <a:rPr lang="en-US" sz="2000" dirty="0" smtClean="0"/>
              <a:t>Call Recordings</a:t>
            </a:r>
          </a:p>
          <a:p>
            <a:pPr marL="742950" lvl="1" indent="-285750">
              <a:buFont typeface="Arial" panose="020B0604020202020204" pitchFamily="34" charset="0"/>
              <a:buChar char="•"/>
            </a:pPr>
            <a:r>
              <a:rPr lang="en-US" sz="2000" dirty="0" smtClean="0"/>
              <a:t>CDR</a:t>
            </a:r>
          </a:p>
          <a:p>
            <a:pPr marL="742950" lvl="1" indent="-285750">
              <a:buFont typeface="Arial" panose="020B0604020202020204" pitchFamily="34" charset="0"/>
              <a:buChar char="•"/>
            </a:pPr>
            <a:r>
              <a:rPr lang="en-US" sz="2000" dirty="0" smtClean="0"/>
              <a:t>Phonebook files (LDAP)</a:t>
            </a:r>
          </a:p>
          <a:p>
            <a:pPr marL="742950" lvl="1" indent="-285750">
              <a:buFont typeface="Arial" panose="020B0604020202020204" pitchFamily="34" charset="0"/>
              <a:buChar char="•"/>
            </a:pPr>
            <a:r>
              <a:rPr lang="en-US" sz="2000" dirty="0" smtClean="0"/>
              <a:t>Voicemail/fax forwarding to email</a:t>
            </a:r>
          </a:p>
          <a:p>
            <a:pPr marL="742950" lvl="1" indent="-285750">
              <a:buFont typeface="Arial" panose="020B0604020202020204" pitchFamily="34" charset="0"/>
              <a:buChar char="•"/>
            </a:pPr>
            <a:r>
              <a:rPr lang="en-US" sz="2000" dirty="0" smtClean="0"/>
              <a:t>Automatic system backup</a:t>
            </a:r>
          </a:p>
          <a:p>
            <a:pPr marL="742950" lvl="1" indent="-285750">
              <a:buFont typeface="Arial" panose="020B0604020202020204" pitchFamily="34" charset="0"/>
              <a:buChar char="•"/>
            </a:pPr>
            <a:r>
              <a:rPr lang="en-US" sz="2000" dirty="0" smtClean="0"/>
              <a:t>BLF</a:t>
            </a:r>
          </a:p>
          <a:p>
            <a:pPr marL="742950" lvl="1" indent="-285750">
              <a:buFont typeface="Arial" panose="020B0604020202020204" pitchFamily="34" charset="0"/>
              <a:buChar char="•"/>
            </a:pPr>
            <a:r>
              <a:rPr lang="en-US" sz="2000" dirty="0" smtClean="0"/>
              <a:t>Remote Access BLF</a:t>
            </a:r>
            <a:endParaRPr lang="en-US" sz="2000" dirty="0"/>
          </a:p>
        </p:txBody>
      </p:sp>
      <p:sp>
        <p:nvSpPr>
          <p:cNvPr id="6" name="AutoShape 2" descr="data:image/jpeg;base64,/9j/4AAQSkZJRgABAQAAAQABAAD/2wCEAAkGBxQTEhUUExQWFhUXGBwbGBgXGRodHxwdHBccFxwcHCAYHCggHBwnHxcXITEiJyksMC4uFx8zODMsNygtLiwBCgoKDg0OGxAQGzQmICY0NDQ4ODc0LC83NDQsLCwsLCw0LCwsLCwsLDQsLCwsLDQsLCwsLCwsLCwsLCwsLCwsLP/AABEIAI8BYQMBEQACEQEDEQH/xAAbAAADAQEBAQEAAAAAAAAAAAAEBQYDAgEAB//EAEUQAAIBAgUCAwQJAgQDBgcAAAECAwARBAUSITFBUQYTYSIycYEUI0JSkaGxwfDR4RUzYvEHJIIWQ1NyksIlNGRzk6Li/8QAGgEAAwEBAQEAAAAAAAAAAAAAAwQFAgEABv/EADYRAAICAQIEBAIKAgMBAQEAAAECAAMRBCESEzFBIlFh8DJxBRQjgZGhscHR4ULxFSRSYjQz/9oADAMBAAIRAxEAPwCOy51dIY0RZDGxZA80d7EXKkBTt6V9DXhlVVAOOmSP2E+esyrMzEjPXCn9zIrNmvM50aPaPsjp6VF1Bzaxxj0lvTjFSjOfWDRKCQCbDqbXt8hQlAJwYViQNhG5yVWhklhl8zy7a10FSFP2hcm4pv6qrVl62zj0xE/rTLYEsXGfXMTshHIIv3pMqR1jgIPSVnhjEmWGWMM7zoNUSNLKFZR7yAI49oDcd6o6V+NCvVh03P8AMnapOBw3RT12HX7xB8BHHjRJF5aR4m2qIqW9u3vRtqY7nkHvWE4dQCuMN26/hNvxachskr36beu0Q4edomuAAwuDqVWt32cEXpNWZDt1+X8xxlWwb9Pn/Epzln0uCOVwsUikBm9hRLGT76i6jWvUbXFPcrnIGbY/duPOI83kuVXcffsfL5RBMGwuI+qlVjG11kjIIPY7enI+IpQ5ps8JziNjF1fiGM9pQYCZZJ/PhYjUv10HlyyDfZlGhSPLbkXIt8qdVg78xT16jBPsRJ1ZE5bjp0OQPZk7nMKJPIsYcIG2Egsw9CPSkb1VXIXp6x6hmasFuvpHWSYtXiCGDzvKuxLyIqqp2I9pfdNwedjuLU5Q/EnDw8WPMjYfxE9QnA/FxcPF5AnJ+7vFU+HkgZZksBqOhkcOAR9nUOoHQ8il2R6iLF+7Bz92YyrpaDW3XvkY+/EYYPMVkVoyUiaXY2iGgm91uxcld+oX2b9qYruV1K7An02/HP7bReylkYPuQvrv+GN/x3i5YZsM+rSyFW0k26je1+9t9um4pcLbQ3FjEYLVXrw5z3j7FyJPpcRtJGfZYhnaSM/NiCOSNrHcbGqDFLQG4cj7yR+f+5PQNVleLB+4A/l+O+RF4w4wspSVQyuPZbTewPDBW/NTvyKAqjT2cNgyD3/fB/SHZzqa+Ks4I7ftkfkZricCGXWpTWvGgghx3CjdT6WHyPJLKQw4lxkeXf7uxg67ip4Wzwnz7feeomseaeZYTFr8MpBIb4C/st8P7Ha6kPtZ17jz/gwbaYpvX07Hy/kRZI3kTEqGCdmFiQe44pRjyLcgHHrHFHPqwSM+nnPsdmSFlaJNBHr/AGr12pQsGqGJynTOFK2nMKjzFJY/Leyknaw2/Xb5CjrqEtTgbb376QLad6n4139++sKweuJNEgvGeCOPy5/najVcdS8NnwwNvBa3FX8Uwny5QPMUCw5HT5Hr+tDfTqBzFEImoY/ZsZ5hYkA81CL/AHa5WqAcxDv5TtjOTy3G3nCYpw5uuz0ZbA5yvxQLVlBg/DOZpL8izd6yzZ69Z1Vx06QPMcTJYHTx1oF9tmAcRiiqvJGZ1BmfmFb7MK6mq5pGes4+m5YOOkaTKDa+/rTrgHGYkhIzicYZgGPes1kAmasBIE8mSxvbevOMHM8pyMTnU3yPX+tZy01hZqgutm/tRF3G8GdjtOYlsSB/PhWVAU7TTHInLxji2x/m9cKidDHrPIsMEG1heuLWEG081hc7z3a29d2xvPb52nqiwuBXgMDacJzsZ0lyK0MkThwDMpJAvPNYZgs2qlhO42DC4rSkNvMsCpxPNIvvXMDM9nbaaeSta4BM8bRDkLaZA5lEZQgi+o3/APSDUvSEB+MtjHzlTVjKcAXOfl+8o8fjsA0skjXfzEtYJur295SxFvwp+23Ss5Y759IhVTq1RVG2PX8pEvztUU9dpaHSUXhPEMmpooPMYKdZaQKmg7e0DYW+dUNEzDJRcnvvtJ+tRWwHbA7bZOZrmkUuIiAVcPpgUkLFJrcJfe5LG6j04rd62XJgcPh8jkzNLV0vk8Xi8xgZk3h52jYOjFWU3BBsQfSpqsVOR1lFlDDhYbStxGMZYIpnxOJdZL38oqgVhyh3568b1SdiK1dnYg+WB90mogNjIqKMeeTt5xHneWhBHNGzPDKLhm5DD3ke22oH8aU1FIUB1OQfe8bouLEowww/TzEGy/GiP/uopNx74J+Qsbb/AAoddnD/AIgwllfF/kR8pQYzwm0p8yBWWN0Z1V1YaWX3oiSLA/dJ2ItvTj6PjPEmwO/9fxFE1nCOF+oOP7/mSquRexIvzU8EiPkAywwccOJSJsQ3mSp7LeWsrM0dtg5VLCRehubjY96poEtVTZuR5ZO3rt1EmOz1Mwr2B88dfTJ6GTUeK8iYtCxIUkAsLal4sy9iNiKSD8qzKH36x4pza8WD36R1l8yOJEiiFpdvLknjChvs6FKhyQTsb+m9N1MrghF69iw6+g6/KJ2qyFS7dO4U9O+T0+cnCpRrEWKncEdQeCD+lIYKtuOkoZDLt3lW2O83C6nZnAsskcaxLoAPsXJQsV7HodtqqczmU8RJI7gYGPLtnEl8vl3cIAB7E5OfPv1ibFYYwlZI2LRPwwJF+6Nb3WHUfMUo6Gkh0OVPvB9Y1W4uBRxhh7yPMQnD4NcWPq1KyLuR7TAjuCbnUO3Ucb7UVa11I8AwR8z7P69oJrW0x8ZyD8h/G36d57hsQ+FZ4JdWgn2tJsR2ZT+x2I2Pp2ux9Oxqfp6fqJyytNSotTr6/p76QvE4ZZImYvrZPddVe5A6PdbDbre44N6YsrFlZYnJHQgH89v3+cBXYa7AoGAeoJH5b/tA8lxasfLmGrf2bkCxPO54B/vsaBpbVb7OwZ8v9w2qqZftKzjz/wBTLMslILFCDblQTcfG4H4is36Igkr2/L8hN0awMAG7/n+ZmEGXq6+w31g+zb9N9z6UJNOrjwnxeUI+oZD4h4fOG/S3CiKfUAeN9vTY80zznA5d2YvyUJ5lOJ7Lg3hXWfaQ/wA615qXoXjO4nluS9uAbGejDLo8yJva+7v+1d5a8PMrO/lOGxuLl2DbznUE6MvGmX8P3rqOjL5NOPW6nzWYYzHsFKsm/eh23sF4WXeEqoUtxKdp5luZhhok46VyjUhhwWT1+mKnjrhL4JVGpRsaMaVUcQ6QQuZzwnrNHmRFFzcGtl0rUZMwEexjgTlZlvqXcVwOM5WdKNjDdYVcn50bcwOwnQNdEyZ48gFeLAToUmYT4iykgX9KE9hAyBCJWC2CYPh8eHIHB9eaEmoDnEM+nKDMNlTjfb8qYYRdTMPpCKdP8+RofMRTwwnLdhxTZT24og9IM+s6mI5rrEDecUE7TOOZG2rCujzTI6Tgw6TzYVng4T1muPiHSbRgURcQbZhF/wCXouYKQ1fNz6SfV6en1enoz8P5ocPMHtdT7Lr95TsR/O1M6W/k2Z7d4tqqOdXjv2+cbZdLBDiPNhllcAn6tYSTpPKsS4HG1N1GtLeOsk+mPy6xW0WWVcFigepP59JP5i6GVzGpVCxKqeQO21T7ipclRgR+kMEAc5MLyjM3QGG0bRyMt1lBKg3sG9kgi3ftRaLmA5e2D5/rBX0qTzN8jy6/KPs5VY74WWdIl1BmSHD+ze2zamYEix5FN3BVHKdsegX94nQWc81Fz6lv2xJ3OssfDSmNiDwVYcMp3Vh6GkbqmqfBlCm1bU4hCsvziPUongSVeHdmkL2PVSX0gjpt0old65Adc/jn9YKyhsEo2PLpj9JtjPC8gdxERIgTzYz1kj7qLbsOorT6NuI8G46j1Hv3vMprF4Rx7HOD6GKMLj5Y/ckdRe9lYgXHWwNr7Uulrp8JjL1I/wAQzKvEYDDzFZp5YoXdSJVWRDZ7XWVQmq4PVNjuaotXVYeOwgE9dx185OWy2scFYJA6bHp5dvxke4sxANwDsR1t1HWph2OxlMbjeWCyJiIzpgMsjJpLvJEjMy7hgu7FxxtbUOb1WDC5NlySPMAnHfuc/rJPCaW3bAB6YJAz2zsMfp2krg8W8L6kNjuCCNiDsQQdiPQ1MrsepsiUrK1tXDR3FP8ASIzCsgVmsRGIkRGYfZDKblu1wL8U8rc5OWGwfLAA+WfOJMvIfmMuQO+ST88eUU4cPCysyHTfhgQG0mxB72Ox7UqgekhmG0afgtBVTv8ApmUbWlsUjEkL7FURQ8R/6V5HQnZhzaqX/wDTdVyp8huPw/0ZM3r2ZsMPMnB/H/YifHJJhJdIfbkW7H0PB7g0nYLNLZgGO1mvVV5IjNsJBLGWS/mkX0xqxAPbiwB/I9xTZqptXiX4vQH3/HyiYtuqbhb4fUj3n9fQwfC5iVdVmUh12DElTbs3sm4/nFYr1BVgto3Hfp+OxhLNOGUtUdj26/huPfrMcyhZZBNGFKk7aeL9t/0NDvRlfm14x6f3Cad1ZOU+c+v9TSXELiQFckSDi9rfkBb471trF1I4WPi9+kwtbaY5UeH36zlzJAAJVBU9SB/uK4eZQMWDIM6OXec1nBm0mBCJ5sT2vvpvv+R/n5URqAicytvug1vLvy7F++dYZopUJ4k9Nv3rtZqtT/6nHFtT/wDzOcLPcGKRbH7xrlb5HKcffO2Jg81D90ElygI1+VoDaQI2eoh11ZZcdDC8JCRdlN07Gj1IR4huIC1wfCRgzjE4FJhdfe7VmyhLhles1Xe9Jw3SBYPCSI25tbp0peqqxG3jFttbrtGyOW3921PBi2/SIlQvrPFUht9q4AQ286SCu02dAdjRCAYMEjeeSbC1ebYTy7mCDC3bUBb1FL8rLcWIfm4XhJhewB1H50fZR4jAbk+EQcFGFhY3oWUYYENh1OTOocKVFrn58/KurUVGJl7QxzOltbc39f610YxvOHOdpj5YJFhb9KxwgnaE4iBvNp4Li1zRHrB7waWYPSY4dCjelDQMhm7CriFajRswWBI6oEvRpl+OiRQGhV2vyzMPyUim6bqkGGTJ+Zil1NrtlXwPkI38TZOjCGbDqAkoAsOjdt6b1mlVgr1DYxTR6pl4q7TuJPZjgJIXKSLpYcj/AGqdbS1TcLSjVclq8SnaGZPmuJRkWFpDpNwiliD1tpHIo2n1FwIVCTjtA36ekgs4Az3/ALlLmfhdJJTKT5KSRlxqKrok+64Yg2J7U/do0dy5OARn5H1iFOsdECAZIOO+49JDOLG36VGIwcSyDkZj5s2gmhjXErL5kQ0q8em7J0VtR5HfenW1FdqAWA5Hcf3Exp7KnJqIwex85lm+cxywRQpG1oidMkjhm0n7PsqBpvxzah23qyBAOnczdNDI5cnr2HSKIZSrBha4NxcAj5hgQfnSysVORGWUMMGWGBzpcRphOJxMTMtlYMiRhzwCsaj2SduetU67ltPBxMCfkBn7pMspaoF+FSB8ycffJjFZXMhk1I31TaXNtlJ4ufXpSL02KTkdI+l1bYwevSN/DGJDK0CiNJ2N4pWRGubf5ZLg6QehFt/jTOkYEGsYDdj+0V1akEWHJXuMn8YU+XzYqJ/OiZJ4gSJGTSHUcoxsBqHQ/Kicp7kIcYYd/P08oPmpQ4KHKnt1x6+fzkpG5BBBIINwRyPUVNBIORKRGRgywxEuGlRmKSTSMn1jxQkDWNxICxGk/eFrHnaqzNU6kkFie4Hfz/nzkoLcjAAhQOgJ7eX8eUkYJNLA2BseDex/Ag1LRuFsyo68S4lRjcS+IgDSvFHG7fZRmOpRb2jYkNbu1yO9VHZrasuwAPoTv79ekloi028NakkeoGx9+URYmB4HsTsbG6nZlPUHqDSLo9DYPT9RHUdL1yOv6GGJhI8QPqhokH2SSdQ7g2vcdRbjcdqOK69QPs9j5e/flAGx9OftNx59Pfofxn0Er4V2ilHst7wvz2ZT+hrqO+mY1v0PvM86JqlFlZ3HvBhmKMLREPKGIH1ZAbVb7rbWt89um1Hs5LV4Zs+XXPyP+9u20Xr5y2AquPPpj5j/AFv33i/Isz8piCNQO1r2Hofl04tSuj1PKbB3zGtZpuauRsYzzTLy0mtSgfkKt9/hcWPy9ad1GnLPxKRxeQz7MT0+oCpwsDw9MnHsQZ8aJR5cxbV0JOw+VuPhQjcLhwWk599oUUmk8dQGJy2Glw66iAyH4Hb+fjWTXbpxk7iaFlWoOBsZt9CjaMyo2lu1/wCfnRORW6cxTgwfOsR+WwyJ1lmORlKSD2+ATt+dd096MvBYN5nUUOp46ztOfpDxnSRdD1G+1c5j1nhPSa5aWDiB3nMUDXvEbr1WuLW2c17idaxcYsGDNsFEGYkHSw5FEqUMxI2Ig7WKqAdxNY50clW2b8K2ro54W6zDI6DiXpNghA0HjvRMFRwmDyGPEJ4E77juK4F8954t5bTxiAL3rxwBmdGScThsQPiKybBNCszdDRAYMzDEYfVzxQnrDdYSuwr0izE4MowMZ26g0nZSUYGuO13B1Ish8rMQKaYsRFVCgmcpB1J/rXAnnOl+wmjtpGw/nrWieEbTAHEd4JFijw4sen+9BW09Hh2qHVIcOP5+lMdoses58s9q5wnyneISUmSxIHHSobjBwJcU5GZ1hGUMNYLLfcA2v87GtVFQw4hkTlgYqeE4MtYcZN5BjiwX1Q9r6zW3G9xcr+VWg9orwlW3r/eJEKVczie3f0wP0zJbPM4kxLhpLXAsLC21SdRqGuOWlbT6dKRhYBG5BuCR8NqApIORDkAjBlNkeNwssoikw6IsgK+ZqdmVj7rXZrc+nWqNFtNj8DIBn7/zMnX1XInGrk4+Q/IRfifDkyvMgW5h3bcX09GA5ItvtQW0dgZgO0OusrKqT/lE1JxufV6en1enpthWQMC6ll6hW0k/AkG34VpCobLdJlwxXCnefoWOzAoqtL9Gh82EL7Zlmd4zxcIAjH1NWLLGG74GR6naR66gThMnB9AM/fIrOMoaDQwYSRSLqjkUEA9xY7hgeRUy2k14IOQehlOm4WZBGCOohGCziP2RiITNvZnaSQnSfujVpBA4+FEr1CbCxc+uT+kHZp33NbY9MD9Z3jPDUnmEQkSIyGSJr7ug5sOrjqvNafRtxYTcYyPX+5lNavDl9jnB9D/EW4LM5YiuiRlCm4AJtf4cGgV32IRwnpGLKK7AeIdZSYvKcO6mR3jgZ01aNanQ/OyrclG6cFaoWUUt4mIUntnof4P5SdXfcvhUFgD1x1HzPcfnEGAxxhLKy6o2FnQ7X7EdmHINJ1WmolWGQeojttQtwynBHQ++3mI8eFZMKvuRRajpeRy73+0AETa/NretPFRZQOgXsScn8hEQxrvPUt3AGB+ZimWKXCsCrnS4uHQmzL6H+WpRls0zZB2PcdxG1avUrgjcdj2MIaGPEg+WX80dHbUX+BsPa9OtFKV6geDPF6nOf03gQ9mmPjxw+gxj9doqx2AeK2sci4PQj0pO2h6vijlV6W/DB0Uk7UIAnpCkgdY5wmPKKFlUleh4I+B3/CqFV5QcNo2iFtAc8VZ3m+dRtKBKigWtexBPxa3U/AUTVq1oFij36wWkZaia2P7fhNctx3mromJJHuqTYUTT381eC0/ITGoo5TcdQ+ZnEuGaO7xX25U9P53rLVtX465pbVs8Fk7wsMU6lmIRh8vy5/CtVpVepZjgzNj26dgqjImWVZmsbMj+0L7VjTala2KNvN6nTNYodNppMzxuXjtpbkDpWnL1tx19DMoEsXgs6iathlcalJ1nmtmtX8SneYFjJ4W6TOJQXCSeyRwayoBfhfYzTEhOJNxCvP0GxBZe9G4+A4O4gODjGQcGDzYhx7u6npQmscfD0hlrQ/F1mcURJ9kk9xWVQk+GaZwB4prHECDvZh0raoCD5zDMQR5QmN7gACxFGU5G20Cwwd95yEPJO/asgHqZ0kdJ5KB12rzcPedXPaeQYhHBAO42riWJYMCdet6zkzxUOrvXACDPEgiaSuBz+XFbYgdZlQT0mM8YcdOlDdeMQiMUM3i432+PNEXpvBN12nWodzWuIec5hvKfeIMGk2ETERIqkbOFFt/lQdXUt1AtQbwuktenUGpztIsGocuSh8KYuYTq6q8gGzAAn2TsR/O1UtDZcbARkiTtclIqKnAMc5p4cgVsQXdVBGqI61G/Okre/pTdujpy5Y48t/2idWsuIQKM467fvIU1CMuwzKpED+3EZb7KoZl3/wCkXPwo9DKG3XPv0gbwxXZuH8D+sq8yzzHKvnfRkiAUJrKXa3ABLkn8RVG2/UqOPgxJtVGlY8vjzIhjc3qQTk5lgDE8rk9Pq9PT6vT0pMpxkc+HOFxDhCl2w8rHZT1jY9Eb8jTtTrZXyrDjHQ/t7/iJWo1dnNrHXqP39/zCsK0EOHlw+IxMcqsNSJCGcpIOGViAovwRfeiIa0rKWPkem+Pvg35j2B60wfXbI+UkqnSjLfKcxlbDGRZIcPFE3EcRkdSR71mJ0341XFVqrHariBCqPIZkm2pFt4SCxPmcRHmGWq8bYiCRpAG+tDqFdSTcMQpI0nv0pW2kOptrOfPz+caquKOKrBjy8vl85v4VzEKHh1LE8n+XNYXVuArEg2Q9xwd6JorsA15wT0MHrackWYyB1Hp/MLjSTEM2ExIbzlJ8uQgkqfuORzG3Q9NjxRgGuJqt+IdD+x9IIlKQLqvhPUfuPURVgsWcO7wzLqjJ0yJ6ja4PRh0NLVWGljXYNu4994zbWLlFlZwex99of9KwyRPGZGmVrlF0adDdGux2PcAEGmObQlZQtxA9Nun4/nFuVe9gcKFI675z+H5RBgcWYnDqASOLi4/Cp9VprfiEoW1CxOEyhxMgxihfOZpRuFZVVSTyFsfe+PNU3I1S8IbLeXT7h6/rJqA6VuIrhfPc/efT9Iry13wzh2S43G427H5j8qUoL6d+Mjb379I1eE1CFFbf379Y/wBBn+9LG/B5ZD6/04PS1VMG7/6U/iPf4GS8ij/5Yfgff4iIn1YafTquAd7bi37/AAqaeLTXcOdpSHDqaeLG8a46JZ1BgQi3LmwH8+dO3Kt65pXp39/zE6WahsXN17e/4giY91PlzEqvBt19KAL3U8u04EMaEYcyoZMGxGUsd4iWU9v5zQn0jHevcQyatRtZsYodCDY7EUgQVODHgQRkRvk87xkFlJT1p/Su9Zyw2iOqrSwYU4MaY5i31kNh6U7cS3jqiVIC+C2T2PmkZrvcGpNz2M2XlWlK1XCRnlubAgI9O6fVgjgaJ6jSEHjWGzqEIdPaHUUw4CEMm8XQlwVfadI3m+2h0ntXQeb402mSOV4H3g5juwv71+eKFw5bfrC8WF26Q5zYgPb0tTJ2OGiw3GVmUkxHs8juKwzkeHtCKgPi7zKfDd/arD1/fNpZj0gGIysqNcZ37Uq+lKjjQxpNUGPA4n0GcG2lhY968msOOFp59GM8SxhhTq9abr8XrFLPDNo103tvW1HD0g2PF1nCm+x/DrXBvsZo7bie+R6Gvcv0nuM+cIzTHHCwNCICiydXN/y2tXtRb9Xq4FTAM5p6frFvGXyR90iTUGXoVl2ICtZywQ8hTYn8dqPRYFbxE49IG5Cy+EDPrKjLcFhsVHKkSMsqrdCz3vbkWAAqpVXRqFZUGD85Ltsv07KznI+Uljl8mln0NoU2LW2B7H1qUaLMFsbCVBfXxBc7mDKxBuNjQgSNxCkZ2MqvBMkjyPGyPJDKNEpsSF7MT0I/SqWgZ2JDAlT1k3XqiqGBAYbiZ51kcMMBvInno5FhIG1pfYhQfZPxrmo01VdfXxD16j5Tun1NtlnTwkeXQ/PvJipspRlkmTSYpmWMqNKlmLGwAHXYEn5Cj0adriQvaAv1C0gFu8Y4LIcPI4iXGAytsto20auxZrc8XtR69NU7cAff5QD6m1V4zXt84ixWHaN2RxZlJBB7ik3QoxVuojiOHUMvQx3lWeR3EU0EIhZdLlIwHHZ9Ru1wd+e9OU6hM8LqMHaKXaZ8cSMeIb9fynOL8LSKZgrKxjAcAXu8Z/7xOhA6jpXn0Ljiwem/zHn7/ieTXIQpIxnb5HygOSZo2Hk1AalI0yIeHU8qaBRcamz27w19AtXHfsfKO8BiMJh5jLHPIytceSIrkq3KOXIU9tr8U5U9NT8SMSPLH5bxSxL7a+B1APnn89pN45lMjFFKrc6VJuQL8GkLSOMlRgR+sMEHEcmPMlxuIxJEJxLoApsLm7aR7osQWNuAT0p3T2W3nll8e/feJaiuqgcwJn319Pwg82WRyK5gd2dN2WQAMR1ZQCb26g71ltOlgJrJJHY/qJpdQ9ZAsAAPQj9D7xEhpCPTyvT00gk0sD+lbRuFszLrxKRK/EZg+JiZYoLjbU7G5JA52sNVuwuastc+orIrTI8/eN5FWlNPYDY+D5e87SWgnaM2N7dR3qSljVnB6Ss9a2DIjfy4sSLRrokHAuTq+Z+1+Rp/hq1Iwgw36/3+sR4rdMcucr+n9fpPoxJhfZkF42/D4jsR+XBry8zS+F/hM83L1XiT4h79/lD3gjljI1azb2LA6vgfT5/CmTXXbXjOT284qLLKrM4wO/lA8BNLhTpdbA9SON/WgUvbpDhhsYxclWrGVO4meY4ASfWRNqPJH9u1Yv04s+0rOZqi81/Z2DEYYbGEqI2Gkjoev96bruJUIwwYrZSAxdTkQbMcE0VpUNu6/wA/Wg30NVixfwhqLlt+zb8YTNMmIj0Ivt23Pais6aivgUbwKo+ns42O0msbgGjO/HepF2neo7yvTqFt6T3B5g0e3IrtWoauet062SjwQR49amzdqrVBHTiXrJNpdH4W6TP6R5h8sgqw6/vWOZzDwEYM1y+WOMHImwXSbP7XaiY4Tht4PPEMrtOGiIswN17VkoR4h0mg4PhPWbTTCwKfMUR3GMpBohzh54ApG3PaueFhtO+JTvBmy1HvrFj+dCOmR88cMNS6Y4Ivy6J1kZQfZ9etKUI6OVB2jV7oyBiN4xQFWt1NNjKtFDhlhBIUgmxNGOFOe8EMsPSbfTm7Vvnt5QfIEKk/5zL78vH+Nq8f+1pc9/4/qdH/AFdV6fz/AHEGY+GtGFTEK17+8OxqddoQtIsUyhTri1xrYfKTdTJTlH4XmihZZnmKsp9xVJJHxuBvVLRGur7Rm38pN1q22/Zqu3nmMcd4pgAnWKFiJveDsLA9wFHPXmj2a+rDBVzmBr0FuVLNjEjDUaWITgZBfS7usZ97Tv8AkSAaLUwzhiQPSCtU4yoBMfJlGHnw8rYXzfNisxWQr7SdSAo2t+1OjT1W1sas5Hn/AFEzqLarVFuMHy/uTj4dgoYqQp4Yg2NubHg1PKMBxEbR8OpPCDvCMmzJ8PMkqcqeO46g+hFEotNThhMX0i1CplHm3h3zXGIwhQQyDXdnVfLa+6m52seKdu03EwtqOx3+R9/hEadUEQ1WjcbdOomHjKaKRYn81HxIGmUxXKsBw1yANXTasa163VTnLd8dJvRLYhYYITtmTeFm0OG0q1jfSwuD6EAjakUbhOcZjzrxDGcS4fGyfRY5psUYoXBVIsLGBa3KFttJ52JNVeM8sO74B7KP3krgXmFETJHdj+eIhx+TxNB9IwpkZEOmVJNOpL+63sgAqfypSyhDXzKs475jdd7izl24yemOhi7Ls2lgv5T6NXJAW/yJFx8qBXe9fwnEPZRXZ8YzHrYVMcBMLrIpAxCotyRwJUXr/qFP8tdUBZ0P+WP19/tuiHfSk19R/jn9D7/pNm2XSYScoxsy2KsNrjkMO37UndU+nsxG6bU1Fefx/iOMBmEc0qSCOY4rtEUVXYfaJIJUkcgC1O1XJY4cA8fpjB9f5idtL11lCw4PXJI9P4nOZeH3lkdh5KObsIEcM3c2ttfra9cu0bO5IwD5ZnadYtaBTkjzxEGECB/rQ2nqFtf89qRrCB/tM49+ces4yn2eM+sZ4rKlkUSYa5UkBlJF0Y7C52BU9G+VNWaZbAHp6eXl/UVr1LVkpd18/P8Av0i0mSF7G6sp44II/Q0rmylsdCIzhLlz1BlREMPNF5kxVXYWOnckjhrDgngg7HkWquvJtr47MZPvOP18+u0ktzqrOCvOB+Hyz+nl03kxBOYpNQF7Ha4qSjmqziErOgtr4TNs0zmSf3zcdq3qNXZf8UHp9JXR8InmT5kYXuODsfhXtLqTQ+RParTC9MGU8CeaPZ9uNuR1Un+c8HrVhF5vw7qfxHv8DI7tyvi2Yfgff5RLMPouIsGuvpU9v+pfgHaUF/7dGSN40zNjiUDRgLbjfendQTqU4q9sfjE9OBpn4bN8wPKMbYlZhc9L8UvpbsErb1jGqpyA1XSGHDG5aPY+nWmOWc8SdYsLBjhfpPIsRG4Ic78W9a8tldgIedauysgp0k7i8EVfcWQnY1JtoKv6StVeGTbrHa5cqqGjO/4/jVEadUUGsycdQztiwbT3ByB30yDS3fp8q7Uwsfhs2M5aprTir3ELnYxkixZe9Hcms4xkQCAWb5wYEjOrar3U/ZpYF1bizt5RghGXhxg+cLZfM932T2o5As+HaBBNfxbzxJ1UFWtqryuqjhbrPFGY8S9IJNPq2k27EX/goDPxbWQ618O9c0hwxtccd60lZxkdJh7BnfrNMQ+keyL1t24RtvMovEd9pxoOkG9zWcEDPWayM46Tjzj2rPGZrgEZYHOZFBXC4awPOxajpqHximuLvp0zm6yT+cZ9iHvHISB1UWA/ACpup1lzZRtpS02joXDrvElIR+fV6en1enp9Xp6fV6elD4RxMcMgmebRpNtARmLg8jawA+Jp/RMtbcZbHpg7xHWq9i8AXPrkDEfYoGfDvBhsJN5bPrV5iqCMk39i/Tnr1ptwbEKIhwfPbHyiaEV2B7LBkeW+fnI3Ncrlw76JV0ta43BBB6gjY1Kupeo4aVabktHEhnmWzRKxM0ZkFtlD6d/UgE2rtTVqcuM/lPWrYwwhx92Y/wAVg4cVhTNhohFLB/mxKSdSHcOL7kjr8/SmnRLquOsYI6j376xRHem3gsbIPQ+vv9pPYrL5I0R3QhZBdD0I+VJvU6AMRsY4lqOSqncRt4XzVF14bEf/AC82zH7jfZkHw60xprlGa3+E/lAamljixPiH5jyjTKMAMFMXlxWH8s3VkBMhlQ7e4l7A+p2pimv6u5LOMfr93+4vdZ9YQBUOfPpj75K5l5fmv5OrytR0aubdL1Pt4OM8HSP1cfAOPrGWR5w6DyjO8EW5JiQFie1xZvz2pii8gcBbhHoIvqKATxheI+p2/id5vliNEMTh2eRL6ZPMtrRuha3Q961fSrJzaySO+es5TcyvyrAAe2OkUQSPC6ut1YWZTwfQ/ClVL1sG6GMsEsUqdxKOaE4kDE4UFZlIMsachr7SIB9knnsaoFecBbT8XcfvJ4bk/Y3fD2P7Ge+Kcv8AqlnkCxTk2kjuLsfvgA7X6g9a7rKsoLG2buP3nNFd4zWu69j5ekU5DmogZjoDkgixJtY83A94elK6XUCknbOff3xrVac3Ab4x7+6N80yySZg08kUbsBpS9ja219INviTT12ne4g2MAewiNGpSkEVKSO5iON3w0huo1LtZgDb5HakFZ9NZuNx5x9lTU17HY+UbRqmNH3ZhzYe+PQfe9OtOgJrBvs36/wB/rEjx6M7br+n9fpFedZQ2HYX3U7qe4+f6dKT1Wlag+hjml1S3jbqIBBCXNlFzSyIXOFjLuEGTD5cJPANwVBppqr6BvsIqttF523jqGKFogbFj9o33Hy7fzaqCJS9QOM+cnu1y2kZx5RVi8O8BDoSU6c2/n6UlZXZQeJTtHq7K7xwsN48gnhkhu9tZ6Dm9Ukspsqy/WTXruquwnSKWx88KkW9k8E9qROovpXGNo6KKLmzneJTMdWrre9T+M8XF3lHgHDw9o4wOZ+YQkoBvten6dVzDwWRC7S8scdcZ49Bh7Mh1DsKcuA0+GTcRKknUZD7GI81zTzGBUabdam6nVc0grtKWm0vKBDbxnlecBl0Nz69fhTmm1gZeBopqdGVbjWFzYUqPMU7dqO9XCOMGAS0MeAiaRMswBjOkitqVvGUOINg1Bw4zPha1m3PftXtsYbrO75yvSYmEqdTbp3oZQqct0mw4YYXrPDidJ+rAKdd64bOE+DpOiviHj2aaOFYex8x/StnhYeCYHEp8c7hUBfa2NaQADxdZxySfD0gn+Ij+WoH1mG+rzLKPFEolTU3sg7jpb5UGj6RsNgDnaGv+jqxWSo3jjxD4fWXFoQdKTC4Pr/v+tN6nRCy8EnAMV0utNdBAGSJI51lxglaM9DUfVUcmwpK+mvF1YeAUvGIXgMtkmNo0LfAUarT2W/AMwNt9dXxnEMzTw5Ph0DyLYE25B/G3FGu0VtS8TQVOtqubhWKKTjcY5BjxBiI5CAwVtwe3X50xpbRXaGMBqaubUVEff8QI5BKJBI7wTDVHdiQO6242/enPpAOG4s+ExL6OKFeHGGE2wX/xDBGI74nDC8Z6vH1X1t/StJ/2qOE/Evv+vwnH/wCrfxj4W9/3+MiyKkyrKLwdjosPJ58kzKVuPKWMt5ikbgkkKBTuksSs8bN90S1lb2jgVfvz0nedeIoXgOGgg0x69al3LFSTvpA2UdLXPNdu1SMnLVdpynSutnMdt5M0jHp9Xp6fV6en1eno/wDB8+mY3kjSMraVZTZXQ8qBY3bqKd0TcL7kAd894lrl4k2BJ7Y7Rjn2Iw80awYcTTvGT5b6D7KX9z7zAdCRTGoeu1OWgLEdP484vp0sqc2WEKD19fXyktHK8TbFkYbbEqR3G29TlZ6ztsZSKpYN9x+MfxYGBYFxEvmTayQQpChW7Oxu1+vG9UFqqFQtfLZ9795Pa21rTUmFx727QDN8sCBZYSWhfg9VPVW/1D8xQNRpwoFle6n8vSH0+oLE12bMPz9YXl+MWdBDK2l1/wAqQ9P9Lf6ex6Uam1b15VhwR0P7H0gLqmofm1jIPUfuPWG5rhB5Fp3Tz1sE0nUxXs+m426G9MaisGnFp8Q6ef3/ALQGnsIuzUDwHr5fd+8nsuxrwPqXY9yAbfC45qZTc9DZEpXUpeuDKbERxtGks7SSl+SDsp6je+47bCq7LUaxZaS2fykhWtWw11ALj84qkgbCyLLGdSHcMO385FJsjaWwWJuPfsxxXXVVmp9m9+xGsB87dPbVveTkqe4/Y/I08h526bg9R5e/P8Yk45Oz7EdD5+/L8Iox6nCzWRrjt+x/cUhcDpLfCdo/SRq6vEN42wE64pCrWVV3KgbmnqXXVKVOwEQvRtKwYbkwOTABGEsO4U7qaA2nVG5lW4HaMLqGdeXbtnvDvpAmHcdV7UzzBeP2i3LNBk/nmV+SR2PSpWs0vJPoZU0eq5w+U1yPJvNBYta1b0ej5w4iZjWazknhAhhcwX1AuvftTBZqPi3EAFW/4djPVyVJwXjP4V0aJLxxJOHWvQeF5Py4ZlfR1vUpqmV+DvKi2KycfaN4nljK+abx9f70+ptrxzD4YiwqsB5Y8UbMqtvH+FPEK29cRBZdrJ6uIUbS7G219q6LFG1k4a2O9cS5njZCGCj6vofT9qnai6wggfDKGnprBBPxRdhccybDjtStd7JsOkbsoV9z1lHgMRG0eoGzDpVamytk4h1km6uxX4T0mcreYLyjT23rDE2DNgxNKBWcVnMH+ir979KFyk84bmv5QTI5olJ8xC56AG1A0b1KfGuTD6tLWHgbAlU+b4t0HlQhVQbG1yB8WvVU3ahh9mmJJFGmQ/aPn36SJzHFvI5aQkt1vUK+17Hy/WXqKkrTCdILQYWE4bHyRghHZQebEi/4UWu+ysYU4grKK7DlhmWPhHEjFQS4SQ3JBZCe/wDP1qvorefU1T+/9GSNdWaLVuT37EX4TwsJIJ2BPnQk3ToQO3W/NLjQA1t/6EYbXkWL/wCTJYipcqSmy3xFF9G+j4mJpVVtSFWsR6XPT+tUatWnK5dozJ1ukfm8yo4hWBzadrrgMIsV9tSqXb/1tsKIl1rbUV49+cHZTUu99mfflJvNMvlhfTMpVjvvbe/W42NIXVPW3jG8oU212LlDtMMJMEdWZA4B3Vr2PxtvWK2CsCRmasUspAOJWZbikx6PhWjiik97DmNdI1AboepuO/8ASqFdi6lTUwAPbHv390n2VtpmFqkkd87+/fnJ+XJJVhMxA0q5jcA+0jD7wttSjaZxXx+Wx9I2NShsCeYyPWLaXjE9VSTYbmugEnAnCQNzN8XgpIreYjJqFxqBFx33rT1unxDEyliP8JzMBWJuW2YZjI+ESXBt5UaALNFGApVvvEgaip71YstZqQ9OwHUDtJFVSrcUu3J6E94DiUGPiMqj/mox9Yo/7xR9sf6h1FDYDVpxD4x19ffvtCITpLOBvgPT09Pf8xVkuZ+SxVxqifaRD1HcdmHINK6a/lEq26nqIzqaOaAy7MOh99o6gxWGhSRI2kn80WCadKj7pN7kuP8ASKdSymsFVJbPb33+USeu60hmAXHf32+clJFKk3BBqUwKneVVIYbSj8JzR+0pVTMf8svut+1uLnoap/R7ocqQOLtmTPpBHGGBPD3xN5T9JJimAScH2WsFv/oa3B7H5UVv+wTXZs/vb+INf+uBZUcoev8AP8xZgcY2HdopVuh2ZT/NiO9K03Np2Ndg27iNXUrqFFlZ37GO4ZMOkbqHaUP7qAcHoSTwfhVBWoRCoPED2k5lvdwxHCR399pK+a8TG119Kjcb1McbS1wJYozvHeGxWHlURsuliPfJvv8A0qjXbp7V5ZGD5++0nWVaipuYpyPL33g4yuaAl04U9Py/3oX1W6gl17Qv1qm8BG7xrl2LjkIbUEYe8Dwfl+1PUW12Hizg94jfVZWOHGR2g2Y4d/MMmGBCjk0G+t+M2UDaGosTgFd53mcGKjkGma/mHv0rCW12jht+Kbeqyo8VXwzmHBSwklPaTtXEotpJKbrOvfVcAH2aM8G8cg3Nh1Bpyo12DcxK0WVnYRJ/iHkSMsR9gn/ep31jkWEV9JS+r8+sGzrHLwROgI3Y73qga6rFBHWTxZbW2D0gDSsjASe0h2B7fH+tKlmRsPuIyFV1ymxhuNiESh4tz2FMXKKgHr3i9LG0lLNpnhXjxClpANXFj0rNbV6hcv1m7Fs07AV9JlMpTa11/P8AuKwwKbY2m0IffO8HzTKo/L8xDY9hQdRpa+XxrC6fVWczgeZYLBJoF7h+d+/wrFNKcG+xm7rrA+24jUMWWzrt3FO5LDDCJYCnKmY/RovT8Kzy6oTm2yawWKMbBl5FR6rTU3Esr21CxeFpWeGPEsjYgCVrq21um9V9Fr3st4XPWR9boK66uJB0nmYeGdeNMd9IbcGvXaAWagjOAd56nXlNODjJG0mc1wJhkaM9DUrUUmmwoZV09wurDiB0CHlb4dxsMWlooZJZx62APwXc1X0tlSAGtSWkjVV2uSLGAWGeIc2x6oXZBAjnfQACfid2/Siam7VKvFjAmNNRpWbhzkyHJqJLU1wcoV1YgMAQSDwbHiiVMFcMRmYsUshUHEsfHGIlKxyxSN9GkUWVTZVPUWW351W+kHsCh0bwmSfo9K+Io6+ITLB/8/gjEd8RhxeM9WTqvy/pQ0/7VHCfiX3/AF+E2/8A1dRxD4W9/wB/jI4ipJ2laMMkmhSQPMZRp3XytIOoHbduBR9O1atxPnbpiAvWxl4Uxv1zKTFZ/iMYZUwuEVRNtIVXUzW29pjZR+FOm+27IqTY++vSJDT1U4Nr9On+usms2yabDFRMmnULqbgg/AqSKRu09lXxiPU312jwGZZbmMkD64m0tYi9gdj8QbfGs1XPUcoZq2pLRhxkSkynG/T4zhcQ95rlsPKx31HmNj2b+dKdqs+sqa7Dv2Pv3+AiVtf1ZhbWNu4/f3+5ivFeHmXDmYElo2KTxkWMZvtffcHvQn0hFXGOo6jyhk1YNvAeh6Hzg2RZs2Gk1AalI0uh4dTyDQ9PqDS2e3eb1GnFy4PXsY4gz6GJv+SwxEhvZ5CXYX6Io2ppdSin7BN4s2mdx9u+3ptFOZ5NiIh5k0TKGPJtyd97cH0NqWu09qjjcdYxTqKmPAh6TLK82kw5YxkAkWvYEj4EjauUah6c8Peav0yXY4+0dui45NY2xCj2wB/mKPtAfeHUdaeKrq04h8Y6+o8/nEAW0bcJ+A9PQ+XyirN8qbDlWVtSMLo44I/YjgilNRpzSQQcjsY3p9QLgQRg9xGeEzqKTSZ4jJKuwINtXbV1Nu4pyvWV2Y5i5Yfn84pZo7K88tsKfy+UNzbJ5MQ2uZo4nYAIhO57X5t8TR79I9x4rCFPYQFGrSgcNYLDuZPQTy4SQ7WYbbjj8eDU1LLNI523lF66tWg32jZCmNG+0w//AH//AK/WnRwa1d9n/X+/1iR49E226fp/X6RbnOTNBZgbqeDx/sfSlNVo2oww6RvS6xb8qesc5Vn6iERhS8huBfpf9vSqGn1wFYQDLSfqNCTYXJwsWZhkUq3kIF+So6fGlLtDavjjlOuqbwRrgM0MsYQHS6dO/wDenadUbUCA4IiN2lFTlyMgwfHZZ5wLKul15/n7UK7Tc4EqMMIanVckgMcqZzkmeLCjLLuRxXNHrlpUrZ1ntZoTcwavpEGNxet2YeyD0FS7reNyw2lSmrgQKd41wmLidBGy2NPV3U2LyyIlZTajcwGELgJIV1KdSdv6UUaeyheJd1gjqK7zwtsZvJmccsehBdyP5eitqq7a+BRvBLpbKn42Owi2LESYY+2NQPBvSa2WaY+MZjjV16keA4jDBxJOdSGzen6EU1UiXniQ4MVtd6BwuNoTJi1huso+H9qM1y0eG2BWlr/FVJxMx+t1b6L3AqQNR9rxdpWOn+y4e8fS6JwCux6f27Gqbcu8ZEmLzKDgz2HF+QCs2/Y/zrXUu5AK2zz088hqoF/jkX3TS/16ryjH1G3zk3UiVpQZBhYLeZLIVIOwA3/pVPR1U45jtgyZrLb88tFyJRZh4tS6tFDqZBYO39BT9v0gvVFzEKvo5ujtiRWb5k08hke1z2qJqL2ufiaW9PQtKcKwKgQ8YZdnEsAYRNp1c2tf8aZp1VlIIQ9Ytdpa7iC46Sv8L4z6bh5cLK2p92Qk3N/n/N6qaS36xU1bnf3+hkvV1fV7VsTpEeA8LtLHMQ31kX2Lbm1K1/R5dW33HaN2fSARl22PeTpFqmnaUpSZFnkQgfDYkM0TG6lLXU+l6oafVJyjVb0k7UaVzaLaus3wuerG2nAYXS5FvMe8km/a2y/KupqADjTpv+J9/ficfTlhnUPt+AibNclxMQEk0bKGPJtyd97cGlrtPcnjcdYzTqKX8CHpFlLRmXGPxb4jLkfDsU8kaZokNhbo+3PrVmx2t0was4x1Hv8AH5SPWi1akrYM56E+/u+cC8N4hcTE2BmO5u2Hc/Zf7vwNB0ri5DQ/3e/feG1SGmwXp9/v32kzisO0bsjizKSCD3FTnQoxVuolBHDqGXoYXks8KSap1kcDdRG2k6hxc8gfDei0NWrZcH7oO9bGXCEffHOceMMRiBIERY42H1nlrckWt7bkXP5UxZrLbAeEYHf/AHFq9HVURxHJ7f0JLUhH5QeD83WCRlY6FlXSZB7yHowPbfentDetbFW2B7+UR11BsUMu5HbzhC4mTCzyQ4m8kUm0lyTqU+7IhP2hyD8qJxvRaUt3B95g+BL6g9WzDp/EV5/lJgcWOuNxqjccMp4Px7iltTRym23B6GM6a/mrvsR1E98P5kuHk8xkLke77RWx7m3I9K7pb1pbiIyZzVUNcvCDgd4wzfE4vFRmRkIhU3AVbKL9u/x3pi9tRenER4YChdPQ/CD4jJxGINxyKnAkHIlAgEYMq0lGNTm2JQf/AJAP/ePzqwGGrTb4x+f9yOynSPv8B/L+prBhjjIyjqRNGNnt7wHRj37H5VtUOqQq48Q7zDONI4ZD4T2k5l+J8iXURq0nj/aplNgotyRnEp318+rAOMyvlf6TF52Ie0d/ZRe/871b2vr5lxwvkJE3os5dI8XmYixmA8llngOpL7HqPQ9jSFun5JF1O4lCrUC8Gm7YxjFi/O+tjPt/aTv3sP1FNrbzvtE69xFGqFP2b9Oxgub5cVQYhBo7j+cigarTlV56bQ+l1PE3Ifec4TxDI4EYADNsWrlX0jY45Y6nvPW/R9aHmHoO0CzfJWT2gdd+bUvqtE1fiBzGdLrFs8JGInIpDEfzPK5PSiwGcs6iE7A8mqtGsZ1FRkq/RqjG0TjGZU0R1wm/pXLdI1R46jmaq1S2jhtGJpgsdrYJMu54uOa1VfxtwXDeYuo4F46TtCM0wowrCWM/Ed6NqahpWFqQWmtOqBqcQZV+l3d2sRwB0oIH1zxOYYn6p4UEU4rLnQ8XHcUhZp3Q9I9XqEcdZnhMW0Zup+VZqtas5E3bUtgw0osrx6Tk+ba44FVtPel5+0knUUPQPs4b9Eg+6v4UxyaPIRbm3eZkRXzk+jjDJsRGj3lXUO1NaWypGzYMiK6qu10xWcS48NZvFiC8IjVARtYb/jV3Sauu4lQMSFq9JZSAxbMkMVkUhxDxItyCfwqPZonNxRRLNetrFIscxViISjFWFiOaTdCjcLdY4jh14l6TOsTUrfCuHihKYiTEKhBvoUXY+hA4vVfR111AWs/3STrLLLSalT74yx/jGNHeTDYezPszvf8AQbfnRbNeq5ZF++Br+j2bC2N90hJ5NTFjyTeorsWYsZaRQqhROBWZqX+OxjrgIpcGRGo9mXSBqv3Lc1dtdhpg9Gw7+/nIVVanUlL9z29/KLvCWZCbzMJiGJWb3WY30v0O9A0V/NzTYc59/wBiMa2jlYuqGMe/6MmsywLQyNG4symx/rU66o1OUMoU2i1A47wzw1nJwsuq2pGGmRPvKeR8aLpdRyXz2PWD1WnFyY7jpGhznBQHVhsMZHvcPiDsvUaUXY27ntRjqKKzmpd/WAFF9gxa2B6d4mzHz5y+JkRiGN2cKQvYbgWFLWC2zNrCM1mqvFSn84uoEPKPKvF0sXloVTyANLxqoGtSLHUeS1utPV691wCBwiI2aBGyQTxHvN8X4VDTqIZB5Uyl8OzcMf8AwyejDjftRG0QZ/Cdj0/j32mF1pWvxjxDY/zJmeFkYqwIYGxB6EVPZShKt1j6sGHEvSPcD4jURqk0CTmP/KLk+yD0IHvL6U7XrBwBXXix0iVmjPGWrbhz1jPGZbPiAsuNlTDxgewpAvbsqLvb40w9Nlo4r24R79+cXS6uk8NC8R99/Yk9nmUNh3AJDKRdHHDA9RSOp0zUt5jzj2m1K3LkbHymmA8QzRsl3LKo06G3XT1UjtRKtdahGTkDtMW6GpwcDBPf1jxPD8M51xEhJNk66JOdD9bHo1O/U6rfGvQ9PQ+RiP1y2rwP1HX1HmJMTI+HlIN1dD+BFS2D0WY7iVFKX156gyjwWcT4v6rWkYtd22W/cnvVSrU26nwAgecl26anS+PBby7xPnmTNCbg60bdXHB/naktXpGqORuD3juk1a2jBGCO09yTNvLujjVG3Kn+bH1rWk1fL8D7qZnV6Tm+NNmEoMHgnVx5Q8yGTp+x7EVUqqZG+z8SNJltquv2nhdff4RNnsP0Wf6pvXbp+HWp+rX6rdmsx/SP9apxYIxybE/S2PnNcKNlHWm9LZ9bP2p6dopqq/qg+yHXvM8wwEctzCNDr0/pWbqK7cmrYibp1FlWBbuDFeX5i8T6JLkHYg0lRqHqbgfpHL9Olq8SbGP88yuMwhxYMeB1qprNLW1XF3kzR6qwXcHaSmHwtnUSgqp71Erqw4Fmwlt7coTXuY1x+Tow1QG/pTt2jRhxUmI06x1OLhBcFiZIGAcHST1oNVtunYBhtD2116hSVO8f+IPJ8kOCNfS3f0qnreSagw6yZoucLSp6RLluaLc+fc9tuKn6fVLn7aUL9K2PsoRNlIkOuFrX3sP2oraQWHjqMEurNY4LRDcrxWkmOccDY9DTGmt4SUuEX1NXEA9JizE5SXdnjA0X/HvSdmkNjl0HhjderFaBHPimzRRvZR7Lr8iP6iiFa38I2ImA1lfiO4M5/wAMl/8AG/KufVrf/c79Zq/8SeIqTKs8r09HnhaCYTK8ak2O9qo/R6WiwMo2k/6QerllWO8/QcwgjjxCYhpFTb2lPJ9LCrtgVX5hOO3zkGtmZOWBnv8AKfnvi7FxS4hni4P61A+kLK7LcpPoPo+uyurDxJSEejTI8XDGxM0ZkHRb2F/Wm9LbUhJsGYpqqrXAFZxLXJcfFj4psP5aRm14wotx+p/rVai5NSjJjEk30vpnV85kNHk8rSOiIWZL3A6WqONJazlFG4lg6qpUDscAwBlsbGlyMHBjAOdxKbwXmyozQzH6mUWa/APQ1R+j9QFJrfoff5yd9IacsBYnUQhspwWGfVLiTIQbrHBue41NwK0adPQ3EzZ8gPf8TIu1F68KpjzJ9/zFHinOvpc3mBNAChQL3JA6k9TSur1HPfOMRrSafkJw5zE9KxqVXgOGJ5JFZEebReASbpqG9iO/FUfo9UYkEeLtn37EnfSDOoUg4XvidYPxZOJyuK9qI3jkisAqg7GyjYEftXU1tgtxb06Ee/eJx9DWas1deoMVeJsn+jS2B1RuNUTfeU8fMUvq9PyX26HpGNJqOcm/UdYopWNSwwfiSDDYZYo0ad7h7zAaI3t9gDfn1FUl1VdVYVN++/n7/wBya2lsusLP4e23ce/9SczbFyTSGWX33393TcdLDtSdzu7cT9THaURF4U6CBigwsryf8Rg/+rhXj/xUH/uFVttXV/8Aa/n7/X5yV/8Ajt/+G/I+/e0HyHFrMn0PEbAn6pzzG3b/AMp7VnS2C1fq9v3env8Aqa1NZqb6xV948x7/AJiHMsC0MjRuLMpsaQuqNTlTH6bRagcRvlniKWOIQ4dAjNszr7zdvhz0purWMEFdY3idujRnNlhyIU3hV23llVZn3WNjdmPO56H40f8A49m3dvEe0B/yKrsi+Ed5NTxNGxU3BHNTHVq2KmVEZbFyI5yHNRbyZrtG34qfvD1/WntJqRjlWbqYhq9Kc82vZh7xHXiDw8og8z2VK2sRazi2xHr3FO6zRoauIbEfn/cS0mscW8JyQfy/qTGX5vLGNKuQp53qXTq7axwqdpVu0lVh4mG8ey5ZBMgCSFprX36+gv1qk2mouXCNlve0mLqb6Wy64X3vJ+OKWFyQCCp3qWqW0vkDpKhaq5cE9ZRYKZcRZkOmUc9L/wB6rVOupwynDyVajabKsMpM/F2GRVU3Hm9dNY+k60VQf8pr6MsdiR/jAfD2YAygTG4HF6X0OoBsAtOYzrtORWeUI7zPTISrqAD7pFUdRw2HhcbdpO0/FWOJDv3k8ySYV9t0JqUVs0r7dJVDV6pN+se57ioWw4vYuR+dUtZbS1G/WTdHVct+3SS2BxGlwZLkDoai02cLgvLN1fEhCdY6nwsWJF49j/OaovVVqRlOsnpbbptn3EwwySYWRdV/LJ37UKsWaRxxfDC2GvVoeH4ozzWMYsXjsLdad1KjWDKRLTMdGcPBMtzFox5Lix4HYigUalqhyn2h9RpltPNTeFT5cJfdvqHBHI/tRn04t+HrApqDV8XSDf4Bifv0H/j9V/6hfr+l/wDMV+JMIIpmVeKS19QquIEd0FxtpDGKqSjsocizDEsBDDt8KqaTUahhyq5M1en06nm2Rs+RIntYuffqoNzTh0ar4r3iQ1jt4dOkMXJsLicNI2HUh07nn+b1o6fT3VHlCZGo1FNo5pn5862JHavniMHE+hByMzmuTsa+G8VJFOjxgkg8DqOopvRu6WgqMxXWIj1EMcT9MxGXeVihiw6Rxsv1gc26du9XigWzmZwMb/tIActXy8ZPb95+a+KnhOJcwG6E34tv1t6VC1xra0lPZl7QixaQH9iKKTjc+r09Pq9PT6vT01w07RurqbMpBB9RWkcowZeomXQOpVuhlnmOBgx4TFCeKBiLYgOeGG2pRyb1Vtqr1AFoYDz9+9pLqts0xNRUt5e/e8X+IM2gOGjwsGuURsSJZLDn7KDkL8aBqL6zWKU3x3h9PRYLDa+2ewky6EGxBB7GkCpU4MeBBGRDMnzAQSa/LSSwNg4uAeht3FGouFTcWMwV9PNXhziU0WK/xOIxyaRio7tEQAA69U27dKfVxrEKt8Y6e/1/Hzk9kOicMu6Hr79+XlJ6TJJBB5+xUOUcDlCNvaHS9JNpXFfM9iOrqkNnL/D1gmBxbxOsiHSym4NCrsatgy9YaytbFKt0lPL4vjW8kGGRMQ/vSH2gD1KDpf8Al6otr0HiRMMffvpJy/R7nwu+VHT3/v7pMY7ESSOXkJLNuSetTrXd24n7yhUiIvCnQTjDTFGDKbEG4PwriOUYMO006B1KnvKfHD6XH9Ji2mTeVB1t9tfTv2qrYPrKc6v4h1H7yTWfqz8mz4T0P7T1ovp0RNrYiNbt/rUdf/MPzrpUayvP+Y/OcDHR2Y/wP5f1JjDzGNww5U9alI5rfiHaVXQWIVPePYpMRmElmbYDfoAP2FUEN2tfBO0QcU6FMgbzzM/D6hS0L+Zp963T1+HrXb9AoUtUc46zlGvYsFtXGekRQysjXGxFTVdkbIlFlVxgz9A8PSDEoWYAWFnJ4YevZh3r6bSWjUV8TD5+v9z5rV1HT2cKn5en9SPzpVinbyW27ioerC1XHlGXNIWtpHNEYZPmkIQiUanO1zTWl1VIX7UZJimq0txb7I4AmeYZESQ0Jurfz8azdoCTxVdDNUa8AcNvUTXBY4ofJnHwNbpvKHlXTNtAcc2mMM7niEAjU62PFNax6hTwLuYpo0tN3G2wkphJNEgLg7dDUSpuXYC46S5avMQhD1j6VYsUPZ9lh+NU2FWqHh2MmKbdKfFuIvmwEmGYOL2627Uq+nt0zBh0jS6irUqV7xlmmajEIsUYux/IU3qdWNQgrQbxPTaQ6dzY52idmnw217A/hSBN+m2j4FGpGesc5XjI57K49r+cVQ011d/hcbxDUU2UeJDtCczZ8H7Q3U9O1F1BfR7jcQOnCazY7GLf+183ZaU/5i7yjf8AxFPnFebYOVGvKDc9TSWpqtRs2R3TW1OuK4BS0ZlD4Jx/lYhb8HaqX0ZaFt4T3k36TqL1ZHaG/wDELAlJtY91t6N9LVEMH84H6JtBUp5Tn/h7mflz6CfZfasfRd2HKHvN/SlPEgcdoJ42yvyMQ1vdbcfOhfSNPBZxDoYX6Ou46uE9RJ6p8oR94dzmaK8cCqXfg6bt8qoaTU2IOXWNzENXpq3PMsOwlCnhLE4glsRNZyCVUm7H5X2FOnRW2b2tEhraqtqlkNioCjsrCxBtUWxCjFTLNbh1DCY1ibn1enp9Xp6fV6en1enp1GLkAm2/PauqMnBnCcDMvM0aHLAnkQCSR1DLiJbEf9AHWq9vBowOBck9/f8AUkVcesJ42wB2Hv8AmYzN/imFLbfTIBc2AHmR/LqP5zWD/wBurP8AmPfv1+c2P+pbj/Bvfv0+UiDUqVYdkcMjzxrEwSTVdWZtIBG9yaPplc2DgODAahkWs8YyJcZ54gwsBlCATzSoFm0m0Oq27ep+HbkVVv1dVZONyevl79mS6NJbYBk4A6efv2J+cmoctzfAYgRyK7IHANyrcH42olThHDEZg7ULoVBx6ypjx65gphkVI5R/kFRYf/bPx6GqguXWAowwe38SY1LaMixTkd/5iKfIpViMpGysVcdVI+8Ol+9JPo7FTj8uvpHE1lbPwee49YPleYPBIHQ2I/PuD6UKi9qX4lhb6FuThaVuCzOXFAw4WNYVO8hBtzySeQPSq1d76jw0jhHeSbKE0+HubiPaTviDJHw77kMp3Djg1P1ekag77iUNJq1vXbYwfJ8yaB9Q44I6EdQfSsaXUNQ+RN6rTremDH8i6CMRh90PvLzpvyp7iqhHAefR0PUftJgPMBov6jof3gviPKgEWdBpV/snofTuOxoGu0w4RcuwPaH0OpPEaW3I7xNBmMioUViFPIpBNRYq8CnYx59PWzcbDeUmDyiBIRJMSS/FulV6tJSlQe3fMk26u97SlQxiJM4yoxHUu6Hgip2q0hqORuJR0uqFowdjDPC2YMJBGTdT3o/0bqGDhD0i/wBI6dShcdRGfjeSGwVd37039KvVwhf8or9EpbxFv8ZPZNjhC+plvt1qXpLxS/EwlPVUG5OFTiOZ448WNS+y1UHWvWDK7GII1mjPC24ivF5ZJhyHF7Dkj+cUnbpbNOQwjlWpr1AKmN8xz5HgEajU52p6/Xo9IQbmI0aB0uLtsJPossDBitvjUsC3TsGxKhNWoUrmN8Jmiz+zKBc/gf70/Vqkv8NsQt0rUeKozbMMk8oCaL7O/wAa3foeUBdX2mKNdzSabO8whxBxjWkayqNhfmhpYda2LDgCEesaNc1jJMM/7MwffP40x/xlH/qL/wDJ3/8AmPfHOHE2GWUDemPpCoPQfSLfR9pS8Dzn5lXzE+nmmHkKsGHQ1tGKsCJl1DKQZ+oTYNcdhUubEW3r6l611VIz3nyyWNpbjjtFFsHgvsmSQdwQAaUI02k7ZMaB1Or74EnvEOZyYp9bAADgVN1Vz6g5xsJS0lKacYzuYjpCPzXDYho2DISGHBFbrsatuJTvMWVrYvCw2jTKM9kjxCSsxYg73N7jqPwpqnVuLQzHMWv0iGoqoxKTx1lCGaKcbRzWvbne29vmKf1unVnVz0Oxk/RahlRkHUbiJfGHh8YVlKElHFxfmlNfpFpIK9I3oNYbwQ3WTlTpRn1enpsmGYqWA2Xk3FbFbFSw6CYNihgp6mY1ibn1enpbeG5BjcM2Ck/zEBeBj0typ9Kr6VhqaTS/UdP2/Dp8pI1SnTWi5Oh6/v8Aj+sQ+HWnixaeSLyq1tNwAd7MpJNrUlpxYl3Co395juoNb05bofYjH/iLlqQ4r2Bp8xQ7J0VjyAeovvRfpCtVsDDvBfR9jNXg9pLUhH5S5Bm2Fw0YcwGbE6ttZGhRfYj1t6U/p7qal4sZaI6im61+HOFnXjHKUXRioNoJ9wDsVbqLdq7rKBgWp0M5o7yc1P1EnJYStri1xcUiyFesdVw3Se4a+pdJsbix9b7V2vPEMdZ58cJJ6T9FzrNosKtpF83FPGFktcIR0Zu5+H5Vev1C0DDbtj376yBRp2vOU2UHbz9/lPzZjc18+Tkz6ADAmuHxTpfSxW4sbHkVtLXT4TiZetH+IZlD4fzNZF+jT3KN7jclG6EenpVLR6gWLyLeh6ekmazTms8+rqOvrCsR4YUxyIu00Vy2+zL0I7H0or/R6lCo+IfnBJ9IMHDH4T+RiHKs1fDsbWI4KncH40hp9U+nb0lDUaVNQo85Q4TCy5jd3fSg4A6egFUUrfXDic4EmvZXofCgyZMZrlzQSFG6GpWo07UvwmVdPetycQjDJM0FvKl9pD+XqPWmtHqhjlWbgxXV6U55texEe4PAtr8k2aNhcHt6i9U6qWDco7qZNtuUrzV2YSVzbDeRMyqeD0qJqa+RaVUy1prefUGIh3hfDrLNeS5tTP0dWttubN4t9I2NVVivaM8zwcc+oKull4pzUU135CjBET091lGCxyDJmNnhk2NiDUdS9NkssEur9JaZhmSHDhbXdtvma+hv1CGgDqTPnqNO4vJ6ASblyeSDTLsbb2qQ2jsoxZK66yu/NcOw+apiPq3W2340zXqk1HgcRV9K2n8aGY5j4c0rqjPruaxf9G8K8SQlH0jxNwvPkzl5kWDi+xP62ry6x7lFHSeOjSljf1mWa5G0Q1I19t97UPU6FqRxIYTTa5bjwuIk8w9z+NTuI+co8I8p/9k="/>
          <p:cNvSpPr>
            <a:spLocks noChangeAspect="1" noChangeArrowheads="1"/>
          </p:cNvSpPr>
          <p:nvPr/>
        </p:nvSpPr>
        <p:spPr bwMode="auto">
          <a:xfrm>
            <a:off x="155575" y="-1439863"/>
            <a:ext cx="7391400" cy="3000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rotWithShape="1">
          <a:blip r:embed="rId5"/>
          <a:srcRect r="39573"/>
          <a:stretch/>
        </p:blipFill>
        <p:spPr>
          <a:xfrm>
            <a:off x="228600" y="3055441"/>
            <a:ext cx="3928963" cy="2633948"/>
          </a:xfrm>
          <a:prstGeom prst="rect">
            <a:avLst/>
          </a:prstGeom>
        </p:spPr>
      </p:pic>
    </p:spTree>
    <p:extLst>
      <p:ext uri="{BB962C8B-B14F-4D97-AF65-F5344CB8AC3E}">
        <p14:creationId xmlns:p14="http://schemas.microsoft.com/office/powerpoint/2010/main" val="8748220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76400"/>
            <a:ext cx="9144000" cy="769441"/>
          </a:xfrm>
          <a:prstGeom prst="rect">
            <a:avLst/>
          </a:prstGeom>
          <a:noFill/>
        </p:spPr>
        <p:txBody>
          <a:bodyPr wrap="square" rtlCol="0">
            <a:spAutoFit/>
          </a:bodyPr>
          <a:lstStyle/>
          <a:p>
            <a:pPr algn="ctr"/>
            <a:r>
              <a:rPr lang="en-US" sz="4400" b="1" i="1" dirty="0" smtClean="0">
                <a:solidFill>
                  <a:srgbClr val="0070C0"/>
                </a:solidFill>
              </a:rPr>
              <a:t>Unified Communications</a:t>
            </a:r>
            <a:endParaRPr lang="en-US" sz="4400" b="1" i="1" dirty="0">
              <a:solidFill>
                <a:srgbClr val="0070C0"/>
              </a:solidFill>
            </a:endParaRPr>
          </a:p>
        </p:txBody>
      </p:sp>
      <p:sp>
        <p:nvSpPr>
          <p:cNvPr id="3" name="TextBox 2"/>
          <p:cNvSpPr txBox="1"/>
          <p:nvPr/>
        </p:nvSpPr>
        <p:spPr>
          <a:xfrm>
            <a:off x="-73505" y="2305700"/>
            <a:ext cx="9144000" cy="646331"/>
          </a:xfrm>
          <a:prstGeom prst="rect">
            <a:avLst/>
          </a:prstGeom>
          <a:noFill/>
        </p:spPr>
        <p:txBody>
          <a:bodyPr wrap="square" rtlCol="0">
            <a:spAutoFit/>
          </a:bodyPr>
          <a:lstStyle/>
          <a:p>
            <a:pPr algn="ctr"/>
            <a:r>
              <a:rPr lang="en-US" sz="3600" dirty="0" smtClean="0"/>
              <a:t>Mobility</a:t>
            </a:r>
            <a:endParaRPr lang="en-US" sz="3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
        <p:nvSpPr>
          <p:cNvPr id="5" name="TextBox 4"/>
          <p:cNvSpPr txBox="1"/>
          <p:nvPr/>
        </p:nvSpPr>
        <p:spPr>
          <a:xfrm>
            <a:off x="4081272" y="3044024"/>
            <a:ext cx="5029200"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Desktop UC clients</a:t>
            </a:r>
          </a:p>
          <a:p>
            <a:pPr marL="742950" lvl="1" indent="-285750">
              <a:buFont typeface="Arial" panose="020B0604020202020204" pitchFamily="34" charset="0"/>
              <a:buChar char="•"/>
            </a:pPr>
            <a:r>
              <a:rPr lang="en-US" sz="2000" dirty="0" smtClean="0"/>
              <a:t>IM, Voice calls, video calls, CRM</a:t>
            </a:r>
          </a:p>
          <a:p>
            <a:pPr marL="285750" indent="-285750">
              <a:buFont typeface="Arial" panose="020B0604020202020204" pitchFamily="34" charset="0"/>
              <a:buChar char="•"/>
            </a:pPr>
            <a:r>
              <a:rPr lang="en-US" sz="2000" dirty="0" smtClean="0"/>
              <a:t>Access everything you need from anywhere</a:t>
            </a:r>
          </a:p>
          <a:p>
            <a:pPr marL="742950" lvl="1" indent="-285750">
              <a:buFont typeface="Arial" panose="020B0604020202020204" pitchFamily="34" charset="0"/>
              <a:buChar char="•"/>
            </a:pPr>
            <a:r>
              <a:rPr lang="en-US" sz="2000" dirty="0" smtClean="0"/>
              <a:t>Call recordings</a:t>
            </a:r>
          </a:p>
          <a:p>
            <a:pPr marL="742950" lvl="1" indent="-285750">
              <a:buFont typeface="Arial" panose="020B0604020202020204" pitchFamily="34" charset="0"/>
              <a:buChar char="•"/>
            </a:pPr>
            <a:r>
              <a:rPr lang="en-US" sz="2000" dirty="0" smtClean="0"/>
              <a:t>CDR</a:t>
            </a:r>
          </a:p>
          <a:p>
            <a:pPr marL="742950" lvl="1" indent="-285750">
              <a:buFont typeface="Arial" panose="020B0604020202020204" pitchFamily="34" charset="0"/>
              <a:buChar char="•"/>
            </a:pPr>
            <a:r>
              <a:rPr lang="en-US" sz="2000" dirty="0" smtClean="0"/>
              <a:t>Fax </a:t>
            </a:r>
          </a:p>
          <a:p>
            <a:pPr marL="742950" lvl="1" indent="-285750">
              <a:buFont typeface="Arial" panose="020B0604020202020204" pitchFamily="34" charset="0"/>
              <a:buChar char="•"/>
            </a:pPr>
            <a:r>
              <a:rPr lang="en-US" sz="2000" dirty="0" smtClean="0"/>
              <a:t>Voicemail </a:t>
            </a:r>
          </a:p>
          <a:p>
            <a:pPr marL="742950" lvl="1" indent="-285750">
              <a:buFont typeface="Arial" panose="020B0604020202020204" pitchFamily="34" charset="0"/>
              <a:buChar char="•"/>
            </a:pPr>
            <a:r>
              <a:rPr lang="en-US" sz="2000" dirty="0" smtClean="0"/>
              <a:t>System settings</a:t>
            </a:r>
          </a:p>
          <a:p>
            <a:pPr marL="742950" lvl="1" indent="-285750">
              <a:buFont typeface="Arial" panose="020B0604020202020204" pitchFamily="34" charset="0"/>
              <a:buChar char="•"/>
            </a:pPr>
            <a:r>
              <a:rPr lang="en-US" sz="2000" dirty="0" smtClean="0"/>
              <a:t>System backup</a:t>
            </a:r>
          </a:p>
          <a:p>
            <a:pPr lvl="1"/>
            <a:endParaRPr lang="en-US" sz="2000" dirty="0" smtClean="0"/>
          </a:p>
          <a:p>
            <a:pPr marL="742950" lvl="1" indent="-285750">
              <a:buFont typeface="Arial" panose="020B0604020202020204" pitchFamily="34" charset="0"/>
              <a:buChar char="•"/>
            </a:pPr>
            <a:endParaRPr lang="en-US" sz="2000" dirty="0"/>
          </a:p>
        </p:txBody>
      </p:sp>
      <p:pic>
        <p:nvPicPr>
          <p:cNvPr id="4098" name="Picture 2" descr="https://encrypted-tbn3.gstatic.com/images?q=tbn:ANd9GcRF7amtD_MpaBVHDxKQn5Szy4EbiBhOHAhOYDXrgI8eokvPPy0oz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371863"/>
            <a:ext cx="3950180" cy="24070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91000" y="5900028"/>
            <a:ext cx="3429000"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Softphone Applications</a:t>
            </a:r>
          </a:p>
          <a:p>
            <a:pPr marL="285750" indent="-285750">
              <a:buFont typeface="Arial" panose="020B0604020202020204" pitchFamily="34" charset="0"/>
              <a:buChar char="•"/>
            </a:pPr>
            <a:r>
              <a:rPr lang="en-US" dirty="0" smtClean="0"/>
              <a:t>Multiple office peering</a:t>
            </a:r>
            <a:endParaRPr lang="en-US" dirty="0"/>
          </a:p>
        </p:txBody>
      </p:sp>
    </p:spTree>
    <p:extLst>
      <p:ext uri="{BB962C8B-B14F-4D97-AF65-F5344CB8AC3E}">
        <p14:creationId xmlns:p14="http://schemas.microsoft.com/office/powerpoint/2010/main" val="26344660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2491" y="152400"/>
            <a:ext cx="1492009" cy="969860"/>
          </a:xfrm>
          <a:prstGeom prst="rect">
            <a:avLst/>
          </a:prstGeom>
        </p:spPr>
      </p:pic>
      <p:sp>
        <p:nvSpPr>
          <p:cNvPr id="3" name="TextBox 2"/>
          <p:cNvSpPr txBox="1"/>
          <p:nvPr/>
        </p:nvSpPr>
        <p:spPr>
          <a:xfrm>
            <a:off x="-1" y="2514600"/>
            <a:ext cx="9144001" cy="2400657"/>
          </a:xfrm>
          <a:prstGeom prst="rect">
            <a:avLst/>
          </a:prstGeom>
          <a:noFill/>
        </p:spPr>
        <p:txBody>
          <a:bodyPr wrap="square" rtlCol="0">
            <a:spAutoFit/>
          </a:bodyPr>
          <a:lstStyle/>
          <a:p>
            <a:pPr algn="ctr"/>
            <a:r>
              <a:rPr lang="en-US" sz="15000" dirty="0" smtClean="0"/>
              <a:t>20%-25%</a:t>
            </a:r>
            <a:endParaRPr lang="en-US" sz="15000" dirty="0"/>
          </a:p>
        </p:txBody>
      </p:sp>
      <p:sp>
        <p:nvSpPr>
          <p:cNvPr id="2" name="TextBox 1"/>
          <p:cNvSpPr txBox="1"/>
          <p:nvPr/>
        </p:nvSpPr>
        <p:spPr>
          <a:xfrm>
            <a:off x="2667000" y="4900017"/>
            <a:ext cx="6400800" cy="369332"/>
          </a:xfrm>
          <a:prstGeom prst="rect">
            <a:avLst/>
          </a:prstGeom>
          <a:noFill/>
        </p:spPr>
        <p:txBody>
          <a:bodyPr wrap="square" rtlCol="0">
            <a:spAutoFit/>
          </a:bodyPr>
          <a:lstStyle/>
          <a:p>
            <a:r>
              <a:rPr lang="en-US" dirty="0" smtClean="0"/>
              <a:t>…of SMBs in the USA use VoIP in 2013</a:t>
            </a:r>
            <a:endParaRPr lang="en-US" dirty="0"/>
          </a:p>
        </p:txBody>
      </p:sp>
    </p:spTree>
    <p:extLst>
      <p:ext uri="{BB962C8B-B14F-4D97-AF65-F5344CB8AC3E}">
        <p14:creationId xmlns:p14="http://schemas.microsoft.com/office/powerpoint/2010/main" val="37347604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8800"/>
            <a:ext cx="9144000" cy="769441"/>
          </a:xfrm>
          <a:prstGeom prst="rect">
            <a:avLst/>
          </a:prstGeom>
          <a:noFill/>
        </p:spPr>
        <p:txBody>
          <a:bodyPr wrap="square" rtlCol="0">
            <a:spAutoFit/>
          </a:bodyPr>
          <a:lstStyle/>
          <a:p>
            <a:pPr algn="ctr"/>
            <a:r>
              <a:rPr lang="en-US" sz="4400" b="1" i="1" dirty="0" smtClean="0">
                <a:solidFill>
                  <a:srgbClr val="0070C0"/>
                </a:solidFill>
              </a:rPr>
              <a:t>Advantages of IP-PBX for Employees</a:t>
            </a:r>
            <a:endParaRPr lang="en-US" sz="4400" b="1" i="1" dirty="0">
              <a:solidFill>
                <a:srgbClr val="0070C0"/>
              </a:solidFill>
            </a:endParaRPr>
          </a:p>
        </p:txBody>
      </p:sp>
      <p:sp>
        <p:nvSpPr>
          <p:cNvPr id="3" name="TextBox 2"/>
          <p:cNvSpPr txBox="1"/>
          <p:nvPr/>
        </p:nvSpPr>
        <p:spPr>
          <a:xfrm>
            <a:off x="1066800" y="2598241"/>
            <a:ext cx="7010400" cy="4216539"/>
          </a:xfrm>
          <a:prstGeom prst="rect">
            <a:avLst/>
          </a:prstGeom>
          <a:noFill/>
        </p:spPr>
        <p:txBody>
          <a:bodyPr wrap="square" rtlCol="0">
            <a:spAutoFit/>
          </a:bodyPr>
          <a:lstStyle/>
          <a:p>
            <a:pPr marL="342900" indent="-342900">
              <a:buFont typeface="+mj-lt"/>
              <a:buAutoNum type="arabicPeriod"/>
            </a:pPr>
            <a:r>
              <a:rPr lang="en-US" sz="2400" b="1" dirty="0" smtClean="0">
                <a:solidFill>
                  <a:srgbClr val="00B0F0"/>
                </a:solidFill>
              </a:rPr>
              <a:t>Mobility</a:t>
            </a:r>
            <a:r>
              <a:rPr lang="en-US" sz="2000" b="1" dirty="0" smtClean="0">
                <a:solidFill>
                  <a:srgbClr val="00B0F0"/>
                </a:solidFill>
              </a:rPr>
              <a:t> </a:t>
            </a:r>
            <a:r>
              <a:rPr lang="en-US" sz="2000" dirty="0" smtClean="0"/>
              <a:t>– </a:t>
            </a:r>
            <a:r>
              <a:rPr lang="en-US" sz="1600" dirty="0" smtClean="0"/>
              <a:t>access to extension, voicemail, fax, call-routing, video conferencing, SMS, Presence, etc.</a:t>
            </a:r>
          </a:p>
          <a:p>
            <a:pPr marL="342900" indent="-342900">
              <a:buFont typeface="+mj-lt"/>
              <a:buAutoNum type="arabicPeriod"/>
            </a:pPr>
            <a:r>
              <a:rPr lang="en-US" sz="2400" b="1" dirty="0" smtClean="0">
                <a:solidFill>
                  <a:srgbClr val="00B0F0"/>
                </a:solidFill>
              </a:rPr>
              <a:t>More Communication Options = More Productivity </a:t>
            </a:r>
            <a:r>
              <a:rPr lang="en-US" sz="2000" dirty="0" smtClean="0"/>
              <a:t>– fax, voice, video conferencing, video surveillance, data,  and more</a:t>
            </a:r>
          </a:p>
          <a:p>
            <a:pPr marL="342900" indent="-342900">
              <a:buFont typeface="+mj-lt"/>
              <a:buAutoNum type="arabicPeriod"/>
            </a:pPr>
            <a:r>
              <a:rPr lang="en-US" sz="2400" b="1" dirty="0" smtClean="0">
                <a:solidFill>
                  <a:srgbClr val="00B0F0"/>
                </a:solidFill>
              </a:rPr>
              <a:t>More Voice Options </a:t>
            </a:r>
            <a:r>
              <a:rPr lang="en-US" sz="2000" dirty="0" smtClean="0"/>
              <a:t>– Built-in call-routing, call transfer/park/queue/hold, Ring/Hunt Group, IVR, auto-attendance, etc. </a:t>
            </a:r>
          </a:p>
          <a:p>
            <a:pPr marL="342900" indent="-342900">
              <a:buFont typeface="+mj-lt"/>
              <a:buAutoNum type="arabicPeriod"/>
            </a:pPr>
            <a:r>
              <a:rPr lang="en-US" sz="2000" b="1" dirty="0" smtClean="0">
                <a:solidFill>
                  <a:srgbClr val="00B0F0"/>
                </a:solidFill>
              </a:rPr>
              <a:t>Interconnected Business </a:t>
            </a:r>
            <a:r>
              <a:rPr lang="en-US" sz="2000" dirty="0" smtClean="0"/>
              <a:t>– one platform for all communications, making it easier then ever to access any phonebook, call, fax, and keep in touch with fellow employees</a:t>
            </a:r>
          </a:p>
          <a:p>
            <a:pPr marL="342900" indent="-342900">
              <a:buFont typeface="+mj-lt"/>
              <a:buAutoNum type="arabicPeriod"/>
            </a:pPr>
            <a:r>
              <a:rPr lang="en-US" sz="2000" b="1" dirty="0" smtClean="0">
                <a:solidFill>
                  <a:srgbClr val="00B0F0"/>
                </a:solidFill>
              </a:rPr>
              <a:t>Keep Closer contact with Clients </a:t>
            </a:r>
            <a:r>
              <a:rPr lang="en-US" sz="2000" dirty="0" smtClean="0"/>
              <a:t>– video calls, video conferencing, voice conferencing, etc.</a:t>
            </a:r>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1230050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8800"/>
            <a:ext cx="9144000" cy="769441"/>
          </a:xfrm>
          <a:prstGeom prst="rect">
            <a:avLst/>
          </a:prstGeom>
          <a:noFill/>
        </p:spPr>
        <p:txBody>
          <a:bodyPr wrap="square" rtlCol="0">
            <a:spAutoFit/>
          </a:bodyPr>
          <a:lstStyle/>
          <a:p>
            <a:pPr algn="ctr"/>
            <a:r>
              <a:rPr lang="en-US" sz="4400" b="1" i="1" dirty="0" smtClean="0">
                <a:solidFill>
                  <a:srgbClr val="0070C0"/>
                </a:solidFill>
              </a:rPr>
              <a:t>Advantages of IP-PBX for Businesses</a:t>
            </a:r>
            <a:endParaRPr lang="en-US" sz="4400" b="1" i="1" dirty="0">
              <a:solidFill>
                <a:srgbClr val="0070C0"/>
              </a:solidFill>
            </a:endParaRPr>
          </a:p>
        </p:txBody>
      </p:sp>
      <p:sp>
        <p:nvSpPr>
          <p:cNvPr id="5" name="TextBox 4"/>
          <p:cNvSpPr txBox="1"/>
          <p:nvPr/>
        </p:nvSpPr>
        <p:spPr>
          <a:xfrm>
            <a:off x="1066800" y="3124200"/>
            <a:ext cx="7010400" cy="2677656"/>
          </a:xfrm>
          <a:prstGeom prst="rect">
            <a:avLst/>
          </a:prstGeom>
          <a:noFill/>
        </p:spPr>
        <p:txBody>
          <a:bodyPr wrap="square" rtlCol="0">
            <a:spAutoFit/>
          </a:bodyPr>
          <a:lstStyle/>
          <a:p>
            <a:pPr marL="342900" indent="-342900">
              <a:buFont typeface="+mj-lt"/>
              <a:buAutoNum type="arabicPeriod"/>
            </a:pPr>
            <a:r>
              <a:rPr lang="en-US" sz="2400" b="1" dirty="0" smtClean="0">
                <a:solidFill>
                  <a:srgbClr val="00B0F0"/>
                </a:solidFill>
              </a:rPr>
              <a:t>Enormous Cost Savings </a:t>
            </a:r>
            <a:endParaRPr lang="en-US" sz="2400" dirty="0"/>
          </a:p>
          <a:p>
            <a:pPr marL="342900" indent="-342900">
              <a:buFont typeface="+mj-lt"/>
              <a:buAutoNum type="arabicPeriod"/>
            </a:pPr>
            <a:r>
              <a:rPr lang="en-US" sz="2400" b="1" dirty="0" smtClean="0">
                <a:solidFill>
                  <a:srgbClr val="00B0F0"/>
                </a:solidFill>
              </a:rPr>
              <a:t>More Communication Options = More Productivity</a:t>
            </a:r>
          </a:p>
          <a:p>
            <a:pPr marL="342900" indent="-342900">
              <a:buFont typeface="+mj-lt"/>
              <a:buAutoNum type="arabicPeriod"/>
            </a:pPr>
            <a:r>
              <a:rPr lang="en-US" sz="2400" b="1" dirty="0" smtClean="0">
                <a:solidFill>
                  <a:srgbClr val="00B0F0"/>
                </a:solidFill>
              </a:rPr>
              <a:t>Future proof </a:t>
            </a:r>
            <a:r>
              <a:rPr lang="en-US" sz="2000" dirty="0" smtClean="0"/>
              <a:t>– easily add users/features</a:t>
            </a:r>
          </a:p>
          <a:p>
            <a:pPr marL="342900" indent="-342900">
              <a:buFont typeface="+mj-lt"/>
              <a:buAutoNum type="arabicPeriod"/>
            </a:pPr>
            <a:r>
              <a:rPr lang="en-US" sz="2400" b="1" dirty="0" smtClean="0">
                <a:solidFill>
                  <a:srgbClr val="00B0F0"/>
                </a:solidFill>
              </a:rPr>
              <a:t>Connect Multiple Offices/Locations</a:t>
            </a:r>
            <a:endParaRPr lang="en-US" sz="2000" dirty="0" smtClean="0"/>
          </a:p>
          <a:p>
            <a:pPr marL="342900" indent="-342900">
              <a:buFont typeface="+mj-lt"/>
              <a:buAutoNum type="arabicPeriod"/>
            </a:pPr>
            <a:r>
              <a:rPr lang="en-US" sz="2400" b="1" dirty="0" smtClean="0">
                <a:solidFill>
                  <a:srgbClr val="00B0F0"/>
                </a:solidFill>
              </a:rPr>
              <a:t>Unified Communications functionality</a:t>
            </a:r>
          </a:p>
          <a:p>
            <a:pPr marL="342900" indent="-342900">
              <a:buFont typeface="+mj-lt"/>
              <a:buAutoNum type="arabicPeriod"/>
            </a:pPr>
            <a:r>
              <a:rPr lang="en-US" sz="2400" b="1" dirty="0" smtClean="0">
                <a:solidFill>
                  <a:srgbClr val="00B0F0"/>
                </a:solidFill>
              </a:rPr>
              <a:t>Web User Interface Management</a:t>
            </a:r>
          </a:p>
          <a:p>
            <a:pPr marL="342900" indent="-342900">
              <a:buFont typeface="+mj-lt"/>
              <a:buAutoNum type="arabicPeriod"/>
            </a:pPr>
            <a:r>
              <a:rPr lang="en-US" sz="2400" b="1" dirty="0" smtClean="0">
                <a:solidFill>
                  <a:srgbClr val="00B0F0"/>
                </a:solidFill>
              </a:rPr>
              <a:t>Features built-in</a:t>
            </a:r>
            <a:endParaRPr lang="en-US" sz="2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33736711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8800"/>
            <a:ext cx="9144000" cy="769441"/>
          </a:xfrm>
          <a:prstGeom prst="rect">
            <a:avLst/>
          </a:prstGeom>
          <a:noFill/>
        </p:spPr>
        <p:txBody>
          <a:bodyPr wrap="square" rtlCol="0">
            <a:spAutoFit/>
          </a:bodyPr>
          <a:lstStyle/>
          <a:p>
            <a:pPr algn="ctr"/>
            <a:r>
              <a:rPr lang="en-US" sz="4400" b="1" i="1" dirty="0" smtClean="0">
                <a:solidFill>
                  <a:srgbClr val="0070C0"/>
                </a:solidFill>
              </a:rPr>
              <a:t>Hosted IP-PBX vs. On-Premise IP-PBX</a:t>
            </a:r>
            <a:endParaRPr lang="en-US" sz="4400" b="1" i="1" dirty="0">
              <a:solidFill>
                <a:srgbClr val="0070C0"/>
              </a:solidFill>
            </a:endParaRPr>
          </a:p>
        </p:txBody>
      </p:sp>
      <p:sp>
        <p:nvSpPr>
          <p:cNvPr id="3" name="TextBox 2"/>
          <p:cNvSpPr txBox="1"/>
          <p:nvPr/>
        </p:nvSpPr>
        <p:spPr>
          <a:xfrm>
            <a:off x="228600" y="3288030"/>
            <a:ext cx="4267200" cy="1969770"/>
          </a:xfrm>
          <a:prstGeom prst="rect">
            <a:avLst/>
          </a:prstGeom>
          <a:noFill/>
        </p:spPr>
        <p:txBody>
          <a:bodyPr wrap="square" rtlCol="0">
            <a:spAutoFit/>
          </a:bodyPr>
          <a:lstStyle/>
          <a:p>
            <a:pPr algn="ctr"/>
            <a:r>
              <a:rPr lang="en-US" sz="3200" i="1" dirty="0" smtClean="0"/>
              <a:t>Hosted IP PBX</a:t>
            </a:r>
          </a:p>
          <a:p>
            <a:pPr marL="457200" indent="-457200" algn="ctr">
              <a:buFont typeface="Arial" pitchFamily="34" charset="0"/>
              <a:buChar char="•"/>
            </a:pPr>
            <a:r>
              <a:rPr lang="en-US" i="1" dirty="0" smtClean="0"/>
              <a:t>PBX hardware is Off-site</a:t>
            </a:r>
          </a:p>
          <a:p>
            <a:pPr marL="457200" indent="-457200" algn="ctr">
              <a:buFont typeface="Arial" pitchFamily="34" charset="0"/>
              <a:buChar char="•"/>
            </a:pPr>
            <a:r>
              <a:rPr lang="en-US" i="1" dirty="0" smtClean="0"/>
              <a:t>Support/Maintenance controlled by Service Provider</a:t>
            </a:r>
          </a:p>
          <a:p>
            <a:pPr marL="457200" indent="-457200" algn="ctr">
              <a:buFont typeface="Arial" pitchFamily="34" charset="0"/>
              <a:buChar char="•"/>
            </a:pPr>
            <a:r>
              <a:rPr lang="en-US" i="1" dirty="0" smtClean="0"/>
              <a:t>Add new users online</a:t>
            </a:r>
          </a:p>
          <a:p>
            <a:pPr marL="457200" indent="-457200" algn="ctr">
              <a:buFont typeface="Arial" pitchFamily="34" charset="0"/>
              <a:buChar char="•"/>
            </a:pPr>
            <a:r>
              <a:rPr lang="en-US" i="1" dirty="0" smtClean="0"/>
              <a:t>Package deals</a:t>
            </a:r>
            <a:endParaRPr lang="en-US" i="1" dirty="0"/>
          </a:p>
        </p:txBody>
      </p:sp>
      <p:sp>
        <p:nvSpPr>
          <p:cNvPr id="7" name="TextBox 6"/>
          <p:cNvSpPr txBox="1"/>
          <p:nvPr/>
        </p:nvSpPr>
        <p:spPr>
          <a:xfrm>
            <a:off x="4800600" y="3288030"/>
            <a:ext cx="4267200" cy="1969770"/>
          </a:xfrm>
          <a:prstGeom prst="rect">
            <a:avLst/>
          </a:prstGeom>
          <a:noFill/>
        </p:spPr>
        <p:txBody>
          <a:bodyPr wrap="square" rtlCol="0">
            <a:spAutoFit/>
          </a:bodyPr>
          <a:lstStyle/>
          <a:p>
            <a:pPr algn="ctr"/>
            <a:r>
              <a:rPr lang="en-US" sz="3200" i="1" dirty="0" smtClean="0"/>
              <a:t>On-Premise IP PBX</a:t>
            </a:r>
          </a:p>
          <a:p>
            <a:pPr marL="457200" indent="-457200" algn="ctr">
              <a:buFont typeface="Arial" pitchFamily="34" charset="0"/>
              <a:buChar char="•"/>
            </a:pPr>
            <a:r>
              <a:rPr lang="en-US" i="1" dirty="0" smtClean="0"/>
              <a:t>PBX hardware is on-site</a:t>
            </a:r>
          </a:p>
          <a:p>
            <a:pPr marL="457200" indent="-457200" algn="ctr">
              <a:buFont typeface="Arial" pitchFamily="34" charset="0"/>
              <a:buChar char="•"/>
            </a:pPr>
            <a:r>
              <a:rPr lang="en-US" i="1" dirty="0" smtClean="0"/>
              <a:t>Support controlled on-site</a:t>
            </a:r>
          </a:p>
          <a:p>
            <a:pPr marL="457200" indent="-457200" algn="ctr">
              <a:buFont typeface="Arial" pitchFamily="34" charset="0"/>
              <a:buChar char="•"/>
            </a:pPr>
            <a:r>
              <a:rPr lang="en-US" i="1" dirty="0" smtClean="0"/>
              <a:t>Full on-site control of setup, management, additions, </a:t>
            </a:r>
            <a:r>
              <a:rPr lang="en-US" i="1" dirty="0" err="1" smtClean="0"/>
              <a:t>etc</a:t>
            </a:r>
            <a:endParaRPr lang="en-US" i="1" dirty="0" smtClean="0"/>
          </a:p>
          <a:p>
            <a:pPr marL="457200" indent="-457200" algn="ctr">
              <a:buFont typeface="Arial" pitchFamily="34" charset="0"/>
              <a:buChar char="•"/>
            </a:pPr>
            <a:r>
              <a:rPr lang="en-US" i="1" dirty="0" smtClean="0"/>
              <a:t>Web User Interface</a:t>
            </a:r>
          </a:p>
        </p:txBody>
      </p:sp>
      <p:cxnSp>
        <p:nvCxnSpPr>
          <p:cNvPr id="8" name="Straight Connector 7"/>
          <p:cNvCxnSpPr/>
          <p:nvPr/>
        </p:nvCxnSpPr>
        <p:spPr>
          <a:xfrm>
            <a:off x="4648200" y="2971800"/>
            <a:ext cx="0" cy="304800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3794019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8800"/>
            <a:ext cx="9144000" cy="769441"/>
          </a:xfrm>
          <a:prstGeom prst="rect">
            <a:avLst/>
          </a:prstGeom>
          <a:noFill/>
        </p:spPr>
        <p:txBody>
          <a:bodyPr wrap="square" rtlCol="0">
            <a:spAutoFit/>
          </a:bodyPr>
          <a:lstStyle/>
          <a:p>
            <a:pPr algn="ctr"/>
            <a:r>
              <a:rPr lang="en-US" sz="4400" b="1" i="1" dirty="0" smtClean="0">
                <a:solidFill>
                  <a:srgbClr val="0070C0"/>
                </a:solidFill>
              </a:rPr>
              <a:t>Hosted IP-PBX vs. On-Premise IP-PBX</a:t>
            </a:r>
            <a:endParaRPr lang="en-US" sz="4400" b="1" i="1" dirty="0">
              <a:solidFill>
                <a:srgbClr val="0070C0"/>
              </a:solidFill>
            </a:endParaRPr>
          </a:p>
        </p:txBody>
      </p:sp>
      <p:pic>
        <p:nvPicPr>
          <p:cNvPr id="4098" name="Picture 2" descr="http://truvoipbuzz.com/wp-content/uploads/2010/08/hosted_vs_onPremi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24216"/>
            <a:ext cx="3238500" cy="24267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38600" y="3124216"/>
            <a:ext cx="4648200" cy="2339102"/>
          </a:xfrm>
          <a:prstGeom prst="rect">
            <a:avLst/>
          </a:prstGeom>
          <a:noFill/>
        </p:spPr>
        <p:txBody>
          <a:bodyPr wrap="square" rtlCol="0">
            <a:spAutoFit/>
          </a:bodyPr>
          <a:lstStyle/>
          <a:p>
            <a:pPr algn="ctr"/>
            <a:r>
              <a:rPr lang="en-US" sz="2800" dirty="0" smtClean="0"/>
              <a:t>Considerations</a:t>
            </a:r>
          </a:p>
          <a:p>
            <a:pPr algn="ctr"/>
            <a:endParaRPr lang="en-US" sz="2800" dirty="0" smtClean="0"/>
          </a:p>
          <a:p>
            <a:pPr marL="342900" indent="-342900" algn="ctr">
              <a:buFont typeface="+mj-lt"/>
              <a:buAutoNum type="arabicPeriod"/>
            </a:pPr>
            <a:r>
              <a:rPr lang="en-US" dirty="0" smtClean="0"/>
              <a:t>Total Cost of Ownership</a:t>
            </a:r>
          </a:p>
          <a:p>
            <a:pPr marL="342900" indent="-342900" algn="ctr">
              <a:buFont typeface="+mj-lt"/>
              <a:buAutoNum type="arabicPeriod"/>
            </a:pPr>
            <a:r>
              <a:rPr lang="en-US" dirty="0" smtClean="0"/>
              <a:t>Bundled Features</a:t>
            </a:r>
          </a:p>
          <a:p>
            <a:pPr marL="342900" indent="-342900" algn="ctr">
              <a:buFont typeface="+mj-lt"/>
              <a:buAutoNum type="arabicPeriod"/>
            </a:pPr>
            <a:r>
              <a:rPr lang="en-US" dirty="0" smtClean="0"/>
              <a:t>Ease of Customization</a:t>
            </a:r>
          </a:p>
          <a:p>
            <a:pPr marL="342900" indent="-342900" algn="ctr">
              <a:buFont typeface="+mj-lt"/>
              <a:buAutoNum type="arabicPeriod"/>
            </a:pPr>
            <a:r>
              <a:rPr lang="en-US" dirty="0" smtClean="0"/>
              <a:t>User Experience</a:t>
            </a:r>
          </a:p>
          <a:p>
            <a:pPr marL="342900" indent="-342900" algn="ctr">
              <a:buFont typeface="+mj-lt"/>
              <a:buAutoNum type="arabicPeriod"/>
            </a:pPr>
            <a:r>
              <a:rPr lang="en-US" dirty="0" smtClean="0"/>
              <a:t>Cost and Ease of Tech Support</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23877012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8800"/>
            <a:ext cx="9144000" cy="769441"/>
          </a:xfrm>
          <a:prstGeom prst="rect">
            <a:avLst/>
          </a:prstGeom>
          <a:noFill/>
        </p:spPr>
        <p:txBody>
          <a:bodyPr wrap="square" rtlCol="0">
            <a:spAutoFit/>
          </a:bodyPr>
          <a:lstStyle/>
          <a:p>
            <a:pPr algn="ctr"/>
            <a:r>
              <a:rPr lang="en-US" sz="4400" b="1" i="1" dirty="0" smtClean="0">
                <a:solidFill>
                  <a:srgbClr val="0070C0"/>
                </a:solidFill>
              </a:rPr>
              <a:t>Hosted IP-PBX</a:t>
            </a:r>
            <a:endParaRPr lang="en-US" sz="4400" b="1" i="1" dirty="0">
              <a:solidFill>
                <a:srgbClr val="0070C0"/>
              </a:solidFill>
            </a:endParaRPr>
          </a:p>
        </p:txBody>
      </p:sp>
      <p:sp>
        <p:nvSpPr>
          <p:cNvPr id="3" name="TextBox 2"/>
          <p:cNvSpPr txBox="1"/>
          <p:nvPr/>
        </p:nvSpPr>
        <p:spPr>
          <a:xfrm>
            <a:off x="5029200" y="3459220"/>
            <a:ext cx="4267200" cy="2585323"/>
          </a:xfrm>
          <a:prstGeom prst="rect">
            <a:avLst/>
          </a:prstGeom>
          <a:noFill/>
        </p:spPr>
        <p:txBody>
          <a:bodyPr wrap="square" rtlCol="0">
            <a:spAutoFit/>
          </a:bodyPr>
          <a:lstStyle/>
          <a:p>
            <a:pPr marL="457200" indent="-457200">
              <a:buFont typeface="Arial" pitchFamily="34" charset="0"/>
              <a:buChar char="•"/>
            </a:pPr>
            <a:r>
              <a:rPr lang="en-US" i="1" dirty="0" smtClean="0"/>
              <a:t>Also known as “Cloud PBX”</a:t>
            </a:r>
          </a:p>
          <a:p>
            <a:pPr marL="457200" indent="-457200">
              <a:buFont typeface="Arial" pitchFamily="34" charset="0"/>
              <a:buChar char="•"/>
            </a:pPr>
            <a:r>
              <a:rPr lang="en-US" i="1" dirty="0" smtClean="0"/>
              <a:t>Outsources PBX hardware and control</a:t>
            </a:r>
          </a:p>
          <a:p>
            <a:pPr marL="457200" indent="-457200">
              <a:buFont typeface="Arial" pitchFamily="34" charset="0"/>
              <a:buChar char="•"/>
            </a:pPr>
            <a:r>
              <a:rPr lang="en-US" i="1" dirty="0" smtClean="0"/>
              <a:t>Often bundles various services</a:t>
            </a:r>
          </a:p>
          <a:p>
            <a:pPr marL="457200" indent="-457200">
              <a:buFont typeface="Arial" pitchFamily="34" charset="0"/>
              <a:buChar char="•"/>
            </a:pPr>
            <a:r>
              <a:rPr lang="en-US" i="1" dirty="0"/>
              <a:t>O</a:t>
            </a:r>
            <a:r>
              <a:rPr lang="en-US" i="1" dirty="0" smtClean="0"/>
              <a:t>ften requires service contracts/annual contracts </a:t>
            </a:r>
          </a:p>
          <a:p>
            <a:pPr marL="457200" indent="-457200">
              <a:buFont typeface="Arial" pitchFamily="34" charset="0"/>
              <a:buChar char="•"/>
            </a:pPr>
            <a:r>
              <a:rPr lang="en-US" i="1" dirty="0" smtClean="0"/>
              <a:t>Hosted provider controls maintenance, updates, etc.</a:t>
            </a:r>
          </a:p>
          <a:p>
            <a:pPr marL="457200" indent="-457200">
              <a:buFont typeface="Arial" pitchFamily="34" charset="0"/>
              <a:buChar char="•"/>
            </a:pPr>
            <a:r>
              <a:rPr lang="en-US" i="1" dirty="0" smtClean="0"/>
              <a:t>On-premise endpoints connected to Hosted PBX through the internet</a:t>
            </a:r>
          </a:p>
        </p:txBody>
      </p:sp>
      <p:pic>
        <p:nvPicPr>
          <p:cNvPr id="1026" name="Picture 2" descr="Hosted PB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38741"/>
            <a:ext cx="4724400" cy="239528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5029200" y="2819400"/>
            <a:ext cx="0" cy="304800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36104448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8800"/>
            <a:ext cx="9144000" cy="769441"/>
          </a:xfrm>
          <a:prstGeom prst="rect">
            <a:avLst/>
          </a:prstGeom>
          <a:noFill/>
        </p:spPr>
        <p:txBody>
          <a:bodyPr wrap="square" rtlCol="0">
            <a:spAutoFit/>
          </a:bodyPr>
          <a:lstStyle/>
          <a:p>
            <a:pPr algn="ctr"/>
            <a:r>
              <a:rPr lang="en-US" sz="4400" b="1" i="1" dirty="0" smtClean="0">
                <a:solidFill>
                  <a:srgbClr val="0070C0"/>
                </a:solidFill>
              </a:rPr>
              <a:t>On-Premise IP-PBX</a:t>
            </a:r>
            <a:endParaRPr lang="en-US" sz="4400" b="1" i="1" dirty="0">
              <a:solidFill>
                <a:srgbClr val="0070C0"/>
              </a:solidFill>
            </a:endParaRPr>
          </a:p>
        </p:txBody>
      </p:sp>
      <p:sp>
        <p:nvSpPr>
          <p:cNvPr id="3" name="TextBox 2"/>
          <p:cNvSpPr txBox="1"/>
          <p:nvPr/>
        </p:nvSpPr>
        <p:spPr>
          <a:xfrm>
            <a:off x="5029200" y="3459220"/>
            <a:ext cx="4038600" cy="2585323"/>
          </a:xfrm>
          <a:prstGeom prst="rect">
            <a:avLst/>
          </a:prstGeom>
          <a:noFill/>
        </p:spPr>
        <p:txBody>
          <a:bodyPr wrap="square" rtlCol="0">
            <a:spAutoFit/>
          </a:bodyPr>
          <a:lstStyle/>
          <a:p>
            <a:pPr marL="457200" indent="-457200">
              <a:buFont typeface="Arial" pitchFamily="34" charset="0"/>
              <a:buChar char="•"/>
            </a:pPr>
            <a:r>
              <a:rPr lang="en-US" i="1" dirty="0" smtClean="0"/>
              <a:t>PBX is at your business location</a:t>
            </a:r>
          </a:p>
          <a:p>
            <a:pPr marL="457200" indent="-457200">
              <a:buFont typeface="Arial" pitchFamily="34" charset="0"/>
              <a:buChar char="•"/>
            </a:pPr>
            <a:r>
              <a:rPr lang="en-US" i="1" dirty="0" smtClean="0"/>
              <a:t>You choose service provider</a:t>
            </a:r>
          </a:p>
          <a:p>
            <a:pPr marL="457200" indent="-457200">
              <a:buFont typeface="Arial" pitchFamily="34" charset="0"/>
              <a:buChar char="•"/>
            </a:pPr>
            <a:r>
              <a:rPr lang="en-US" i="1" dirty="0" err="1" smtClean="0"/>
              <a:t>Maintinence</a:t>
            </a:r>
            <a:r>
              <a:rPr lang="en-US" i="1" dirty="0" smtClean="0"/>
              <a:t> and additions are done by business (IT Manager, Installer, Reseller, etc.</a:t>
            </a:r>
          </a:p>
          <a:p>
            <a:pPr marL="457200" indent="-457200">
              <a:buFont typeface="Arial" pitchFamily="34" charset="0"/>
              <a:buChar char="•"/>
            </a:pPr>
            <a:r>
              <a:rPr lang="en-US" i="1" dirty="0" smtClean="0"/>
              <a:t>Ability to pick all features freely</a:t>
            </a:r>
          </a:p>
          <a:p>
            <a:pPr marL="457200" indent="-457200">
              <a:buFont typeface="Arial" pitchFamily="34" charset="0"/>
              <a:buChar char="•"/>
            </a:pPr>
            <a:r>
              <a:rPr lang="en-US" i="1" dirty="0" smtClean="0"/>
              <a:t>Business has full control of PBX</a:t>
            </a:r>
          </a:p>
          <a:p>
            <a:endParaRPr lang="en-US" i="1" dirty="0" smtClean="0"/>
          </a:p>
          <a:p>
            <a:endParaRPr lang="en-US" i="1" dirty="0" smtClean="0"/>
          </a:p>
        </p:txBody>
      </p:sp>
      <p:cxnSp>
        <p:nvCxnSpPr>
          <p:cNvPr id="9" name="Straight Connector 8"/>
          <p:cNvCxnSpPr/>
          <p:nvPr/>
        </p:nvCxnSpPr>
        <p:spPr>
          <a:xfrm>
            <a:off x="5029200" y="2819400"/>
            <a:ext cx="0" cy="3048000"/>
          </a:xfrm>
          <a:prstGeom prst="line">
            <a:avLst/>
          </a:prstGeom>
        </p:spPr>
        <p:style>
          <a:lnRef idx="1">
            <a:schemeClr val="accent1"/>
          </a:lnRef>
          <a:fillRef idx="0">
            <a:schemeClr val="accent1"/>
          </a:fillRef>
          <a:effectRef idx="0">
            <a:schemeClr val="accent1"/>
          </a:effectRef>
          <a:fontRef idx="minor">
            <a:schemeClr val="tx1"/>
          </a:fontRef>
        </p:style>
      </p:cxnSp>
      <p:pic>
        <p:nvPicPr>
          <p:cNvPr id="47" name="Picture 2" descr="http://www.coms.com/images/centrex-hostedvoip.gif"/>
          <p:cNvPicPr>
            <a:picLocks noChangeAspect="1" noChangeArrowheads="1"/>
          </p:cNvPicPr>
          <p:nvPr/>
        </p:nvPicPr>
        <p:blipFill rotWithShape="1">
          <a:blip r:embed="rId3">
            <a:extLst>
              <a:ext uri="{28A0092B-C50C-407E-A947-70E740481C1C}">
                <a14:useLocalDpi xmlns:a14="http://schemas.microsoft.com/office/drawing/2010/main" val="0"/>
              </a:ext>
            </a:extLst>
          </a:blip>
          <a:srcRect l="1834" t="12431" r="2729" b="49555"/>
          <a:stretch/>
        </p:blipFill>
        <p:spPr bwMode="auto">
          <a:xfrm>
            <a:off x="76200" y="3646917"/>
            <a:ext cx="4927980" cy="14405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34871613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8800"/>
            <a:ext cx="9144000" cy="1077218"/>
          </a:xfrm>
          <a:prstGeom prst="rect">
            <a:avLst/>
          </a:prstGeom>
          <a:noFill/>
        </p:spPr>
        <p:txBody>
          <a:bodyPr wrap="square" rtlCol="0">
            <a:spAutoFit/>
          </a:bodyPr>
          <a:lstStyle/>
          <a:p>
            <a:pPr algn="ctr"/>
            <a:r>
              <a:rPr lang="en-US" sz="4400" b="1" i="1" dirty="0" smtClean="0">
                <a:solidFill>
                  <a:srgbClr val="0070C0"/>
                </a:solidFill>
              </a:rPr>
              <a:t>Cost Considerations</a:t>
            </a:r>
          </a:p>
          <a:p>
            <a:pPr algn="ctr"/>
            <a:r>
              <a:rPr lang="en-US" sz="2000" b="1" i="1" dirty="0" smtClean="0">
                <a:solidFill>
                  <a:srgbClr val="0070C0"/>
                </a:solidFill>
              </a:rPr>
              <a:t>Hosted IP-PBX vs. On-Premise IP-PBX</a:t>
            </a:r>
          </a:p>
        </p:txBody>
      </p:sp>
      <p:sp>
        <p:nvSpPr>
          <p:cNvPr id="3" name="TextBox 2"/>
          <p:cNvSpPr txBox="1"/>
          <p:nvPr/>
        </p:nvSpPr>
        <p:spPr>
          <a:xfrm>
            <a:off x="4191000" y="3369944"/>
            <a:ext cx="4343400" cy="2954655"/>
          </a:xfrm>
          <a:prstGeom prst="rect">
            <a:avLst/>
          </a:prstGeom>
          <a:noFill/>
        </p:spPr>
        <p:txBody>
          <a:bodyPr wrap="square" rtlCol="0">
            <a:spAutoFit/>
          </a:bodyPr>
          <a:lstStyle/>
          <a:p>
            <a:pPr marL="514350" indent="-514350">
              <a:buAutoNum type="arabicPeriod"/>
            </a:pPr>
            <a:r>
              <a:rPr lang="en-US" sz="2800" dirty="0" smtClean="0"/>
              <a:t>Setup costs</a:t>
            </a:r>
          </a:p>
          <a:p>
            <a:pPr marL="514350" indent="-514350">
              <a:buAutoNum type="arabicPeriod"/>
            </a:pPr>
            <a:r>
              <a:rPr lang="en-US" sz="2800" dirty="0" smtClean="0"/>
              <a:t>Maintenance Costs</a:t>
            </a:r>
          </a:p>
          <a:p>
            <a:pPr marL="514350" indent="-514350">
              <a:buAutoNum type="arabicPeriod"/>
            </a:pPr>
            <a:r>
              <a:rPr lang="en-US" sz="2800" dirty="0" smtClean="0"/>
              <a:t>Ongoing Costs</a:t>
            </a:r>
          </a:p>
          <a:p>
            <a:pPr marL="514350" indent="-514350">
              <a:buAutoNum type="arabicPeriod"/>
            </a:pPr>
            <a:r>
              <a:rPr lang="en-US" sz="2800" dirty="0" smtClean="0"/>
              <a:t>Service Provider Costs</a:t>
            </a:r>
          </a:p>
          <a:p>
            <a:pPr marL="514350" indent="-514350">
              <a:buAutoNum type="arabicPeriod"/>
            </a:pPr>
            <a:r>
              <a:rPr lang="en-US" sz="2800" dirty="0" smtClean="0"/>
              <a:t>Fees</a:t>
            </a:r>
          </a:p>
          <a:p>
            <a:pPr marL="514350" indent="-514350">
              <a:buAutoNum type="arabicPeriod"/>
            </a:pPr>
            <a:r>
              <a:rPr lang="en-US" sz="2800" dirty="0" smtClean="0"/>
              <a:t>Contracts/Leases</a:t>
            </a:r>
          </a:p>
          <a:p>
            <a:endParaRPr lang="en-US" dirty="0"/>
          </a:p>
        </p:txBody>
      </p:sp>
      <p:pic>
        <p:nvPicPr>
          <p:cNvPr id="5122" name="Picture 2" descr="http://blogs-images.forbes.com/steveodland/files/2012/02/37e32-costs-stack-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7045"/>
            <a:ext cx="3429000" cy="36004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11038590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8800"/>
            <a:ext cx="9144000" cy="1077218"/>
          </a:xfrm>
          <a:prstGeom prst="rect">
            <a:avLst/>
          </a:prstGeom>
          <a:noFill/>
        </p:spPr>
        <p:txBody>
          <a:bodyPr wrap="square" rtlCol="0">
            <a:spAutoFit/>
          </a:bodyPr>
          <a:lstStyle/>
          <a:p>
            <a:pPr algn="ctr"/>
            <a:r>
              <a:rPr lang="en-US" sz="4400" b="1" i="1" dirty="0" smtClean="0">
                <a:solidFill>
                  <a:srgbClr val="0070C0"/>
                </a:solidFill>
              </a:rPr>
              <a:t>Future Expansion</a:t>
            </a:r>
          </a:p>
          <a:p>
            <a:pPr algn="ctr"/>
            <a:r>
              <a:rPr lang="en-US" sz="2000" b="1" i="1" dirty="0" smtClean="0">
                <a:solidFill>
                  <a:srgbClr val="0070C0"/>
                </a:solidFill>
              </a:rPr>
              <a:t>Hosted IP-PBX vs. On-Premise IP-PBX</a:t>
            </a:r>
          </a:p>
        </p:txBody>
      </p:sp>
      <p:sp>
        <p:nvSpPr>
          <p:cNvPr id="3" name="TextBox 2"/>
          <p:cNvSpPr txBox="1"/>
          <p:nvPr/>
        </p:nvSpPr>
        <p:spPr>
          <a:xfrm>
            <a:off x="4378569" y="3504576"/>
            <a:ext cx="4648200" cy="2092881"/>
          </a:xfrm>
          <a:prstGeom prst="rect">
            <a:avLst/>
          </a:prstGeom>
          <a:noFill/>
        </p:spPr>
        <p:txBody>
          <a:bodyPr wrap="square" rtlCol="0">
            <a:spAutoFit/>
          </a:bodyPr>
          <a:lstStyle/>
          <a:p>
            <a:pPr marL="514350" indent="-514350">
              <a:buAutoNum type="arabicPeriod"/>
            </a:pPr>
            <a:r>
              <a:rPr lang="en-US" sz="2800" dirty="0" smtClean="0"/>
              <a:t>Control of Expansion?</a:t>
            </a:r>
          </a:p>
          <a:p>
            <a:pPr marL="514350" indent="-514350">
              <a:buAutoNum type="arabicPeriod"/>
            </a:pPr>
            <a:r>
              <a:rPr lang="en-US" sz="2800" dirty="0" smtClean="0"/>
              <a:t>Risk</a:t>
            </a:r>
          </a:p>
          <a:p>
            <a:pPr marL="514350" indent="-514350">
              <a:buAutoNum type="arabicPeriod"/>
            </a:pPr>
            <a:r>
              <a:rPr lang="en-US" sz="2800" dirty="0" smtClean="0"/>
              <a:t>Flexibility of Expansion?</a:t>
            </a:r>
          </a:p>
          <a:p>
            <a:pPr algn="ctr"/>
            <a:endParaRPr lang="en-US" sz="2800" dirty="0" smtClean="0"/>
          </a:p>
          <a:p>
            <a:endParaRPr lang="en-US" dirty="0"/>
          </a:p>
        </p:txBody>
      </p:sp>
      <p:pic>
        <p:nvPicPr>
          <p:cNvPr id="7170" name="Picture 2" descr="http://www.referenceforbusiness.com/photos/business-expansion-2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21" y="3209924"/>
            <a:ext cx="4000500" cy="27336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11749618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8800"/>
            <a:ext cx="9144000" cy="1077218"/>
          </a:xfrm>
          <a:prstGeom prst="rect">
            <a:avLst/>
          </a:prstGeom>
          <a:noFill/>
        </p:spPr>
        <p:txBody>
          <a:bodyPr wrap="square" rtlCol="0">
            <a:spAutoFit/>
          </a:bodyPr>
          <a:lstStyle/>
          <a:p>
            <a:pPr algn="ctr"/>
            <a:r>
              <a:rPr lang="en-US" sz="4400" b="1" i="1" dirty="0" smtClean="0">
                <a:solidFill>
                  <a:srgbClr val="0070C0"/>
                </a:solidFill>
              </a:rPr>
              <a:t>Control Considerations</a:t>
            </a:r>
          </a:p>
          <a:p>
            <a:pPr algn="ctr"/>
            <a:r>
              <a:rPr lang="en-US" sz="2000" b="1" i="1" dirty="0" smtClean="0">
                <a:solidFill>
                  <a:srgbClr val="0070C0"/>
                </a:solidFill>
              </a:rPr>
              <a:t>Hosted IP-PBX vs. On-Premise IP-PBX</a:t>
            </a:r>
          </a:p>
        </p:txBody>
      </p:sp>
      <p:sp>
        <p:nvSpPr>
          <p:cNvPr id="3" name="TextBox 2"/>
          <p:cNvSpPr txBox="1"/>
          <p:nvPr/>
        </p:nvSpPr>
        <p:spPr>
          <a:xfrm>
            <a:off x="457200" y="3545918"/>
            <a:ext cx="8229600" cy="1661993"/>
          </a:xfrm>
          <a:prstGeom prst="rect">
            <a:avLst/>
          </a:prstGeom>
          <a:noFill/>
        </p:spPr>
        <p:txBody>
          <a:bodyPr wrap="square" rtlCol="0">
            <a:spAutoFit/>
          </a:bodyPr>
          <a:lstStyle/>
          <a:p>
            <a:pPr marL="514350" indent="-514350" algn="ctr">
              <a:buAutoNum type="arabicPeriod"/>
            </a:pPr>
            <a:r>
              <a:rPr lang="en-US" sz="2800" dirty="0" smtClean="0"/>
              <a:t>Internal control or out-sourced control</a:t>
            </a:r>
          </a:p>
          <a:p>
            <a:pPr marL="514350" indent="-514350" algn="ctr">
              <a:buAutoNum type="arabicPeriod"/>
            </a:pPr>
            <a:r>
              <a:rPr lang="en-US" sz="2800" dirty="0" smtClean="0"/>
              <a:t>Cost of internal control vs. out-sourced control</a:t>
            </a:r>
          </a:p>
          <a:p>
            <a:pPr algn="ctr"/>
            <a:endParaRPr lang="en-US" sz="2800" dirty="0" smtClean="0"/>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23689338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8800"/>
            <a:ext cx="9144000" cy="1077218"/>
          </a:xfrm>
          <a:prstGeom prst="rect">
            <a:avLst/>
          </a:prstGeom>
          <a:noFill/>
        </p:spPr>
        <p:txBody>
          <a:bodyPr wrap="square" rtlCol="0">
            <a:spAutoFit/>
          </a:bodyPr>
          <a:lstStyle/>
          <a:p>
            <a:pPr algn="ctr"/>
            <a:r>
              <a:rPr lang="en-US" sz="4400" b="1" i="1" dirty="0" smtClean="0">
                <a:solidFill>
                  <a:srgbClr val="0070C0"/>
                </a:solidFill>
              </a:rPr>
              <a:t>Flexibility</a:t>
            </a:r>
          </a:p>
          <a:p>
            <a:pPr algn="ctr"/>
            <a:r>
              <a:rPr lang="en-US" sz="2000" b="1" i="1" dirty="0" smtClean="0">
                <a:solidFill>
                  <a:srgbClr val="0070C0"/>
                </a:solidFill>
              </a:rPr>
              <a:t>Hosted IP-PBX vs. On-Premise IP-PBX</a:t>
            </a:r>
          </a:p>
        </p:txBody>
      </p:sp>
      <p:sp>
        <p:nvSpPr>
          <p:cNvPr id="3" name="TextBox 2"/>
          <p:cNvSpPr txBox="1"/>
          <p:nvPr/>
        </p:nvSpPr>
        <p:spPr>
          <a:xfrm>
            <a:off x="4958687" y="3048000"/>
            <a:ext cx="3733800" cy="3816429"/>
          </a:xfrm>
          <a:prstGeom prst="rect">
            <a:avLst/>
          </a:prstGeom>
          <a:noFill/>
        </p:spPr>
        <p:txBody>
          <a:bodyPr wrap="square" rtlCol="0">
            <a:spAutoFit/>
          </a:bodyPr>
          <a:lstStyle/>
          <a:p>
            <a:pPr marL="514350" indent="-514350" algn="ctr">
              <a:buAutoNum type="arabicPeriod"/>
            </a:pPr>
            <a:r>
              <a:rPr lang="en-US" sz="2800" dirty="0" smtClean="0"/>
              <a:t>Pre-set list of features vs. Customizable features</a:t>
            </a:r>
          </a:p>
          <a:p>
            <a:pPr algn="ctr"/>
            <a:endParaRPr lang="en-US" sz="2800" dirty="0" smtClean="0"/>
          </a:p>
          <a:p>
            <a:pPr algn="ctr"/>
            <a:r>
              <a:rPr lang="en-US" sz="2800" dirty="0" smtClean="0"/>
              <a:t>2.  Do you have the technical resources?</a:t>
            </a:r>
          </a:p>
          <a:p>
            <a:pPr algn="ctr"/>
            <a:endParaRPr lang="en-US" sz="2800" dirty="0" smtClean="0"/>
          </a:p>
          <a:p>
            <a:endParaRPr lang="en-US" dirty="0"/>
          </a:p>
        </p:txBody>
      </p:sp>
      <p:sp>
        <p:nvSpPr>
          <p:cNvPr id="2" name="Rectangle 1"/>
          <p:cNvSpPr/>
          <p:nvPr/>
        </p:nvSpPr>
        <p:spPr>
          <a:xfrm>
            <a:off x="4114800" y="6172200"/>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http://blog.ringcentral.com/wp-content/uploads/2012/06/cloud-computing-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0"/>
            <a:ext cx="47625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7599658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01914"/>
            <a:ext cx="9144000" cy="707886"/>
          </a:xfrm>
          <a:prstGeom prst="rect">
            <a:avLst/>
          </a:prstGeom>
          <a:noFill/>
        </p:spPr>
        <p:txBody>
          <a:bodyPr wrap="square" rtlCol="0">
            <a:spAutoFit/>
          </a:bodyPr>
          <a:lstStyle/>
          <a:p>
            <a:pPr algn="ctr"/>
            <a:r>
              <a:rPr lang="en-US" sz="4000" b="1" i="1" dirty="0" smtClean="0">
                <a:solidFill>
                  <a:srgbClr val="0070C0"/>
                </a:solidFill>
              </a:rPr>
              <a:t>The Analog/Legacy PBX is dying…</a:t>
            </a:r>
            <a:endParaRPr lang="en-US" sz="4000" b="1" i="1" dirty="0">
              <a:solidFill>
                <a:srgbClr val="0070C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
        <p:nvSpPr>
          <p:cNvPr id="3" name="TextBox 2"/>
          <p:cNvSpPr txBox="1"/>
          <p:nvPr/>
        </p:nvSpPr>
        <p:spPr>
          <a:xfrm>
            <a:off x="228600" y="2652117"/>
            <a:ext cx="5181600" cy="1754326"/>
          </a:xfrm>
          <a:prstGeom prst="rect">
            <a:avLst/>
          </a:prstGeom>
          <a:noFill/>
        </p:spPr>
        <p:txBody>
          <a:bodyPr wrap="square" rtlCol="0">
            <a:spAutoFit/>
          </a:bodyPr>
          <a:lstStyle/>
          <a:p>
            <a:pPr marL="342900" indent="-342900">
              <a:buFont typeface="+mj-lt"/>
              <a:buAutoNum type="arabicPeriod"/>
            </a:pPr>
            <a:r>
              <a:rPr lang="en-US" sz="2400" b="1" dirty="0" smtClean="0"/>
              <a:t>Single Network </a:t>
            </a:r>
          </a:p>
          <a:p>
            <a:pPr marL="742950" lvl="1" indent="-285750">
              <a:buFont typeface="Arial" panose="020B0604020202020204" pitchFamily="34" charset="0"/>
              <a:buChar char="•"/>
            </a:pPr>
            <a:r>
              <a:rPr lang="en-US" sz="1400" dirty="0" smtClean="0"/>
              <a:t>Easy installation an setup</a:t>
            </a:r>
          </a:p>
          <a:p>
            <a:pPr marL="742950" lvl="1" indent="-285750">
              <a:buFont typeface="Arial" panose="020B0604020202020204" pitchFamily="34" charset="0"/>
              <a:buChar char="•"/>
            </a:pPr>
            <a:r>
              <a:rPr lang="en-US" sz="1400" dirty="0" smtClean="0"/>
              <a:t>Traditional PBXs </a:t>
            </a:r>
            <a:r>
              <a:rPr lang="en-US" sz="1400" dirty="0"/>
              <a:t>require their own network and it is quite </a:t>
            </a:r>
            <a:r>
              <a:rPr lang="en-US" sz="1400" dirty="0" smtClean="0"/>
              <a:t>expensive/time consuming </a:t>
            </a:r>
            <a:r>
              <a:rPr lang="en-US" sz="1400" dirty="0"/>
              <a:t>to build a separate telephone network spanning the entire </a:t>
            </a:r>
            <a:r>
              <a:rPr lang="en-US" sz="1400" dirty="0" smtClean="0"/>
              <a:t>business location(s). </a:t>
            </a:r>
            <a:r>
              <a:rPr lang="en-US" sz="1400" dirty="0"/>
              <a:t>With IP Telephony, the Computer Network can be used to carry </a:t>
            </a:r>
            <a:r>
              <a:rPr lang="en-US" sz="1400" dirty="0" smtClean="0"/>
              <a:t>voice, video, data, and mobility features</a:t>
            </a:r>
            <a:endParaRPr lang="en-US" sz="1400" dirty="0"/>
          </a:p>
        </p:txBody>
      </p:sp>
      <p:sp>
        <p:nvSpPr>
          <p:cNvPr id="10" name="TextBox 9"/>
          <p:cNvSpPr txBox="1"/>
          <p:nvPr/>
        </p:nvSpPr>
        <p:spPr>
          <a:xfrm>
            <a:off x="286512" y="4275892"/>
            <a:ext cx="8839200" cy="677108"/>
          </a:xfrm>
          <a:prstGeom prst="rect">
            <a:avLst/>
          </a:prstGeom>
          <a:noFill/>
        </p:spPr>
        <p:txBody>
          <a:bodyPr wrap="square" rtlCol="0">
            <a:spAutoFit/>
          </a:bodyPr>
          <a:lstStyle/>
          <a:p>
            <a:r>
              <a:rPr lang="en-US" sz="2400" b="1" dirty="0" smtClean="0"/>
              <a:t>2.  Multiple Office Peering</a:t>
            </a:r>
          </a:p>
          <a:p>
            <a:pPr marL="742950" lvl="1" indent="-285750">
              <a:buFont typeface="Arial" panose="020B0604020202020204" pitchFamily="34" charset="0"/>
              <a:buChar char="•"/>
            </a:pPr>
            <a:r>
              <a:rPr lang="en-US" sz="1400" dirty="0" smtClean="0"/>
              <a:t>IP PBXs transmit </a:t>
            </a:r>
            <a:r>
              <a:rPr lang="en-US" sz="1400" dirty="0"/>
              <a:t>voice calls over the WAN IP Network</a:t>
            </a:r>
          </a:p>
        </p:txBody>
      </p:sp>
      <p:sp>
        <p:nvSpPr>
          <p:cNvPr id="11" name="TextBox 10"/>
          <p:cNvSpPr txBox="1"/>
          <p:nvPr/>
        </p:nvSpPr>
        <p:spPr>
          <a:xfrm>
            <a:off x="310896" y="5051048"/>
            <a:ext cx="8839200" cy="892552"/>
          </a:xfrm>
          <a:prstGeom prst="rect">
            <a:avLst/>
          </a:prstGeom>
          <a:noFill/>
        </p:spPr>
        <p:txBody>
          <a:bodyPr wrap="square" rtlCol="0">
            <a:spAutoFit/>
          </a:bodyPr>
          <a:lstStyle/>
          <a:p>
            <a:r>
              <a:rPr lang="en-US" sz="2400" b="1" dirty="0" smtClean="0"/>
              <a:t>3.  GIGANTIC Cost Savings</a:t>
            </a:r>
          </a:p>
          <a:p>
            <a:pPr marL="742950" lvl="1" indent="-285750">
              <a:buFont typeface="Arial" panose="020B0604020202020204" pitchFamily="34" charset="0"/>
              <a:buChar char="•"/>
            </a:pPr>
            <a:r>
              <a:rPr lang="en-US" sz="1400" dirty="0" smtClean="0"/>
              <a:t>No Long distance with VoIP</a:t>
            </a:r>
          </a:p>
          <a:p>
            <a:pPr marL="742950" lvl="1" indent="-285750">
              <a:buFont typeface="Arial" panose="020B0604020202020204" pitchFamily="34" charset="0"/>
              <a:buChar char="•"/>
            </a:pPr>
            <a:r>
              <a:rPr lang="en-US" sz="1400" dirty="0" smtClean="0"/>
              <a:t>Sip </a:t>
            </a:r>
            <a:r>
              <a:rPr lang="en-US" sz="1400" dirty="0" err="1" smtClean="0"/>
              <a:t>Trunking</a:t>
            </a:r>
            <a:endParaRPr lang="en-US" sz="1400" dirty="0"/>
          </a:p>
        </p:txBody>
      </p:sp>
      <p:sp>
        <p:nvSpPr>
          <p:cNvPr id="12" name="TextBox 11"/>
          <p:cNvSpPr txBox="1"/>
          <p:nvPr/>
        </p:nvSpPr>
        <p:spPr>
          <a:xfrm>
            <a:off x="310896" y="5965448"/>
            <a:ext cx="8839200" cy="892552"/>
          </a:xfrm>
          <a:prstGeom prst="rect">
            <a:avLst/>
          </a:prstGeom>
          <a:noFill/>
        </p:spPr>
        <p:txBody>
          <a:bodyPr wrap="square" rtlCol="0">
            <a:spAutoFit/>
          </a:bodyPr>
          <a:lstStyle/>
          <a:p>
            <a:r>
              <a:rPr lang="en-US" sz="2400" b="1" dirty="0" smtClean="0"/>
              <a:t>4.  Much easier System Management</a:t>
            </a:r>
          </a:p>
          <a:p>
            <a:pPr marL="742950" lvl="1" indent="-285750">
              <a:buFont typeface="Arial" panose="020B0604020202020204" pitchFamily="34" charset="0"/>
              <a:buChar char="•"/>
            </a:pPr>
            <a:r>
              <a:rPr lang="en-US" sz="1400" dirty="0" smtClean="0"/>
              <a:t>Web User Interface</a:t>
            </a:r>
          </a:p>
          <a:p>
            <a:pPr marL="742950" lvl="1" indent="-285750">
              <a:buFont typeface="Arial" panose="020B0604020202020204" pitchFamily="34" charset="0"/>
              <a:buChar char="•"/>
            </a:pPr>
            <a:r>
              <a:rPr lang="en-US" sz="1400" dirty="0" smtClean="0"/>
              <a:t>Hosted IP PBX (managed by provider)</a:t>
            </a:r>
            <a:endParaRPr lang="en-US" sz="1400" dirty="0"/>
          </a:p>
        </p:txBody>
      </p:sp>
      <p:sp>
        <p:nvSpPr>
          <p:cNvPr id="6" name="TextBox 5"/>
          <p:cNvSpPr txBox="1"/>
          <p:nvPr/>
        </p:nvSpPr>
        <p:spPr>
          <a:xfrm>
            <a:off x="2292096" y="2082225"/>
            <a:ext cx="4876800" cy="584775"/>
          </a:xfrm>
          <a:prstGeom prst="rect">
            <a:avLst/>
          </a:prstGeom>
          <a:noFill/>
        </p:spPr>
        <p:txBody>
          <a:bodyPr wrap="square" rtlCol="0">
            <a:spAutoFit/>
          </a:bodyPr>
          <a:lstStyle/>
          <a:p>
            <a:r>
              <a:rPr lang="en-US" sz="3200" b="1" dirty="0" smtClean="0">
                <a:solidFill>
                  <a:srgbClr val="00B0F0"/>
                </a:solidFill>
              </a:rPr>
              <a:t>Advantages of IP PBXs...</a:t>
            </a:r>
            <a:endParaRPr lang="en-US" sz="3200" b="1" dirty="0">
              <a:solidFill>
                <a:srgbClr val="00B0F0"/>
              </a:solidFill>
            </a:endParaRPr>
          </a:p>
        </p:txBody>
      </p:sp>
      <p:pic>
        <p:nvPicPr>
          <p:cNvPr id="7" name="Picture 6"/>
          <p:cNvPicPr>
            <a:picLocks noChangeAspect="1"/>
          </p:cNvPicPr>
          <p:nvPr/>
        </p:nvPicPr>
        <p:blipFill>
          <a:blip r:embed="rId4"/>
          <a:stretch>
            <a:fillRect/>
          </a:stretch>
        </p:blipFill>
        <p:spPr>
          <a:xfrm>
            <a:off x="5378196" y="3292754"/>
            <a:ext cx="3581400" cy="2522649"/>
          </a:xfrm>
          <a:prstGeom prst="rect">
            <a:avLst/>
          </a:prstGeom>
        </p:spPr>
      </p:pic>
    </p:spTree>
    <p:extLst>
      <p:ext uri="{BB962C8B-B14F-4D97-AF65-F5344CB8AC3E}">
        <p14:creationId xmlns:p14="http://schemas.microsoft.com/office/powerpoint/2010/main" val="2261712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8800"/>
            <a:ext cx="9144000" cy="1077218"/>
          </a:xfrm>
          <a:prstGeom prst="rect">
            <a:avLst/>
          </a:prstGeom>
          <a:noFill/>
        </p:spPr>
        <p:txBody>
          <a:bodyPr wrap="square" rtlCol="0">
            <a:spAutoFit/>
          </a:bodyPr>
          <a:lstStyle/>
          <a:p>
            <a:pPr algn="ctr"/>
            <a:r>
              <a:rPr lang="en-US" sz="4400" b="1" i="1" dirty="0" smtClean="0">
                <a:solidFill>
                  <a:srgbClr val="0070C0"/>
                </a:solidFill>
              </a:rPr>
              <a:t>Range of Features/Options</a:t>
            </a:r>
          </a:p>
          <a:p>
            <a:pPr algn="ctr"/>
            <a:r>
              <a:rPr lang="en-US" sz="2000" b="1" i="1" dirty="0" smtClean="0">
                <a:solidFill>
                  <a:srgbClr val="0070C0"/>
                </a:solidFill>
              </a:rPr>
              <a:t>Hosted IP-PBX vs. On-Premise IP-PBX</a:t>
            </a:r>
          </a:p>
        </p:txBody>
      </p:sp>
      <p:sp>
        <p:nvSpPr>
          <p:cNvPr id="3" name="TextBox 2"/>
          <p:cNvSpPr txBox="1"/>
          <p:nvPr/>
        </p:nvSpPr>
        <p:spPr>
          <a:xfrm>
            <a:off x="4800600" y="3545919"/>
            <a:ext cx="3886200" cy="2954655"/>
          </a:xfrm>
          <a:prstGeom prst="rect">
            <a:avLst/>
          </a:prstGeom>
          <a:noFill/>
        </p:spPr>
        <p:txBody>
          <a:bodyPr wrap="square" rtlCol="0">
            <a:spAutoFit/>
          </a:bodyPr>
          <a:lstStyle/>
          <a:p>
            <a:pPr marL="514350" indent="-514350" algn="ctr">
              <a:buAutoNum type="arabicPeriod"/>
            </a:pPr>
            <a:r>
              <a:rPr lang="en-US" sz="2800" dirty="0" smtClean="0"/>
              <a:t>Does it have the feature set you want?</a:t>
            </a:r>
          </a:p>
          <a:p>
            <a:pPr algn="ctr"/>
            <a:endParaRPr lang="en-US" sz="2800" dirty="0" smtClean="0"/>
          </a:p>
          <a:p>
            <a:pPr algn="ctr"/>
            <a:r>
              <a:rPr lang="en-US" sz="2800" dirty="0" smtClean="0"/>
              <a:t>2.  How easy is it to add features?</a:t>
            </a:r>
          </a:p>
          <a:p>
            <a:pPr algn="ctr"/>
            <a:endParaRPr lang="en-US" sz="2800" dirty="0" smtClean="0"/>
          </a:p>
          <a:p>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56" y="2947831"/>
            <a:ext cx="3883025"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14834667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8800"/>
            <a:ext cx="9144000" cy="1077218"/>
          </a:xfrm>
          <a:prstGeom prst="rect">
            <a:avLst/>
          </a:prstGeom>
          <a:noFill/>
        </p:spPr>
        <p:txBody>
          <a:bodyPr wrap="square" rtlCol="0">
            <a:spAutoFit/>
          </a:bodyPr>
          <a:lstStyle/>
          <a:p>
            <a:pPr algn="ctr"/>
            <a:r>
              <a:rPr lang="en-US" sz="4400" b="1" i="1" dirty="0" smtClean="0">
                <a:solidFill>
                  <a:srgbClr val="0070C0"/>
                </a:solidFill>
              </a:rPr>
              <a:t>Implementation </a:t>
            </a:r>
          </a:p>
          <a:p>
            <a:pPr algn="ctr"/>
            <a:r>
              <a:rPr lang="en-US" sz="2000" b="1" i="1" dirty="0" smtClean="0">
                <a:solidFill>
                  <a:srgbClr val="0070C0"/>
                </a:solidFill>
              </a:rPr>
              <a:t>Hosted IP-PBX vs. On-Premise IP-PBX</a:t>
            </a:r>
          </a:p>
        </p:txBody>
      </p:sp>
      <p:sp>
        <p:nvSpPr>
          <p:cNvPr id="3" name="TextBox 2"/>
          <p:cNvSpPr txBox="1"/>
          <p:nvPr/>
        </p:nvSpPr>
        <p:spPr>
          <a:xfrm>
            <a:off x="5181600" y="3545919"/>
            <a:ext cx="3505200" cy="3385542"/>
          </a:xfrm>
          <a:prstGeom prst="rect">
            <a:avLst/>
          </a:prstGeom>
          <a:noFill/>
        </p:spPr>
        <p:txBody>
          <a:bodyPr wrap="square" rtlCol="0">
            <a:spAutoFit/>
          </a:bodyPr>
          <a:lstStyle/>
          <a:p>
            <a:pPr marL="514350" indent="-514350" algn="ctr">
              <a:buAutoNum type="arabicPeriod"/>
            </a:pPr>
            <a:r>
              <a:rPr lang="en-US" sz="2800" dirty="0" smtClean="0"/>
              <a:t>Initial Setup time and cost of setup</a:t>
            </a:r>
          </a:p>
          <a:p>
            <a:pPr algn="ctr"/>
            <a:endParaRPr lang="en-US" sz="2800" dirty="0" smtClean="0"/>
          </a:p>
          <a:p>
            <a:pPr algn="ctr"/>
            <a:r>
              <a:rPr lang="en-US" sz="2800" dirty="0" smtClean="0"/>
              <a:t>2.  Support/control off-site vs. on-site</a:t>
            </a:r>
          </a:p>
          <a:p>
            <a:pPr marL="514350" indent="-514350" algn="ctr">
              <a:buAutoNum type="arabicPeriod"/>
            </a:pPr>
            <a:endParaRPr lang="en-US" sz="2800" dirty="0" smtClean="0"/>
          </a:p>
          <a:p>
            <a:pPr algn="ctr"/>
            <a:endParaRPr lang="en-US" sz="2800" dirty="0" smtClean="0"/>
          </a:p>
          <a:p>
            <a:endParaRPr lang="en-US" dirty="0"/>
          </a:p>
        </p:txBody>
      </p:sp>
      <p:pic>
        <p:nvPicPr>
          <p:cNvPr id="11270" name="Picture 6" descr="http://red74tech.com/wp-content/uploads/2013/03/Man-with-diagram-s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02" y="3154440"/>
            <a:ext cx="5029598" cy="30177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37919845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05400"/>
            <a:ext cx="9144000" cy="1015663"/>
          </a:xfrm>
          <a:prstGeom prst="rect">
            <a:avLst/>
          </a:prstGeom>
          <a:noFill/>
        </p:spPr>
        <p:txBody>
          <a:bodyPr wrap="square" rtlCol="0">
            <a:spAutoFit/>
          </a:bodyPr>
          <a:lstStyle/>
          <a:p>
            <a:pPr algn="ctr"/>
            <a:r>
              <a:rPr lang="en-US" sz="2000" b="1" dirty="0" smtClean="0">
                <a:solidFill>
                  <a:schemeClr val="accent1">
                    <a:lumMod val="75000"/>
                  </a:schemeClr>
                </a:solidFill>
              </a:rPr>
              <a:t>Phil Bowers</a:t>
            </a:r>
          </a:p>
          <a:p>
            <a:pPr algn="ctr"/>
            <a:r>
              <a:rPr lang="en-US" sz="2000" b="1" dirty="0" smtClean="0">
                <a:solidFill>
                  <a:schemeClr val="accent1">
                    <a:lumMod val="75000"/>
                  </a:schemeClr>
                </a:solidFill>
              </a:rPr>
              <a:t> Global Marketing Communications Manager, </a:t>
            </a:r>
            <a:r>
              <a:rPr lang="en-US" sz="2000" b="1" dirty="0" err="1" smtClean="0">
                <a:solidFill>
                  <a:schemeClr val="accent1">
                    <a:lumMod val="75000"/>
                  </a:schemeClr>
                </a:solidFill>
              </a:rPr>
              <a:t>Grandstream</a:t>
            </a:r>
            <a:r>
              <a:rPr lang="en-US" sz="2000" b="1" dirty="0" smtClean="0">
                <a:solidFill>
                  <a:schemeClr val="accent1">
                    <a:lumMod val="75000"/>
                  </a:schemeClr>
                </a:solidFill>
              </a:rPr>
              <a:t> Networks</a:t>
            </a:r>
          </a:p>
          <a:p>
            <a:pPr algn="ctr"/>
            <a:r>
              <a:rPr lang="en-US" sz="2000" b="1" dirty="0" smtClean="0">
                <a:solidFill>
                  <a:schemeClr val="accent1">
                    <a:lumMod val="75000"/>
                  </a:schemeClr>
                </a:solidFill>
                <a:hlinkClick r:id="rId2"/>
              </a:rPr>
              <a:t>pbowers@grandstream.com</a:t>
            </a:r>
            <a:endParaRPr lang="en-US" sz="2000" b="1" dirty="0" smtClean="0">
              <a:solidFill>
                <a:schemeClr val="accent1">
                  <a:lumMod val="75000"/>
                </a:schemeClr>
              </a:solidFill>
            </a:endParaRPr>
          </a:p>
        </p:txBody>
      </p:sp>
      <p:pic>
        <p:nvPicPr>
          <p:cNvPr id="7" name="Picture 3" descr="C:\Users\ealvarez\Desktop\Images frequently used\g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3552" y="2057400"/>
            <a:ext cx="351689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1429743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
        <p:nvSpPr>
          <p:cNvPr id="3" name="TextBox 2"/>
          <p:cNvSpPr txBox="1"/>
          <p:nvPr/>
        </p:nvSpPr>
        <p:spPr>
          <a:xfrm>
            <a:off x="228600" y="2460248"/>
            <a:ext cx="8839200" cy="892552"/>
          </a:xfrm>
          <a:prstGeom prst="rect">
            <a:avLst/>
          </a:prstGeom>
          <a:noFill/>
        </p:spPr>
        <p:txBody>
          <a:bodyPr wrap="square" rtlCol="0">
            <a:spAutoFit/>
          </a:bodyPr>
          <a:lstStyle/>
          <a:p>
            <a:r>
              <a:rPr lang="en-US" sz="2400" b="1" dirty="0" smtClean="0"/>
              <a:t>5.  </a:t>
            </a:r>
            <a:r>
              <a:rPr lang="en-US" sz="2400" b="1" dirty="0" err="1" smtClean="0"/>
              <a:t>Softswitches</a:t>
            </a:r>
            <a:endParaRPr lang="en-US" sz="2400" b="1" dirty="0" smtClean="0"/>
          </a:p>
          <a:p>
            <a:pPr marL="742950" lvl="1" indent="-285750">
              <a:buFont typeface="Arial" panose="020B0604020202020204" pitchFamily="34" charset="0"/>
              <a:buChar char="•"/>
            </a:pPr>
            <a:r>
              <a:rPr lang="en-US" sz="1400" dirty="0" smtClean="0"/>
              <a:t>Some IP PBXs are software that can be run on </a:t>
            </a:r>
            <a:r>
              <a:rPr lang="en-US" sz="1400" dirty="0" err="1" smtClean="0"/>
              <a:t>exisiting</a:t>
            </a:r>
            <a:r>
              <a:rPr lang="en-US" sz="1400" dirty="0" smtClean="0"/>
              <a:t> computers/servers</a:t>
            </a:r>
          </a:p>
          <a:p>
            <a:pPr marL="1200150" lvl="2" indent="-285750">
              <a:buFont typeface="Arial" panose="020B0604020202020204" pitchFamily="34" charset="0"/>
              <a:buChar char="•"/>
            </a:pPr>
            <a:r>
              <a:rPr lang="en-US" sz="1400" dirty="0" smtClean="0"/>
              <a:t>Asterisk, </a:t>
            </a:r>
            <a:r>
              <a:rPr lang="en-US" sz="1400" dirty="0" err="1" smtClean="0"/>
              <a:t>Tribox</a:t>
            </a:r>
            <a:r>
              <a:rPr lang="en-US" sz="1400" dirty="0" smtClean="0"/>
              <a:t>, </a:t>
            </a:r>
            <a:r>
              <a:rPr lang="en-US" sz="1400" dirty="0" err="1" smtClean="0"/>
              <a:t>FreePBX</a:t>
            </a:r>
            <a:endParaRPr lang="en-US" sz="1400" dirty="0"/>
          </a:p>
        </p:txBody>
      </p:sp>
      <p:sp>
        <p:nvSpPr>
          <p:cNvPr id="10" name="TextBox 9"/>
          <p:cNvSpPr txBox="1"/>
          <p:nvPr/>
        </p:nvSpPr>
        <p:spPr>
          <a:xfrm>
            <a:off x="228600" y="3200400"/>
            <a:ext cx="8839200" cy="1323439"/>
          </a:xfrm>
          <a:prstGeom prst="rect">
            <a:avLst/>
          </a:prstGeom>
          <a:noFill/>
        </p:spPr>
        <p:txBody>
          <a:bodyPr wrap="square" rtlCol="0">
            <a:spAutoFit/>
          </a:bodyPr>
          <a:lstStyle/>
          <a:p>
            <a:r>
              <a:rPr lang="en-US" sz="2400" b="1" dirty="0" smtClean="0"/>
              <a:t>6. Integration of multiple technologies</a:t>
            </a:r>
          </a:p>
          <a:p>
            <a:pPr marL="742950" lvl="1" indent="-285750">
              <a:buFont typeface="Arial" panose="020B0604020202020204" pitchFamily="34" charset="0"/>
              <a:buChar char="•"/>
            </a:pPr>
            <a:r>
              <a:rPr lang="en-US" sz="1400" dirty="0" smtClean="0"/>
              <a:t>Unified Communications (voice, video, data, and mobility</a:t>
            </a:r>
          </a:p>
          <a:p>
            <a:pPr marL="742950" lvl="1" indent="-285750">
              <a:buFont typeface="Arial" panose="020B0604020202020204" pitchFamily="34" charset="0"/>
              <a:buChar char="•"/>
            </a:pPr>
            <a:r>
              <a:rPr lang="en-US" sz="1400" dirty="0" smtClean="0"/>
              <a:t>Mobile – softphone use</a:t>
            </a:r>
          </a:p>
          <a:p>
            <a:pPr marL="742950" lvl="1" indent="-285750">
              <a:buFont typeface="Arial" panose="020B0604020202020204" pitchFamily="34" charset="0"/>
              <a:buChar char="•"/>
            </a:pPr>
            <a:r>
              <a:rPr lang="en-US" sz="1400" dirty="0" smtClean="0"/>
              <a:t>Fax</a:t>
            </a:r>
          </a:p>
          <a:p>
            <a:pPr marL="742950" lvl="1" indent="-285750">
              <a:buFont typeface="Arial" panose="020B0604020202020204" pitchFamily="34" charset="0"/>
              <a:buChar char="•"/>
            </a:pPr>
            <a:r>
              <a:rPr lang="en-US" sz="1400" dirty="0" smtClean="0"/>
              <a:t>CRM software</a:t>
            </a:r>
            <a:endParaRPr lang="en-US" sz="1400" dirty="0"/>
          </a:p>
        </p:txBody>
      </p:sp>
      <p:sp>
        <p:nvSpPr>
          <p:cNvPr id="11" name="TextBox 10"/>
          <p:cNvSpPr txBox="1"/>
          <p:nvPr/>
        </p:nvSpPr>
        <p:spPr>
          <a:xfrm>
            <a:off x="228600" y="4428292"/>
            <a:ext cx="8839200" cy="677108"/>
          </a:xfrm>
          <a:prstGeom prst="rect">
            <a:avLst/>
          </a:prstGeom>
          <a:noFill/>
        </p:spPr>
        <p:txBody>
          <a:bodyPr wrap="square" rtlCol="0">
            <a:spAutoFit/>
          </a:bodyPr>
          <a:lstStyle/>
          <a:p>
            <a:r>
              <a:rPr lang="en-US" sz="2400" b="1" dirty="0" smtClean="0"/>
              <a:t>7.  State-of-the-art Security</a:t>
            </a:r>
          </a:p>
          <a:p>
            <a:pPr marL="742950" lvl="1" indent="-285750">
              <a:buFont typeface="Arial" panose="020B0604020202020204" pitchFamily="34" charset="0"/>
              <a:buChar char="•"/>
            </a:pPr>
            <a:r>
              <a:rPr lang="en-US" sz="1400" dirty="0" smtClean="0"/>
              <a:t>Encryption (TLS and SRTP)</a:t>
            </a:r>
            <a:endParaRPr lang="en-US" sz="1400" dirty="0"/>
          </a:p>
        </p:txBody>
      </p:sp>
      <p:sp>
        <p:nvSpPr>
          <p:cNvPr id="12" name="TextBox 11"/>
          <p:cNvSpPr txBox="1"/>
          <p:nvPr/>
        </p:nvSpPr>
        <p:spPr>
          <a:xfrm>
            <a:off x="228600" y="5029200"/>
            <a:ext cx="8839200" cy="892552"/>
          </a:xfrm>
          <a:prstGeom prst="rect">
            <a:avLst/>
          </a:prstGeom>
          <a:noFill/>
        </p:spPr>
        <p:txBody>
          <a:bodyPr wrap="square" rtlCol="0">
            <a:spAutoFit/>
          </a:bodyPr>
          <a:lstStyle/>
          <a:p>
            <a:r>
              <a:rPr lang="en-US" sz="2400" b="1" dirty="0" smtClean="0"/>
              <a:t>8.  Scalable</a:t>
            </a:r>
          </a:p>
          <a:p>
            <a:pPr marL="742950" lvl="1" indent="-285750">
              <a:buFont typeface="Arial" panose="020B0604020202020204" pitchFamily="34" charset="0"/>
              <a:buChar char="•"/>
            </a:pPr>
            <a:r>
              <a:rPr lang="en-US" sz="1400" dirty="0" smtClean="0"/>
              <a:t>Add more users/extensions as you need them</a:t>
            </a:r>
          </a:p>
          <a:p>
            <a:pPr marL="742950" lvl="1" indent="-285750">
              <a:buFont typeface="Arial" panose="020B0604020202020204" pitchFamily="34" charset="0"/>
              <a:buChar char="•"/>
            </a:pPr>
            <a:r>
              <a:rPr lang="en-US" sz="1400" dirty="0" smtClean="0"/>
              <a:t>Choose and customize the features you need</a:t>
            </a:r>
          </a:p>
        </p:txBody>
      </p:sp>
      <p:pic>
        <p:nvPicPr>
          <p:cNvPr id="2" name="Picture 1"/>
          <p:cNvPicPr>
            <a:picLocks noChangeAspect="1"/>
          </p:cNvPicPr>
          <p:nvPr/>
        </p:nvPicPr>
        <p:blipFill>
          <a:blip r:embed="rId4"/>
          <a:stretch>
            <a:fillRect/>
          </a:stretch>
        </p:blipFill>
        <p:spPr>
          <a:xfrm>
            <a:off x="5244500" y="3261360"/>
            <a:ext cx="3584759" cy="2523963"/>
          </a:xfrm>
          <a:prstGeom prst="rect">
            <a:avLst/>
          </a:prstGeom>
        </p:spPr>
      </p:pic>
      <p:sp>
        <p:nvSpPr>
          <p:cNvPr id="7" name="TextBox 6"/>
          <p:cNvSpPr txBox="1"/>
          <p:nvPr/>
        </p:nvSpPr>
        <p:spPr>
          <a:xfrm>
            <a:off x="228600" y="5791200"/>
            <a:ext cx="8153400" cy="677108"/>
          </a:xfrm>
          <a:prstGeom prst="rect">
            <a:avLst/>
          </a:prstGeom>
          <a:noFill/>
        </p:spPr>
        <p:txBody>
          <a:bodyPr wrap="square" rtlCol="0">
            <a:spAutoFit/>
          </a:bodyPr>
          <a:lstStyle/>
          <a:p>
            <a:r>
              <a:rPr lang="en-US" sz="2400" b="1" dirty="0" smtClean="0"/>
              <a:t>9.  SIP!!!</a:t>
            </a:r>
            <a:endParaRPr lang="en-US" sz="2400" b="1" dirty="0"/>
          </a:p>
          <a:p>
            <a:pPr marL="742950" lvl="1" indent="-285750">
              <a:buFont typeface="Arial" panose="020B0604020202020204" pitchFamily="34" charset="0"/>
              <a:buChar char="•"/>
            </a:pPr>
            <a:r>
              <a:rPr lang="en-US" sz="1400" dirty="0" smtClean="0"/>
              <a:t>Open source technology eliminates vendor lock-in</a:t>
            </a:r>
            <a:endParaRPr lang="en-US" sz="1400" dirty="0"/>
          </a:p>
        </p:txBody>
      </p:sp>
      <p:sp>
        <p:nvSpPr>
          <p:cNvPr id="13" name="TextBox 12"/>
          <p:cNvSpPr txBox="1"/>
          <p:nvPr/>
        </p:nvSpPr>
        <p:spPr>
          <a:xfrm>
            <a:off x="0" y="1501914"/>
            <a:ext cx="9144000" cy="707886"/>
          </a:xfrm>
          <a:prstGeom prst="rect">
            <a:avLst/>
          </a:prstGeom>
          <a:noFill/>
        </p:spPr>
        <p:txBody>
          <a:bodyPr wrap="square" rtlCol="0">
            <a:spAutoFit/>
          </a:bodyPr>
          <a:lstStyle/>
          <a:p>
            <a:pPr algn="ctr"/>
            <a:r>
              <a:rPr lang="en-US" sz="4000" b="1" i="1" dirty="0" smtClean="0">
                <a:solidFill>
                  <a:srgbClr val="0070C0"/>
                </a:solidFill>
              </a:rPr>
              <a:t>The Analog/Legacy PBX is dying…</a:t>
            </a:r>
            <a:endParaRPr lang="en-US" sz="4000" b="1" i="1" dirty="0">
              <a:solidFill>
                <a:srgbClr val="0070C0"/>
              </a:solidFill>
            </a:endParaRPr>
          </a:p>
        </p:txBody>
      </p:sp>
      <p:sp>
        <p:nvSpPr>
          <p:cNvPr id="14" name="TextBox 13"/>
          <p:cNvSpPr txBox="1"/>
          <p:nvPr/>
        </p:nvSpPr>
        <p:spPr>
          <a:xfrm>
            <a:off x="2292096" y="2082225"/>
            <a:ext cx="4876800" cy="584775"/>
          </a:xfrm>
          <a:prstGeom prst="rect">
            <a:avLst/>
          </a:prstGeom>
          <a:noFill/>
        </p:spPr>
        <p:txBody>
          <a:bodyPr wrap="square" rtlCol="0">
            <a:spAutoFit/>
          </a:bodyPr>
          <a:lstStyle/>
          <a:p>
            <a:r>
              <a:rPr lang="en-US" sz="3200" b="1" dirty="0" smtClean="0">
                <a:solidFill>
                  <a:srgbClr val="00B0F0"/>
                </a:solidFill>
              </a:rPr>
              <a:t>Advantages of IP PBXs...</a:t>
            </a:r>
            <a:endParaRPr lang="en-US" sz="3200" b="1" dirty="0">
              <a:solidFill>
                <a:srgbClr val="00B0F0"/>
              </a:solidFill>
            </a:endParaRPr>
          </a:p>
        </p:txBody>
      </p:sp>
      <p:sp>
        <p:nvSpPr>
          <p:cNvPr id="4" name="Rectangle 3"/>
          <p:cNvSpPr/>
          <p:nvPr/>
        </p:nvSpPr>
        <p:spPr>
          <a:xfrm>
            <a:off x="4750879" y="5842338"/>
            <a:ext cx="4572000" cy="677108"/>
          </a:xfrm>
          <a:prstGeom prst="rect">
            <a:avLst/>
          </a:prstGeom>
        </p:spPr>
        <p:txBody>
          <a:bodyPr>
            <a:spAutoFit/>
          </a:bodyPr>
          <a:lstStyle/>
          <a:p>
            <a:r>
              <a:rPr lang="en-US" sz="2400" b="1" dirty="0" smtClean="0"/>
              <a:t>10.   SIP Endpoints rock!</a:t>
            </a:r>
            <a:endParaRPr lang="en-US" sz="2400" b="1" dirty="0"/>
          </a:p>
          <a:p>
            <a:pPr marL="742950" lvl="1" indent="-285750">
              <a:buFont typeface="Arial" panose="020B0604020202020204" pitchFamily="34" charset="0"/>
              <a:buChar char="•"/>
            </a:pPr>
            <a:r>
              <a:rPr lang="en-US" sz="1400" dirty="0" smtClean="0"/>
              <a:t>Power of the internet and mobile devices in one</a:t>
            </a:r>
            <a:endParaRPr lang="en-US" sz="1400" dirty="0"/>
          </a:p>
        </p:txBody>
      </p:sp>
    </p:spTree>
    <p:extLst>
      <p:ext uri="{BB962C8B-B14F-4D97-AF65-F5344CB8AC3E}">
        <p14:creationId xmlns:p14="http://schemas.microsoft.com/office/powerpoint/2010/main" val="39067701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1600" y="3657600"/>
            <a:ext cx="3962400" cy="2031325"/>
          </a:xfrm>
          <a:prstGeom prst="rect">
            <a:avLst/>
          </a:prstGeom>
          <a:noFill/>
        </p:spPr>
        <p:txBody>
          <a:bodyPr wrap="square" rtlCol="0">
            <a:spAutoFit/>
          </a:bodyPr>
          <a:lstStyle/>
          <a:p>
            <a:pPr algn="ctr"/>
            <a:r>
              <a:rPr lang="en-US" dirty="0" smtClean="0">
                <a:solidFill>
                  <a:srgbClr val="0070C0"/>
                </a:solidFill>
              </a:rPr>
              <a:t>The central switching system for phone calls, video calls, email, fax, instant messaging, conferencing solutions, SMS, and mobile telephony within a business. The PBX handles internal traffic between stations and acts as a gatekeeper to the outside world.</a:t>
            </a:r>
            <a:endParaRPr lang="en-US" dirty="0">
              <a:solidFill>
                <a:srgbClr val="0070C0"/>
              </a:solidFill>
            </a:endParaRPr>
          </a:p>
        </p:txBody>
      </p:sp>
      <p:sp>
        <p:nvSpPr>
          <p:cNvPr id="3" name="TextBox 2"/>
          <p:cNvSpPr txBox="1"/>
          <p:nvPr/>
        </p:nvSpPr>
        <p:spPr>
          <a:xfrm>
            <a:off x="5562600" y="3200400"/>
            <a:ext cx="3200400" cy="369332"/>
          </a:xfrm>
          <a:prstGeom prst="rect">
            <a:avLst/>
          </a:prstGeom>
          <a:noFill/>
        </p:spPr>
        <p:txBody>
          <a:bodyPr wrap="square" rtlCol="0">
            <a:spAutoFit/>
          </a:bodyPr>
          <a:lstStyle/>
          <a:p>
            <a:r>
              <a:rPr lang="en-US" dirty="0" smtClean="0"/>
              <a:t>PBX = Private Branch Exchange</a:t>
            </a:r>
            <a:endParaRPr lang="en-US" dirty="0"/>
          </a:p>
        </p:txBody>
      </p:sp>
      <p:sp>
        <p:nvSpPr>
          <p:cNvPr id="7" name="TextBox 6"/>
          <p:cNvSpPr txBox="1"/>
          <p:nvPr/>
        </p:nvSpPr>
        <p:spPr>
          <a:xfrm>
            <a:off x="5687" y="1859265"/>
            <a:ext cx="9144000" cy="769441"/>
          </a:xfrm>
          <a:prstGeom prst="rect">
            <a:avLst/>
          </a:prstGeom>
          <a:noFill/>
        </p:spPr>
        <p:txBody>
          <a:bodyPr wrap="square" rtlCol="0">
            <a:spAutoFit/>
          </a:bodyPr>
          <a:lstStyle/>
          <a:p>
            <a:pPr algn="ctr"/>
            <a:r>
              <a:rPr lang="en-US" sz="4400" b="1" i="1" dirty="0" smtClean="0">
                <a:solidFill>
                  <a:srgbClr val="0070C0"/>
                </a:solidFill>
              </a:rPr>
              <a:t>What is an IP-PBX</a:t>
            </a:r>
            <a:endParaRPr lang="en-US" sz="4400" b="1" i="1" dirty="0">
              <a:solidFill>
                <a:srgbClr val="0070C0"/>
              </a:solidFill>
            </a:endParaRPr>
          </a:p>
        </p:txBody>
      </p:sp>
      <p:pic>
        <p:nvPicPr>
          <p:cNvPr id="8" name="Picture 2" descr="http://t1town.com/wp-content/uploads/2010/11/3CX_ip-pbx-over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74414"/>
            <a:ext cx="4693894" cy="39025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70155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3363537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3041809"/>
            <a:ext cx="8686800" cy="2215991"/>
          </a:xfrm>
          <a:prstGeom prst="rect">
            <a:avLst/>
          </a:prstGeom>
          <a:noFill/>
        </p:spPr>
        <p:txBody>
          <a:bodyPr wrap="square" rtlCol="0">
            <a:spAutoFit/>
          </a:bodyPr>
          <a:lstStyle/>
          <a:p>
            <a:pPr marL="342900" indent="-342900">
              <a:buFont typeface="+mj-lt"/>
              <a:buAutoNum type="arabicPeriod"/>
            </a:pPr>
            <a:r>
              <a:rPr lang="en-US" sz="4000" dirty="0" smtClean="0"/>
              <a:t> Wireless/Fiber IP Network</a:t>
            </a:r>
          </a:p>
          <a:p>
            <a:pPr marL="342900" indent="-342900">
              <a:buFont typeface="+mj-lt"/>
              <a:buAutoNum type="arabicPeriod"/>
            </a:pPr>
            <a:r>
              <a:rPr lang="en-US" sz="4000" dirty="0" smtClean="0"/>
              <a:t> IP-PBX (or </a:t>
            </a:r>
            <a:r>
              <a:rPr lang="en-US" sz="4000" dirty="0" err="1" smtClean="0"/>
              <a:t>softswitch</a:t>
            </a:r>
            <a:r>
              <a:rPr lang="en-US" sz="4000" dirty="0" smtClean="0"/>
              <a:t>/hosted network)</a:t>
            </a:r>
          </a:p>
          <a:p>
            <a:pPr marL="342900" indent="-342900">
              <a:buFont typeface="+mj-lt"/>
              <a:buAutoNum type="arabicPeriod"/>
            </a:pPr>
            <a:r>
              <a:rPr lang="en-US" sz="4000" dirty="0" smtClean="0"/>
              <a:t> Endpoint (ex: IP Phone)</a:t>
            </a:r>
          </a:p>
          <a:p>
            <a:pPr marL="342900" indent="-342900">
              <a:buFont typeface="+mj-lt"/>
              <a:buAutoNum type="arabicPeriod"/>
            </a:pPr>
            <a:endParaRPr lang="en-US" dirty="0"/>
          </a:p>
        </p:txBody>
      </p:sp>
      <p:sp>
        <p:nvSpPr>
          <p:cNvPr id="7" name="TextBox 6"/>
          <p:cNvSpPr txBox="1"/>
          <p:nvPr/>
        </p:nvSpPr>
        <p:spPr>
          <a:xfrm>
            <a:off x="0" y="1828800"/>
            <a:ext cx="9144000" cy="769441"/>
          </a:xfrm>
          <a:prstGeom prst="rect">
            <a:avLst/>
          </a:prstGeom>
          <a:noFill/>
        </p:spPr>
        <p:txBody>
          <a:bodyPr wrap="square" rtlCol="0">
            <a:spAutoFit/>
          </a:bodyPr>
          <a:lstStyle/>
          <a:p>
            <a:pPr algn="ctr"/>
            <a:r>
              <a:rPr lang="en-US" sz="4400" b="1" i="1" dirty="0" smtClean="0">
                <a:solidFill>
                  <a:srgbClr val="0070C0"/>
                </a:solidFill>
              </a:rPr>
              <a:t>IP-PBX System</a:t>
            </a:r>
            <a:endParaRPr lang="en-US" sz="4400" b="1" i="1" dirty="0">
              <a:solidFill>
                <a:srgbClr val="0070C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4660153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1909549" y="2868305"/>
            <a:ext cx="1029268"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01017" y="2635704"/>
            <a:ext cx="1752600" cy="1200329"/>
          </a:xfrm>
          <a:prstGeom prst="rect">
            <a:avLst/>
          </a:prstGeom>
          <a:noFill/>
        </p:spPr>
        <p:txBody>
          <a:bodyPr wrap="square" rtlCol="0">
            <a:spAutoFit/>
          </a:bodyPr>
          <a:lstStyle/>
          <a:p>
            <a:pPr algn="ctr"/>
            <a:r>
              <a:rPr lang="en-US" sz="2400" b="1" dirty="0" smtClean="0">
                <a:solidFill>
                  <a:srgbClr val="FF0000"/>
                </a:solidFill>
              </a:rPr>
              <a:t>Telephone Service/</a:t>
            </a:r>
          </a:p>
          <a:p>
            <a:pPr algn="ctr"/>
            <a:r>
              <a:rPr lang="en-US" sz="2400" b="1" dirty="0" smtClean="0">
                <a:solidFill>
                  <a:srgbClr val="FF0000"/>
                </a:solidFill>
              </a:rPr>
              <a:t>SIP Trunk</a:t>
            </a:r>
            <a:endParaRPr lang="en-US" sz="1400" i="1" dirty="0"/>
          </a:p>
        </p:txBody>
      </p:sp>
      <p:sp>
        <p:nvSpPr>
          <p:cNvPr id="9" name="TextBox 8"/>
          <p:cNvSpPr txBox="1"/>
          <p:nvPr/>
        </p:nvSpPr>
        <p:spPr>
          <a:xfrm>
            <a:off x="2938817" y="2665273"/>
            <a:ext cx="2590800" cy="1015663"/>
          </a:xfrm>
          <a:prstGeom prst="rect">
            <a:avLst/>
          </a:prstGeom>
          <a:noFill/>
        </p:spPr>
        <p:txBody>
          <a:bodyPr wrap="square" rtlCol="0">
            <a:spAutoFit/>
          </a:bodyPr>
          <a:lstStyle/>
          <a:p>
            <a:r>
              <a:rPr lang="en-US" sz="6000" b="1" dirty="0" smtClean="0">
                <a:solidFill>
                  <a:srgbClr val="FF0000"/>
                </a:solidFill>
              </a:rPr>
              <a:t>PBX</a:t>
            </a:r>
            <a:endParaRPr lang="en-US" sz="6000" b="1" dirty="0">
              <a:solidFill>
                <a:srgbClr val="FF0000"/>
              </a:solidFill>
            </a:endParaRPr>
          </a:p>
        </p:txBody>
      </p:sp>
      <p:sp>
        <p:nvSpPr>
          <p:cNvPr id="14" name="TextBox 13"/>
          <p:cNvSpPr txBox="1"/>
          <p:nvPr/>
        </p:nvSpPr>
        <p:spPr>
          <a:xfrm>
            <a:off x="-32983" y="2322297"/>
            <a:ext cx="1958454" cy="1538883"/>
          </a:xfrm>
          <a:prstGeom prst="rect">
            <a:avLst/>
          </a:prstGeom>
          <a:noFill/>
        </p:spPr>
        <p:txBody>
          <a:bodyPr wrap="square" rtlCol="0">
            <a:spAutoFit/>
          </a:bodyPr>
          <a:lstStyle/>
          <a:p>
            <a:pPr algn="ctr"/>
            <a:r>
              <a:rPr lang="en-US" sz="2400" b="1" dirty="0" smtClean="0">
                <a:solidFill>
                  <a:srgbClr val="FF0000"/>
                </a:solidFill>
              </a:rPr>
              <a:t>Endpoints</a:t>
            </a:r>
          </a:p>
          <a:p>
            <a:pPr algn="ctr"/>
            <a:r>
              <a:rPr lang="en-US" sz="1400" i="1" dirty="0" smtClean="0"/>
              <a:t>IP Phones</a:t>
            </a:r>
          </a:p>
          <a:p>
            <a:pPr algn="ctr"/>
            <a:r>
              <a:rPr lang="en-US" sz="1400" i="1" dirty="0" smtClean="0"/>
              <a:t>Conferencing Solutions</a:t>
            </a:r>
          </a:p>
          <a:p>
            <a:pPr algn="ctr"/>
            <a:r>
              <a:rPr lang="en-US" sz="1400" i="1" dirty="0" smtClean="0"/>
              <a:t>IP Cameras</a:t>
            </a:r>
          </a:p>
          <a:p>
            <a:pPr algn="ctr"/>
            <a:r>
              <a:rPr lang="en-US" sz="1400" i="1" dirty="0" smtClean="0"/>
              <a:t>Fax Machine</a:t>
            </a:r>
          </a:p>
          <a:p>
            <a:pPr algn="ctr"/>
            <a:r>
              <a:rPr lang="en-US" sz="1400" i="1" dirty="0" smtClean="0"/>
              <a:t>Modems</a:t>
            </a:r>
            <a:endParaRPr lang="en-US" sz="1400" i="1" dirty="0"/>
          </a:p>
        </p:txBody>
      </p:sp>
      <p:sp>
        <p:nvSpPr>
          <p:cNvPr id="17" name="TextBox 16"/>
          <p:cNvSpPr txBox="1"/>
          <p:nvPr/>
        </p:nvSpPr>
        <p:spPr>
          <a:xfrm>
            <a:off x="2938817" y="1981200"/>
            <a:ext cx="2971800" cy="373559"/>
          </a:xfrm>
          <a:prstGeom prst="rect">
            <a:avLst/>
          </a:prstGeom>
          <a:noFill/>
        </p:spPr>
        <p:txBody>
          <a:bodyPr wrap="square" rtlCol="0">
            <a:spAutoFit/>
          </a:bodyPr>
          <a:lstStyle/>
          <a:p>
            <a:pPr algn="ctr"/>
            <a:r>
              <a:rPr lang="en-US" i="1" u="sng" dirty="0" smtClean="0"/>
              <a:t>External Calls</a:t>
            </a:r>
            <a:endParaRPr lang="en-US" i="1" u="sng" dirty="0"/>
          </a:p>
        </p:txBody>
      </p:sp>
      <p:sp>
        <p:nvSpPr>
          <p:cNvPr id="18" name="Right Arrow 17"/>
          <p:cNvSpPr/>
          <p:nvPr/>
        </p:nvSpPr>
        <p:spPr>
          <a:xfrm>
            <a:off x="4424717" y="2874581"/>
            <a:ext cx="1029268"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6901217" y="2931068"/>
            <a:ext cx="1029268"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739417" y="2820369"/>
            <a:ext cx="1371600" cy="830997"/>
          </a:xfrm>
          <a:prstGeom prst="rect">
            <a:avLst/>
          </a:prstGeom>
          <a:noFill/>
        </p:spPr>
        <p:txBody>
          <a:bodyPr wrap="square" rtlCol="0">
            <a:spAutoFit/>
          </a:bodyPr>
          <a:lstStyle/>
          <a:p>
            <a:pPr algn="ctr"/>
            <a:r>
              <a:rPr lang="en-US" sz="2400" b="1" dirty="0" smtClean="0">
                <a:solidFill>
                  <a:srgbClr val="FF0000"/>
                </a:solidFill>
              </a:rPr>
              <a:t>Outside World</a:t>
            </a:r>
            <a:endParaRPr lang="en-US" sz="1400" i="1" dirty="0"/>
          </a:p>
        </p:txBody>
      </p:sp>
      <p:sp>
        <p:nvSpPr>
          <p:cNvPr id="21" name="TextBox 20"/>
          <p:cNvSpPr txBox="1"/>
          <p:nvPr/>
        </p:nvSpPr>
        <p:spPr>
          <a:xfrm>
            <a:off x="2971800" y="4724400"/>
            <a:ext cx="2971800" cy="373559"/>
          </a:xfrm>
          <a:prstGeom prst="rect">
            <a:avLst/>
          </a:prstGeom>
          <a:noFill/>
        </p:spPr>
        <p:txBody>
          <a:bodyPr wrap="square" rtlCol="0">
            <a:spAutoFit/>
          </a:bodyPr>
          <a:lstStyle/>
          <a:p>
            <a:pPr algn="ctr"/>
            <a:r>
              <a:rPr lang="en-US" i="1" u="sng" dirty="0" smtClean="0"/>
              <a:t>Internal Calls</a:t>
            </a:r>
            <a:endParaRPr lang="en-US" i="1" u="sng" dirty="0"/>
          </a:p>
        </p:txBody>
      </p:sp>
      <p:sp>
        <p:nvSpPr>
          <p:cNvPr id="22" name="Right Arrow 21"/>
          <p:cNvSpPr/>
          <p:nvPr/>
        </p:nvSpPr>
        <p:spPr>
          <a:xfrm>
            <a:off x="2667000" y="5853085"/>
            <a:ext cx="1029268"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572534" y="5550350"/>
            <a:ext cx="1752600" cy="1200329"/>
          </a:xfrm>
          <a:prstGeom prst="rect">
            <a:avLst/>
          </a:prstGeom>
          <a:noFill/>
        </p:spPr>
        <p:txBody>
          <a:bodyPr wrap="square" rtlCol="0">
            <a:spAutoFit/>
          </a:bodyPr>
          <a:lstStyle/>
          <a:p>
            <a:pPr algn="ctr"/>
            <a:r>
              <a:rPr lang="en-US" sz="2400" b="1" dirty="0" smtClean="0">
                <a:solidFill>
                  <a:srgbClr val="FF0000"/>
                </a:solidFill>
              </a:rPr>
              <a:t>Endpoint being contacted</a:t>
            </a:r>
            <a:endParaRPr lang="en-US" sz="1400" i="1" dirty="0"/>
          </a:p>
        </p:txBody>
      </p:sp>
      <p:sp>
        <p:nvSpPr>
          <p:cNvPr id="24" name="TextBox 23"/>
          <p:cNvSpPr txBox="1"/>
          <p:nvPr/>
        </p:nvSpPr>
        <p:spPr>
          <a:xfrm>
            <a:off x="3834451" y="5613737"/>
            <a:ext cx="2590800" cy="1015663"/>
          </a:xfrm>
          <a:prstGeom prst="rect">
            <a:avLst/>
          </a:prstGeom>
          <a:noFill/>
        </p:spPr>
        <p:txBody>
          <a:bodyPr wrap="square" rtlCol="0">
            <a:spAutoFit/>
          </a:bodyPr>
          <a:lstStyle/>
          <a:p>
            <a:r>
              <a:rPr lang="en-US" sz="6000" b="1" dirty="0" smtClean="0">
                <a:solidFill>
                  <a:srgbClr val="FF0000"/>
                </a:solidFill>
              </a:rPr>
              <a:t>PBX</a:t>
            </a:r>
            <a:endParaRPr lang="en-US" sz="6000" b="1" dirty="0">
              <a:solidFill>
                <a:srgbClr val="FF0000"/>
              </a:solidFill>
            </a:endParaRPr>
          </a:p>
        </p:txBody>
      </p:sp>
      <p:sp>
        <p:nvSpPr>
          <p:cNvPr id="25" name="TextBox 24"/>
          <p:cNvSpPr txBox="1"/>
          <p:nvPr/>
        </p:nvSpPr>
        <p:spPr>
          <a:xfrm>
            <a:off x="708546" y="5927052"/>
            <a:ext cx="1958454" cy="461665"/>
          </a:xfrm>
          <a:prstGeom prst="rect">
            <a:avLst/>
          </a:prstGeom>
          <a:noFill/>
        </p:spPr>
        <p:txBody>
          <a:bodyPr wrap="square" rtlCol="0">
            <a:spAutoFit/>
          </a:bodyPr>
          <a:lstStyle/>
          <a:p>
            <a:pPr algn="ctr"/>
            <a:r>
              <a:rPr lang="en-US" sz="2400" b="1" dirty="0" smtClean="0">
                <a:solidFill>
                  <a:srgbClr val="FF0000"/>
                </a:solidFill>
              </a:rPr>
              <a:t>Endpoints</a:t>
            </a:r>
          </a:p>
        </p:txBody>
      </p:sp>
      <p:sp>
        <p:nvSpPr>
          <p:cNvPr id="27" name="Right Arrow 26"/>
          <p:cNvSpPr/>
          <p:nvPr/>
        </p:nvSpPr>
        <p:spPr>
          <a:xfrm>
            <a:off x="5395983" y="5845714"/>
            <a:ext cx="1029268"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870480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5" name="Straight Connector 224"/>
          <p:cNvCxnSpPr>
            <a:endCxn id="166" idx="0"/>
          </p:cNvCxnSpPr>
          <p:nvPr/>
        </p:nvCxnSpPr>
        <p:spPr>
          <a:xfrm flipV="1">
            <a:off x="2798694" y="3703039"/>
            <a:ext cx="1100672" cy="119532"/>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1187196" y="3823454"/>
            <a:ext cx="1651254" cy="25276"/>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2" name="Cloud 11"/>
          <p:cNvSpPr/>
          <p:nvPr/>
        </p:nvSpPr>
        <p:spPr>
          <a:xfrm>
            <a:off x="22524" y="3464536"/>
            <a:ext cx="1165643" cy="953124"/>
          </a:xfrm>
          <a:prstGeom prst="cloud">
            <a:avLst/>
          </a:prstGeom>
          <a:noFill/>
          <a:ln w="127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extBox 12"/>
          <p:cNvSpPr txBox="1"/>
          <p:nvPr/>
        </p:nvSpPr>
        <p:spPr>
          <a:xfrm>
            <a:off x="133391" y="3622203"/>
            <a:ext cx="956993" cy="523220"/>
          </a:xfrm>
          <a:prstGeom prst="rect">
            <a:avLst/>
          </a:prstGeom>
          <a:noFill/>
        </p:spPr>
        <p:txBody>
          <a:bodyPr wrap="none" rtlCol="0">
            <a:spAutoFit/>
          </a:bodyPr>
          <a:lstStyle/>
          <a:p>
            <a:r>
              <a:rPr lang="en-US" sz="2800" b="1" dirty="0" smtClean="0"/>
              <a:t>PSTN</a:t>
            </a:r>
            <a:endParaRPr lang="en-US" sz="2800" b="1" dirty="0"/>
          </a:p>
        </p:txBody>
      </p:sp>
      <p:cxnSp>
        <p:nvCxnSpPr>
          <p:cNvPr id="121" name="Straight Connector 120"/>
          <p:cNvCxnSpPr/>
          <p:nvPr/>
        </p:nvCxnSpPr>
        <p:spPr>
          <a:xfrm flipH="1">
            <a:off x="5147259" y="2539141"/>
            <a:ext cx="1288328" cy="10534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endCxn id="2050" idx="0"/>
          </p:cNvCxnSpPr>
          <p:nvPr/>
        </p:nvCxnSpPr>
        <p:spPr>
          <a:xfrm>
            <a:off x="4876800" y="4001129"/>
            <a:ext cx="1077648" cy="1012339"/>
          </a:xfrm>
          <a:prstGeom prst="line">
            <a:avLst/>
          </a:prstGeom>
        </p:spPr>
        <p:style>
          <a:lnRef idx="1">
            <a:schemeClr val="accent1"/>
          </a:lnRef>
          <a:fillRef idx="0">
            <a:schemeClr val="accent1"/>
          </a:fillRef>
          <a:effectRef idx="0">
            <a:schemeClr val="accent1"/>
          </a:effectRef>
          <a:fontRef idx="minor">
            <a:schemeClr val="tx1"/>
          </a:fontRef>
        </p:style>
      </p:cxnSp>
      <p:sp>
        <p:nvSpPr>
          <p:cNvPr id="166" name="Cloud 165"/>
          <p:cNvSpPr/>
          <p:nvPr/>
        </p:nvSpPr>
        <p:spPr>
          <a:xfrm rot="11053481">
            <a:off x="3896161" y="3421296"/>
            <a:ext cx="1463611" cy="671128"/>
          </a:xfrm>
          <a:prstGeom prst="cloud">
            <a:avLst/>
          </a:prstGeom>
          <a:no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4090496" y="3613962"/>
            <a:ext cx="978449" cy="276999"/>
          </a:xfrm>
          <a:prstGeom prst="rect">
            <a:avLst/>
          </a:prstGeom>
          <a:noFill/>
        </p:spPr>
        <p:txBody>
          <a:bodyPr wrap="square" rtlCol="0">
            <a:spAutoFit/>
          </a:bodyPr>
          <a:lstStyle/>
          <a:p>
            <a:r>
              <a:rPr lang="en-US" sz="1200" b="1" dirty="0" smtClean="0"/>
              <a:t>IP</a:t>
            </a:r>
            <a:r>
              <a:rPr lang="en-US" sz="1200" b="1" dirty="0"/>
              <a:t> </a:t>
            </a:r>
            <a:r>
              <a:rPr lang="en-US" sz="1200" b="1" dirty="0" smtClean="0"/>
              <a:t>Network</a:t>
            </a:r>
            <a:endParaRPr lang="en-US" sz="1200" b="1" dirty="0"/>
          </a:p>
        </p:txBody>
      </p:sp>
      <p:pic>
        <p:nvPicPr>
          <p:cNvPr id="373" name="Picture 6" descr="http://t3.gstatic.com/images?q=tbn:ANd9GcQgi-K7NFDLQOfGhBUGRcb5XcONDE7YmbK02npCwAqId-jL4famXr3h6Z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50" b="100000" l="441" r="100000"/>
                    </a14:imgEffect>
                  </a14:imgLayer>
                </a14:imgProps>
              </a:ext>
              <a:ext uri="{28A0092B-C50C-407E-A947-70E740481C1C}">
                <a14:useLocalDpi xmlns:a14="http://schemas.microsoft.com/office/drawing/2010/main" val="0"/>
              </a:ext>
            </a:extLst>
          </a:blip>
          <a:srcRect/>
          <a:stretch>
            <a:fillRect/>
          </a:stretch>
        </p:blipFill>
        <p:spPr bwMode="auto">
          <a:xfrm>
            <a:off x="7709377" y="5139084"/>
            <a:ext cx="613327" cy="599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01770" y="3592622"/>
            <a:ext cx="1219557"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051955" y="3592622"/>
            <a:ext cx="961419" cy="461665"/>
          </a:xfrm>
          <a:prstGeom prst="rect">
            <a:avLst/>
          </a:prstGeom>
          <a:noFill/>
        </p:spPr>
        <p:txBody>
          <a:bodyPr wrap="square" rtlCol="0">
            <a:spAutoFit/>
          </a:bodyPr>
          <a:lstStyle/>
          <a:p>
            <a:pPr algn="ctr"/>
            <a:r>
              <a:rPr lang="en-US" sz="2400" b="1" dirty="0" smtClean="0">
                <a:solidFill>
                  <a:schemeClr val="bg1"/>
                </a:solidFill>
              </a:rPr>
              <a:t>PBX</a:t>
            </a:r>
            <a:endParaRPr lang="en-US" sz="2400" b="1" dirty="0">
              <a:solidFill>
                <a:schemeClr val="bg1"/>
              </a:solidFill>
            </a:endParaRPr>
          </a:p>
        </p:txBody>
      </p:sp>
      <p:pic>
        <p:nvPicPr>
          <p:cNvPr id="8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9332" y="2364356"/>
            <a:ext cx="1123133" cy="943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8" name="Straight Connector 87"/>
          <p:cNvCxnSpPr/>
          <p:nvPr/>
        </p:nvCxnSpPr>
        <p:spPr>
          <a:xfrm flipH="1">
            <a:off x="5299660" y="3065881"/>
            <a:ext cx="1999672" cy="679141"/>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93" idx="1"/>
          </p:cNvCxnSpPr>
          <p:nvPr/>
        </p:nvCxnSpPr>
        <p:spPr>
          <a:xfrm flipH="1">
            <a:off x="5255776" y="3893875"/>
            <a:ext cx="2600100" cy="46631"/>
          </a:xfrm>
          <a:prstGeom prst="line">
            <a:avLst/>
          </a:prstGeom>
        </p:spPr>
        <p:style>
          <a:lnRef idx="1">
            <a:schemeClr val="accent1"/>
          </a:lnRef>
          <a:fillRef idx="0">
            <a:schemeClr val="accent1"/>
          </a:fillRef>
          <a:effectRef idx="0">
            <a:schemeClr val="accent1"/>
          </a:effectRef>
          <a:fontRef idx="minor">
            <a:schemeClr val="tx1"/>
          </a:fontRef>
        </p:style>
      </p:cxnSp>
      <p:pic>
        <p:nvPicPr>
          <p:cNvPr id="93" name="Picture 12" descr="http://www.grandstream.com/files/cache/2ca5f4b6e6cfdc41383cd7ab023f8b8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5876" y="3483524"/>
            <a:ext cx="1158248" cy="8207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grandstream.com/files/9212/9468/6669/gxw400x_single_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3175" b="22607"/>
          <a:stretch/>
        </p:blipFill>
        <p:spPr bwMode="auto">
          <a:xfrm>
            <a:off x="5294915" y="5013468"/>
            <a:ext cx="1319066" cy="5363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itstairway.com/images/pbx.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7525" y="6046417"/>
            <a:ext cx="735179" cy="551384"/>
          </a:xfrm>
          <a:prstGeom prst="rect">
            <a:avLst/>
          </a:prstGeom>
          <a:noFill/>
          <a:extLst>
            <a:ext uri="{909E8E84-426E-40DD-AFC4-6F175D3DCCD1}">
              <a14:hiddenFill xmlns:a14="http://schemas.microsoft.com/office/drawing/2010/main">
                <a:solidFill>
                  <a:srgbClr val="FFFFFF"/>
                </a:solidFill>
              </a14:hiddenFill>
            </a:ext>
          </a:extLst>
        </p:spPr>
      </p:pic>
      <p:sp>
        <p:nvSpPr>
          <p:cNvPr id="104" name="Cloud 103"/>
          <p:cNvSpPr/>
          <p:nvPr/>
        </p:nvSpPr>
        <p:spPr>
          <a:xfrm>
            <a:off x="6886738" y="4507298"/>
            <a:ext cx="914401" cy="632459"/>
          </a:xfrm>
          <a:prstGeom prst="cloud">
            <a:avLst/>
          </a:prstGeom>
          <a:noFill/>
          <a:ln w="127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TextBox 25"/>
          <p:cNvSpPr txBox="1"/>
          <p:nvPr/>
        </p:nvSpPr>
        <p:spPr>
          <a:xfrm>
            <a:off x="1290644" y="3406397"/>
            <a:ext cx="1522622" cy="369332"/>
          </a:xfrm>
          <a:prstGeom prst="rect">
            <a:avLst/>
          </a:prstGeom>
          <a:noFill/>
        </p:spPr>
        <p:txBody>
          <a:bodyPr wrap="square" rtlCol="0">
            <a:spAutoFit/>
          </a:bodyPr>
          <a:lstStyle/>
          <a:p>
            <a:r>
              <a:rPr lang="en-US" dirty="0" smtClean="0">
                <a:solidFill>
                  <a:schemeClr val="accent1">
                    <a:lumMod val="75000"/>
                  </a:schemeClr>
                </a:solidFill>
              </a:rPr>
              <a:t>E1</a:t>
            </a:r>
            <a:endParaRPr lang="en-US" dirty="0">
              <a:solidFill>
                <a:schemeClr val="accent1">
                  <a:lumMod val="75000"/>
                </a:schemeClr>
              </a:solidFill>
            </a:endParaRPr>
          </a:p>
        </p:txBody>
      </p:sp>
      <p:cxnSp>
        <p:nvCxnSpPr>
          <p:cNvPr id="106" name="Straight Connector 105"/>
          <p:cNvCxnSpPr/>
          <p:nvPr/>
        </p:nvCxnSpPr>
        <p:spPr>
          <a:xfrm>
            <a:off x="1212906" y="4001129"/>
            <a:ext cx="1777944"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10" name="TextBox 109"/>
          <p:cNvSpPr txBox="1"/>
          <p:nvPr/>
        </p:nvSpPr>
        <p:spPr>
          <a:xfrm>
            <a:off x="1211858" y="4058668"/>
            <a:ext cx="1522622" cy="369332"/>
          </a:xfrm>
          <a:prstGeom prst="rect">
            <a:avLst/>
          </a:prstGeom>
          <a:noFill/>
        </p:spPr>
        <p:txBody>
          <a:bodyPr wrap="square" rtlCol="0">
            <a:spAutoFit/>
          </a:bodyPr>
          <a:lstStyle/>
          <a:p>
            <a:r>
              <a:rPr lang="en-US" dirty="0" smtClean="0">
                <a:solidFill>
                  <a:schemeClr val="accent1">
                    <a:lumMod val="75000"/>
                  </a:schemeClr>
                </a:solidFill>
              </a:rPr>
              <a:t>FXO</a:t>
            </a:r>
            <a:endParaRPr lang="en-US" dirty="0">
              <a:solidFill>
                <a:schemeClr val="accent1">
                  <a:lumMod val="75000"/>
                </a:schemeClr>
              </a:solidFill>
            </a:endParaRPr>
          </a:p>
        </p:txBody>
      </p:sp>
      <p:sp>
        <p:nvSpPr>
          <p:cNvPr id="111" name="TextBox 110"/>
          <p:cNvSpPr txBox="1"/>
          <p:nvPr/>
        </p:nvSpPr>
        <p:spPr>
          <a:xfrm>
            <a:off x="5193137" y="2438400"/>
            <a:ext cx="1522622" cy="369332"/>
          </a:xfrm>
          <a:prstGeom prst="rect">
            <a:avLst/>
          </a:prstGeom>
          <a:noFill/>
        </p:spPr>
        <p:txBody>
          <a:bodyPr wrap="square" rtlCol="0">
            <a:spAutoFit/>
          </a:bodyPr>
          <a:lstStyle/>
          <a:p>
            <a:r>
              <a:rPr lang="en-US" sz="1200" b="1" dirty="0" smtClean="0">
                <a:solidFill>
                  <a:schemeClr val="accent1">
                    <a:lumMod val="75000"/>
                  </a:schemeClr>
                </a:solidFill>
              </a:rPr>
              <a:t>Fax</a:t>
            </a:r>
            <a:r>
              <a:rPr lang="en-US" dirty="0" smtClean="0">
                <a:solidFill>
                  <a:schemeClr val="accent1">
                    <a:lumMod val="75000"/>
                  </a:schemeClr>
                </a:solidFill>
              </a:rPr>
              <a:t> </a:t>
            </a:r>
            <a:endParaRPr lang="en-US" dirty="0">
              <a:solidFill>
                <a:schemeClr val="accent1">
                  <a:lumMod val="75000"/>
                </a:schemeClr>
              </a:solidFill>
            </a:endParaRPr>
          </a:p>
        </p:txBody>
      </p:sp>
      <p:sp>
        <p:nvSpPr>
          <p:cNvPr id="113" name="TextBox 112"/>
          <p:cNvSpPr txBox="1"/>
          <p:nvPr/>
        </p:nvSpPr>
        <p:spPr>
          <a:xfrm>
            <a:off x="6272302" y="2780225"/>
            <a:ext cx="1522622" cy="369332"/>
          </a:xfrm>
          <a:prstGeom prst="rect">
            <a:avLst/>
          </a:prstGeom>
          <a:noFill/>
        </p:spPr>
        <p:txBody>
          <a:bodyPr wrap="square" rtlCol="0">
            <a:spAutoFit/>
          </a:bodyPr>
          <a:lstStyle/>
          <a:p>
            <a:r>
              <a:rPr lang="en-US" sz="1200" b="1" dirty="0" smtClean="0">
                <a:solidFill>
                  <a:schemeClr val="accent1">
                    <a:lumMod val="75000"/>
                  </a:schemeClr>
                </a:solidFill>
              </a:rPr>
              <a:t>IP Phone</a:t>
            </a:r>
            <a:r>
              <a:rPr lang="en-US" dirty="0" smtClean="0">
                <a:solidFill>
                  <a:schemeClr val="accent1">
                    <a:lumMod val="75000"/>
                  </a:schemeClr>
                </a:solidFill>
              </a:rPr>
              <a:t> </a:t>
            </a:r>
            <a:endParaRPr lang="en-US" dirty="0">
              <a:solidFill>
                <a:schemeClr val="accent1">
                  <a:lumMod val="75000"/>
                </a:schemeClr>
              </a:solidFill>
            </a:endParaRPr>
          </a:p>
        </p:txBody>
      </p:sp>
      <p:sp>
        <p:nvSpPr>
          <p:cNvPr id="115" name="TextBox 114"/>
          <p:cNvSpPr txBox="1"/>
          <p:nvPr/>
        </p:nvSpPr>
        <p:spPr>
          <a:xfrm>
            <a:off x="7413924" y="3172893"/>
            <a:ext cx="1522622" cy="369332"/>
          </a:xfrm>
          <a:prstGeom prst="rect">
            <a:avLst/>
          </a:prstGeom>
          <a:noFill/>
        </p:spPr>
        <p:txBody>
          <a:bodyPr wrap="square" rtlCol="0">
            <a:spAutoFit/>
          </a:bodyPr>
          <a:lstStyle/>
          <a:p>
            <a:r>
              <a:rPr lang="en-US" sz="1200" b="1" dirty="0" smtClean="0">
                <a:solidFill>
                  <a:schemeClr val="accent1">
                    <a:lumMod val="75000"/>
                  </a:schemeClr>
                </a:solidFill>
              </a:rPr>
              <a:t>IP Video Phone</a:t>
            </a:r>
            <a:r>
              <a:rPr lang="en-US" dirty="0" smtClean="0">
                <a:solidFill>
                  <a:schemeClr val="accent1">
                    <a:lumMod val="75000"/>
                  </a:schemeClr>
                </a:solidFill>
              </a:rPr>
              <a:t> </a:t>
            </a:r>
            <a:endParaRPr lang="en-US" dirty="0">
              <a:solidFill>
                <a:schemeClr val="accent1">
                  <a:lumMod val="75000"/>
                </a:schemeClr>
              </a:solidFill>
            </a:endParaRPr>
          </a:p>
        </p:txBody>
      </p:sp>
      <p:sp>
        <p:nvSpPr>
          <p:cNvPr id="116" name="TextBox 115"/>
          <p:cNvSpPr txBox="1"/>
          <p:nvPr/>
        </p:nvSpPr>
        <p:spPr>
          <a:xfrm>
            <a:off x="8016041" y="4232994"/>
            <a:ext cx="1522622" cy="369332"/>
          </a:xfrm>
          <a:prstGeom prst="rect">
            <a:avLst/>
          </a:prstGeom>
          <a:noFill/>
        </p:spPr>
        <p:txBody>
          <a:bodyPr wrap="square" rtlCol="0">
            <a:spAutoFit/>
          </a:bodyPr>
          <a:lstStyle/>
          <a:p>
            <a:r>
              <a:rPr lang="en-US" sz="1200" b="1" dirty="0" smtClean="0">
                <a:solidFill>
                  <a:schemeClr val="accent1">
                    <a:lumMod val="75000"/>
                  </a:schemeClr>
                </a:solidFill>
              </a:rPr>
              <a:t>IP Camera</a:t>
            </a:r>
            <a:r>
              <a:rPr lang="en-US" dirty="0" smtClean="0">
                <a:solidFill>
                  <a:schemeClr val="accent1">
                    <a:lumMod val="75000"/>
                  </a:schemeClr>
                </a:solidFill>
              </a:rPr>
              <a:t> </a:t>
            </a:r>
            <a:endParaRPr lang="en-US" dirty="0">
              <a:solidFill>
                <a:schemeClr val="accent1">
                  <a:lumMod val="75000"/>
                </a:schemeClr>
              </a:solidFill>
            </a:endParaRPr>
          </a:p>
        </p:txBody>
      </p:sp>
      <p:sp>
        <p:nvSpPr>
          <p:cNvPr id="117" name="TextBox 116"/>
          <p:cNvSpPr txBox="1"/>
          <p:nvPr/>
        </p:nvSpPr>
        <p:spPr>
          <a:xfrm>
            <a:off x="5352167" y="5387541"/>
            <a:ext cx="1522622" cy="369332"/>
          </a:xfrm>
          <a:prstGeom prst="rect">
            <a:avLst/>
          </a:prstGeom>
          <a:noFill/>
        </p:spPr>
        <p:txBody>
          <a:bodyPr wrap="square" rtlCol="0">
            <a:spAutoFit/>
          </a:bodyPr>
          <a:lstStyle/>
          <a:p>
            <a:r>
              <a:rPr lang="en-US" sz="1200" b="1" dirty="0" smtClean="0">
                <a:solidFill>
                  <a:schemeClr val="accent1">
                    <a:lumMod val="75000"/>
                  </a:schemeClr>
                </a:solidFill>
              </a:rPr>
              <a:t>VoIP Gateway</a:t>
            </a:r>
            <a:r>
              <a:rPr lang="en-US" dirty="0" smtClean="0">
                <a:solidFill>
                  <a:schemeClr val="accent1">
                    <a:lumMod val="75000"/>
                  </a:schemeClr>
                </a:solidFill>
              </a:rPr>
              <a:t> </a:t>
            </a:r>
            <a:endParaRPr lang="en-US" dirty="0">
              <a:solidFill>
                <a:schemeClr val="accent1">
                  <a:lumMod val="75000"/>
                </a:schemeClr>
              </a:solidFill>
            </a:endParaRPr>
          </a:p>
        </p:txBody>
      </p:sp>
      <p:sp>
        <p:nvSpPr>
          <p:cNvPr id="118" name="TextBox 117"/>
          <p:cNvSpPr txBox="1"/>
          <p:nvPr/>
        </p:nvSpPr>
        <p:spPr>
          <a:xfrm>
            <a:off x="7531815" y="6493375"/>
            <a:ext cx="1522622" cy="369332"/>
          </a:xfrm>
          <a:prstGeom prst="rect">
            <a:avLst/>
          </a:prstGeom>
          <a:noFill/>
        </p:spPr>
        <p:txBody>
          <a:bodyPr wrap="square" rtlCol="0">
            <a:spAutoFit/>
          </a:bodyPr>
          <a:lstStyle/>
          <a:p>
            <a:r>
              <a:rPr lang="en-US" sz="1200" b="1" dirty="0" smtClean="0">
                <a:solidFill>
                  <a:schemeClr val="accent1">
                    <a:lumMod val="75000"/>
                  </a:schemeClr>
                </a:solidFill>
              </a:rPr>
              <a:t>Analog PBX</a:t>
            </a:r>
            <a:r>
              <a:rPr lang="en-US" dirty="0" smtClean="0">
                <a:solidFill>
                  <a:schemeClr val="accent1">
                    <a:lumMod val="75000"/>
                  </a:schemeClr>
                </a:solidFill>
              </a:rPr>
              <a:t> </a:t>
            </a:r>
            <a:endParaRPr lang="en-US" dirty="0">
              <a:solidFill>
                <a:schemeClr val="accent1">
                  <a:lumMod val="75000"/>
                </a:schemeClr>
              </a:solidFill>
            </a:endParaRPr>
          </a:p>
        </p:txBody>
      </p:sp>
      <p:sp>
        <p:nvSpPr>
          <p:cNvPr id="119" name="TextBox 118"/>
          <p:cNvSpPr txBox="1"/>
          <p:nvPr/>
        </p:nvSpPr>
        <p:spPr>
          <a:xfrm>
            <a:off x="7357972" y="5570977"/>
            <a:ext cx="1522622" cy="369332"/>
          </a:xfrm>
          <a:prstGeom prst="rect">
            <a:avLst/>
          </a:prstGeom>
          <a:noFill/>
        </p:spPr>
        <p:txBody>
          <a:bodyPr wrap="square" rtlCol="0">
            <a:spAutoFit/>
          </a:bodyPr>
          <a:lstStyle/>
          <a:p>
            <a:r>
              <a:rPr lang="en-US" sz="1200" b="1" dirty="0" smtClean="0">
                <a:solidFill>
                  <a:schemeClr val="accent1">
                    <a:lumMod val="75000"/>
                  </a:schemeClr>
                </a:solidFill>
              </a:rPr>
              <a:t>Analog Telephone</a:t>
            </a:r>
            <a:r>
              <a:rPr lang="en-US" dirty="0" smtClean="0">
                <a:solidFill>
                  <a:schemeClr val="accent1">
                    <a:lumMod val="75000"/>
                  </a:schemeClr>
                </a:solidFill>
              </a:rPr>
              <a:t> </a:t>
            </a:r>
            <a:endParaRPr lang="en-US" dirty="0">
              <a:solidFill>
                <a:schemeClr val="accent1">
                  <a:lumMod val="75000"/>
                </a:schemeClr>
              </a:solidFill>
            </a:endParaRPr>
          </a:p>
        </p:txBody>
      </p:sp>
      <p:sp>
        <p:nvSpPr>
          <p:cNvPr id="120" name="TextBox 119"/>
          <p:cNvSpPr txBox="1"/>
          <p:nvPr/>
        </p:nvSpPr>
        <p:spPr>
          <a:xfrm>
            <a:off x="6935578" y="4560332"/>
            <a:ext cx="1522622" cy="369332"/>
          </a:xfrm>
          <a:prstGeom prst="rect">
            <a:avLst/>
          </a:prstGeom>
          <a:noFill/>
        </p:spPr>
        <p:txBody>
          <a:bodyPr wrap="square" rtlCol="0">
            <a:spAutoFit/>
          </a:bodyPr>
          <a:lstStyle/>
          <a:p>
            <a:r>
              <a:rPr lang="en-US" sz="1200" b="1" dirty="0" smtClean="0">
                <a:solidFill>
                  <a:schemeClr val="accent1">
                    <a:lumMod val="75000"/>
                  </a:schemeClr>
                </a:solidFill>
              </a:rPr>
              <a:t>Local PSTN</a:t>
            </a:r>
            <a:r>
              <a:rPr lang="en-US" dirty="0" smtClean="0">
                <a:solidFill>
                  <a:schemeClr val="accent1">
                    <a:lumMod val="75000"/>
                  </a:schemeClr>
                </a:solidFill>
              </a:rPr>
              <a:t> </a:t>
            </a:r>
            <a:endParaRPr lang="en-US" dirty="0">
              <a:solidFill>
                <a:schemeClr val="accent1">
                  <a:lumMod val="75000"/>
                </a:schemeClr>
              </a:solidFill>
            </a:endParaRPr>
          </a:p>
        </p:txBody>
      </p:sp>
      <p:cxnSp>
        <p:nvCxnSpPr>
          <p:cNvPr id="123" name="Straight Connector 122"/>
          <p:cNvCxnSpPr>
            <a:stCxn id="2050" idx="3"/>
            <a:endCxn id="104" idx="2"/>
          </p:cNvCxnSpPr>
          <p:nvPr/>
        </p:nvCxnSpPr>
        <p:spPr>
          <a:xfrm flipV="1">
            <a:off x="6613981" y="4823528"/>
            <a:ext cx="275593" cy="458131"/>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25" name="Straight Connector 124"/>
          <p:cNvCxnSpPr>
            <a:endCxn id="373" idx="1"/>
          </p:cNvCxnSpPr>
          <p:nvPr/>
        </p:nvCxnSpPr>
        <p:spPr>
          <a:xfrm flipV="1">
            <a:off x="6435587" y="5438994"/>
            <a:ext cx="1273790" cy="63"/>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27" name="Straight Connector 126"/>
          <p:cNvCxnSpPr>
            <a:endCxn id="2052" idx="1"/>
          </p:cNvCxnSpPr>
          <p:nvPr/>
        </p:nvCxnSpPr>
        <p:spPr>
          <a:xfrm>
            <a:off x="6391712" y="5439056"/>
            <a:ext cx="1195813" cy="883053"/>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240" name="Picture 25" descr="GXP212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56148" y="1996388"/>
            <a:ext cx="967268" cy="835720"/>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37" descr="http://icons.iconarchive.com/icons/tpdkdesign.net/refresh-cl/256/Hardware-Fax-ic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33703" y="1867814"/>
            <a:ext cx="743297" cy="743297"/>
          </a:xfrm>
          <a:prstGeom prst="rect">
            <a:avLst/>
          </a:prstGeom>
          <a:noFill/>
          <a:extLst>
            <a:ext uri="{909E8E84-426E-40DD-AFC4-6F175D3DCCD1}">
              <a14:hiddenFill xmlns:a14="http://schemas.microsoft.com/office/drawing/2010/main">
                <a:solidFill>
                  <a:srgbClr val="FFFFFF"/>
                </a:solidFill>
              </a14:hiddenFill>
            </a:ext>
          </a:extLst>
        </p:spPr>
      </p:pic>
      <p:sp>
        <p:nvSpPr>
          <p:cNvPr id="137" name="TextBox 136"/>
          <p:cNvSpPr txBox="1"/>
          <p:nvPr/>
        </p:nvSpPr>
        <p:spPr>
          <a:xfrm>
            <a:off x="0" y="1828800"/>
            <a:ext cx="9144000" cy="769441"/>
          </a:xfrm>
          <a:prstGeom prst="rect">
            <a:avLst/>
          </a:prstGeom>
          <a:noFill/>
        </p:spPr>
        <p:txBody>
          <a:bodyPr wrap="square" rtlCol="0">
            <a:spAutoFit/>
          </a:bodyPr>
          <a:lstStyle/>
          <a:p>
            <a:r>
              <a:rPr lang="en-US" sz="4400" b="1" i="1" dirty="0" smtClean="0">
                <a:solidFill>
                  <a:srgbClr val="0070C0"/>
                </a:solidFill>
              </a:rPr>
              <a:t> Basic IP-PBX Setup</a:t>
            </a:r>
            <a:endParaRPr lang="en-US" sz="4400" b="1" i="1" dirty="0">
              <a:solidFill>
                <a:srgbClr val="0070C0"/>
              </a:solidFill>
            </a:endParaRPr>
          </a:p>
        </p:txBody>
      </p:sp>
      <p:cxnSp>
        <p:nvCxnSpPr>
          <p:cNvPr id="138" name="Straight Connector 137"/>
          <p:cNvCxnSpPr/>
          <p:nvPr/>
        </p:nvCxnSpPr>
        <p:spPr>
          <a:xfrm flipV="1">
            <a:off x="4608435" y="2414248"/>
            <a:ext cx="538824" cy="990565"/>
          </a:xfrm>
          <a:prstGeom prst="line">
            <a:avLst/>
          </a:prstGeom>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37628364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8800"/>
            <a:ext cx="9144000" cy="769441"/>
          </a:xfrm>
          <a:prstGeom prst="rect">
            <a:avLst/>
          </a:prstGeom>
          <a:noFill/>
        </p:spPr>
        <p:txBody>
          <a:bodyPr wrap="square" rtlCol="0">
            <a:spAutoFit/>
          </a:bodyPr>
          <a:lstStyle/>
          <a:p>
            <a:pPr algn="ctr"/>
            <a:r>
              <a:rPr lang="en-US" sz="4400" b="1" i="1" dirty="0" smtClean="0">
                <a:solidFill>
                  <a:srgbClr val="0070C0"/>
                </a:solidFill>
              </a:rPr>
              <a:t>Shared Access to Limited Resources</a:t>
            </a:r>
            <a:endParaRPr lang="en-US" sz="4400" b="1" i="1" dirty="0">
              <a:solidFill>
                <a:srgbClr val="0070C0"/>
              </a:solidFill>
            </a:endParaRPr>
          </a:p>
        </p:txBody>
      </p:sp>
      <p:sp>
        <p:nvSpPr>
          <p:cNvPr id="2" name="TextBox 1"/>
          <p:cNvSpPr txBox="1"/>
          <p:nvPr/>
        </p:nvSpPr>
        <p:spPr>
          <a:xfrm>
            <a:off x="5715000" y="3869183"/>
            <a:ext cx="3352800" cy="1477328"/>
          </a:xfrm>
          <a:prstGeom prst="rect">
            <a:avLst/>
          </a:prstGeom>
          <a:noFill/>
        </p:spPr>
        <p:txBody>
          <a:bodyPr wrap="square" rtlCol="0">
            <a:spAutoFit/>
          </a:bodyPr>
          <a:lstStyle/>
          <a:p>
            <a:pPr algn="ctr"/>
            <a:r>
              <a:rPr lang="en-US" dirty="0" smtClean="0"/>
              <a:t>Rather than having a separate line for each phone, a PBX allows a business to share a smaller pool of lines across the entire business. </a:t>
            </a:r>
            <a:endParaRPr lang="en-US" dirty="0"/>
          </a:p>
        </p:txBody>
      </p:sp>
      <p:pic>
        <p:nvPicPr>
          <p:cNvPr id="8194" name="Picture 2" descr="http://www.talkingsensenetworks.com/wp-content/uploads/2013/04/Hosted-PB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971800"/>
            <a:ext cx="5105400" cy="33817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76200"/>
            <a:ext cx="9144000" cy="170155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2491" y="215661"/>
            <a:ext cx="1492009" cy="969860"/>
          </a:xfrm>
          <a:prstGeom prst="rect">
            <a:avLst/>
          </a:prstGeom>
        </p:spPr>
      </p:pic>
    </p:spTree>
    <p:extLst>
      <p:ext uri="{BB962C8B-B14F-4D97-AF65-F5344CB8AC3E}">
        <p14:creationId xmlns:p14="http://schemas.microsoft.com/office/powerpoint/2010/main" val="1228691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2647</TotalTime>
  <Words>1582</Words>
  <Application>Microsoft Office PowerPoint</Application>
  <PresentationFormat>On-screen Show (4:3)</PresentationFormat>
  <Paragraphs>335</Paragraphs>
  <Slides>32</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jhorrillo</dc:creator>
  <cp:lastModifiedBy>Phil</cp:lastModifiedBy>
  <cp:revision>42</cp:revision>
  <dcterms:created xsi:type="dcterms:W3CDTF">2013-08-15T18:25:06Z</dcterms:created>
  <dcterms:modified xsi:type="dcterms:W3CDTF">2014-02-03T21:11:49Z</dcterms:modified>
</cp:coreProperties>
</file>