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8" r:id="rId3"/>
    <p:sldId id="259" r:id="rId4"/>
    <p:sldId id="260" r:id="rId5"/>
    <p:sldId id="261" r:id="rId6"/>
    <p:sldId id="262" r:id="rId7"/>
    <p:sldId id="257"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C5FF"/>
    <a:srgbClr val="80C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6" autoAdjust="0"/>
  </p:normalViewPr>
  <p:slideViewPr>
    <p:cSldViewPr snapToGrid="0">
      <p:cViewPr varScale="1">
        <p:scale>
          <a:sx n="84" d="100"/>
          <a:sy n="84"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6532-DA25-4F67-A070-AC9A10A3FF41}" type="datetimeFigureOut">
              <a:rPr lang="en-US" smtClean="0"/>
              <a:t>10/6/2015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7A283-1E64-4125-A14B-3A3FBB284EC1}" type="slidenum">
              <a:rPr lang="en-US" smtClean="0"/>
              <a:t>‹#›</a:t>
            </a:fld>
            <a:endParaRPr lang="en-US"/>
          </a:p>
        </p:txBody>
      </p:sp>
    </p:spTree>
    <p:extLst>
      <p:ext uri="{BB962C8B-B14F-4D97-AF65-F5344CB8AC3E}">
        <p14:creationId xmlns:p14="http://schemas.microsoft.com/office/powerpoint/2010/main" val="34988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than</a:t>
            </a:r>
            <a:r>
              <a:rPr lang="en-US" baseline="0" dirty="0" smtClean="0"/>
              <a:t>k you all </a:t>
            </a:r>
            <a:r>
              <a:rPr lang="en-US" baseline="0" smtClean="0"/>
              <a:t>for showing </a:t>
            </a:r>
            <a:r>
              <a:rPr lang="en-US" baseline="0" dirty="0" smtClean="0"/>
              <a:t>up today.  </a:t>
            </a:r>
          </a:p>
          <a:p>
            <a:endParaRPr lang="en-US" baseline="0" dirty="0" smtClean="0"/>
          </a:p>
          <a:p>
            <a:r>
              <a:rPr lang="en-US" baseline="0" dirty="0" smtClean="0"/>
              <a:t>I hope everyone isn’t too hungry cause I have a whole entire hour to talk about SIP compliance a ton of RFC references. Hahaha</a:t>
            </a:r>
          </a:p>
          <a:p>
            <a:endParaRPr lang="en-US" baseline="0" dirty="0" smtClean="0"/>
          </a:p>
          <a:p>
            <a:r>
              <a:rPr lang="en-US" baseline="0" dirty="0" smtClean="0"/>
              <a:t>I’m just kidding with you.  Today I’d like to discuss how businesses now are changing from traditional communication to a unified communication.  But before we begin, I’m going to share some figures with you.</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1C7A283-1E64-4125-A14B-3A3FBB284EC1}" type="slidenum">
              <a:rPr lang="en-US" smtClean="0"/>
              <a:t>1</a:t>
            </a:fld>
            <a:endParaRPr lang="en-US"/>
          </a:p>
        </p:txBody>
      </p:sp>
    </p:spTree>
    <p:extLst>
      <p:ext uri="{BB962C8B-B14F-4D97-AF65-F5344CB8AC3E}">
        <p14:creationId xmlns:p14="http://schemas.microsoft.com/office/powerpoint/2010/main" val="249493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Scenario #3 (Video Conferencing &amp; Collaboration)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 “collaboration” has become very popular amongst UC vendors. IM/Presence, email, voice are the many choices you have for collaboration.  One method to emphasize on is video conferencing.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Getting everyone together for a video conference use to be a job on it’s own, but is now as easy as clicking on a link.  Members are able to join from all different communication platforms, whether it be from a laptop and even a smartphone.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scenario we have Bob from the Boston office.  Bob is a sales manager with a tight deadline to deliver.  He needs to address some concerns and requires feedback immediately. Bob conferences in his teams from Seattle(</a:t>
            </a:r>
            <a:r>
              <a:rPr lang="en-US" sz="1200" kern="1200" dirty="0" err="1" smtClean="0">
                <a:solidFill>
                  <a:schemeClr val="tx1"/>
                </a:solidFill>
                <a:effectLst/>
                <a:latin typeface="+mn-lt"/>
                <a:ea typeface="+mn-ea"/>
                <a:cs typeface="+mn-cs"/>
              </a:rPr>
              <a:t>conf</a:t>
            </a:r>
            <a:r>
              <a:rPr lang="en-US" sz="1200" kern="1200" dirty="0" smtClean="0">
                <a:solidFill>
                  <a:schemeClr val="tx1"/>
                </a:solidFill>
                <a:effectLst/>
                <a:latin typeface="+mn-lt"/>
                <a:ea typeface="+mn-ea"/>
                <a:cs typeface="+mn-cs"/>
              </a:rPr>
              <a:t> system) and Dallas(</a:t>
            </a:r>
            <a:r>
              <a:rPr lang="en-US" sz="1200" kern="1200" dirty="0" err="1" smtClean="0">
                <a:solidFill>
                  <a:schemeClr val="tx1"/>
                </a:solidFill>
                <a:effectLst/>
                <a:latin typeface="+mn-lt"/>
                <a:ea typeface="+mn-ea"/>
                <a:cs typeface="+mn-cs"/>
              </a:rPr>
              <a:t>conf</a:t>
            </a:r>
            <a:r>
              <a:rPr lang="en-US" sz="1200" kern="1200" dirty="0" smtClean="0">
                <a:solidFill>
                  <a:schemeClr val="tx1"/>
                </a:solidFill>
                <a:effectLst/>
                <a:latin typeface="+mn-lt"/>
                <a:ea typeface="+mn-ea"/>
                <a:cs typeface="+mn-cs"/>
              </a:rPr>
              <a:t> system) and also, one of his sales engineers working remote in California(video phone).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everyone connected, Bob shares his screen to show trends that could bring in the numbers for the end of the quarter.  With the teams engaged they were able to sort through the details in a very efficient manner.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Conferencing takes away the guessing work.  It allows to conduct business faster. It save’s money in not only travel, but </a:t>
            </a:r>
            <a:r>
              <a:rPr lang="en-US" sz="1200" kern="1200" dirty="0" smtClean="0">
                <a:solidFill>
                  <a:schemeClr val="tx1"/>
                </a:solidFill>
                <a:effectLst/>
                <a:latin typeface="+mn-lt"/>
                <a:ea typeface="+mn-ea"/>
                <a:cs typeface="+mn-cs"/>
              </a:rPr>
              <a:t>in time </a:t>
            </a:r>
            <a:r>
              <a:rPr lang="en-US" sz="1200" kern="1200" dirty="0" smtClean="0">
                <a:solidFill>
                  <a:schemeClr val="tx1"/>
                </a:solidFill>
                <a:effectLst/>
                <a:latin typeface="+mn-lt"/>
                <a:ea typeface="+mn-ea"/>
                <a:cs typeface="+mn-cs"/>
              </a:rPr>
              <a:t>and effort spent.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Don’t forget that</a:t>
            </a:r>
            <a:r>
              <a:rPr lang="en-US" sz="1200" kern="1200" baseline="0" dirty="0" smtClean="0">
                <a:solidFill>
                  <a:schemeClr val="tx1"/>
                </a:solidFill>
                <a:effectLst/>
                <a:latin typeface="+mn-lt"/>
                <a:ea typeface="+mn-ea"/>
                <a:cs typeface="+mn-cs"/>
              </a:rPr>
              <a:t> Data, </a:t>
            </a:r>
            <a:r>
              <a:rPr lang="en-US" sz="1200" kern="1200" baseline="0" dirty="0" err="1" smtClean="0">
                <a:solidFill>
                  <a:schemeClr val="tx1"/>
                </a:solidFill>
                <a:effectLst/>
                <a:latin typeface="+mn-lt"/>
                <a:ea typeface="+mn-ea"/>
                <a:cs typeface="+mn-cs"/>
              </a:rPr>
              <a:t>Mobilty</a:t>
            </a:r>
            <a:r>
              <a:rPr lang="en-US" sz="1200" kern="1200" baseline="0" dirty="0" smtClean="0">
                <a:solidFill>
                  <a:schemeClr val="tx1"/>
                </a:solidFill>
                <a:effectLst/>
                <a:latin typeface="+mn-lt"/>
                <a:ea typeface="+mn-ea"/>
                <a:cs typeface="+mn-cs"/>
              </a:rPr>
              <a:t> played a roll in this single collaborative session allowing it to become a productive meeting</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Demand for videoconferencing capabilities remains strong, with endpoint shipments up 39 percent in 2014 to 15 million Total global videoconferencing and telepresence equipment revenue grew 5 percent in 2014, to $3.3 billion, a new all-time high, </a:t>
            </a:r>
            <a:r>
              <a:rPr lang="en-US" sz="1200" kern="1200" dirty="0" err="1" smtClean="0">
                <a:solidFill>
                  <a:schemeClr val="tx1"/>
                </a:solidFill>
                <a:effectLst/>
                <a:latin typeface="+mn-lt"/>
                <a:ea typeface="+mn-ea"/>
                <a:cs typeface="+mn-cs"/>
              </a:rPr>
              <a:t>Infonetics</a:t>
            </a:r>
            <a:r>
              <a:rPr lang="en-US" sz="1200" kern="1200" dirty="0" smtClean="0">
                <a:solidFill>
                  <a:schemeClr val="tx1"/>
                </a:solidFill>
                <a:effectLst/>
                <a:latin typeface="+mn-lt"/>
                <a:ea typeface="+mn-ea"/>
                <a:cs typeface="+mn-cs"/>
              </a:rPr>
              <a:t> reported. </a:t>
            </a:r>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10</a:t>
            </a:fld>
            <a:endParaRPr lang="en-US"/>
          </a:p>
        </p:txBody>
      </p:sp>
    </p:spTree>
    <p:extLst>
      <p:ext uri="{BB962C8B-B14F-4D97-AF65-F5344CB8AC3E}">
        <p14:creationId xmlns:p14="http://schemas.microsoft.com/office/powerpoint/2010/main" val="286564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talked a few UC advantages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Mobility</a:t>
            </a:r>
            <a:endParaRPr lang="en-US" dirty="0" smtClean="0"/>
          </a:p>
          <a:p>
            <a:r>
              <a:rPr lang="en-US" dirty="0" smtClean="0"/>
              <a:t>Unified</a:t>
            </a:r>
            <a:r>
              <a:rPr lang="en-US" baseline="0" dirty="0" smtClean="0"/>
              <a:t> Messaging</a:t>
            </a:r>
          </a:p>
          <a:p>
            <a:r>
              <a:rPr lang="en-US" baseline="0" dirty="0" smtClean="0"/>
              <a:t>IM/Presence</a:t>
            </a:r>
          </a:p>
          <a:p>
            <a:r>
              <a:rPr lang="en-US" baseline="0" dirty="0" smtClean="0"/>
              <a:t>Video Conferencing</a:t>
            </a:r>
          </a:p>
          <a:p>
            <a:r>
              <a:rPr lang="en-US" baseline="0" dirty="0" smtClean="0"/>
              <a:t>And finally Collaboration</a:t>
            </a:r>
            <a:r>
              <a:rPr lang="en-US" baseline="0" dirty="0" smtClean="0"/>
              <a:t>.</a:t>
            </a:r>
          </a:p>
          <a:p>
            <a:endParaRPr lang="en-US" baseline="0" dirty="0" smtClean="0"/>
          </a:p>
          <a:p>
            <a:r>
              <a:rPr lang="en-US" baseline="0" dirty="0" smtClean="0"/>
              <a:t>There are many  other UC solutions out there that can be tailor fit for your business.</a:t>
            </a:r>
            <a:endParaRPr lang="en-US" baseline="0" dirty="0" smtClean="0"/>
          </a:p>
          <a:p>
            <a:endParaRPr lang="en-US" baseline="0" dirty="0" smtClean="0"/>
          </a:p>
          <a:p>
            <a:r>
              <a:rPr lang="en-US" sz="1200" b="1" kern="1200" dirty="0" smtClean="0">
                <a:solidFill>
                  <a:schemeClr val="tx1"/>
                </a:solidFill>
                <a:effectLst/>
                <a:latin typeface="+mn-lt"/>
                <a:ea typeface="+mn-ea"/>
                <a:cs typeface="+mn-cs"/>
              </a:rPr>
              <a:t>Conclusion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short, UC unleashes the power of an incredibly active workforce. Virtually anywhere, anytime.  It will help employs share information faster, reduce travel, shorten the sale cycle, multiply productivity and enable huge competitive advantages.  So don’t allow yourself</a:t>
            </a:r>
            <a:r>
              <a:rPr lang="en-US" sz="1200" kern="1200" baseline="0" dirty="0" smtClean="0">
                <a:solidFill>
                  <a:schemeClr val="tx1"/>
                </a:solidFill>
                <a:effectLst/>
                <a:latin typeface="+mn-lt"/>
                <a:ea typeface="+mn-ea"/>
                <a:cs typeface="+mn-cs"/>
              </a:rPr>
              <a:t> and your business to miss an </a:t>
            </a:r>
            <a:r>
              <a:rPr lang="en-US" sz="1200" kern="1200" baseline="0" dirty="0" smtClean="0">
                <a:solidFill>
                  <a:schemeClr val="tx1"/>
                </a:solidFill>
                <a:effectLst/>
                <a:latin typeface="+mn-lt"/>
                <a:ea typeface="+mn-ea"/>
                <a:cs typeface="+mn-cs"/>
              </a:rPr>
              <a:t>opportunity</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Thank you.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11</a:t>
            </a:fld>
            <a:endParaRPr lang="en-US"/>
          </a:p>
        </p:txBody>
      </p:sp>
    </p:spTree>
    <p:extLst>
      <p:ext uri="{BB962C8B-B14F-4D97-AF65-F5344CB8AC3E}">
        <p14:creationId xmlns:p14="http://schemas.microsoft.com/office/powerpoint/2010/main" val="59897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a:t>
            </a:r>
            <a:r>
              <a:rPr lang="en-US" sz="1200" kern="1200" baseline="0" dirty="0" smtClean="0">
                <a:solidFill>
                  <a:schemeClr val="tx1"/>
                </a:solidFill>
                <a:effectLst/>
                <a:latin typeface="+mn-lt"/>
                <a:ea typeface="+mn-ea"/>
                <a:cs typeface="+mn-cs"/>
              </a:rPr>
              <a:t> anyone take a guess as to what this figure represents?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C7A283-1E64-4125-A14B-3A3FBB284EC1}" type="slidenum">
              <a:rPr lang="en-US" smtClean="0"/>
              <a:t>2</a:t>
            </a:fld>
            <a:endParaRPr lang="en-US"/>
          </a:p>
        </p:txBody>
      </p:sp>
    </p:spTree>
    <p:extLst>
      <p:ext uri="{BB962C8B-B14F-4D97-AF65-F5344CB8AC3E}">
        <p14:creationId xmlns:p14="http://schemas.microsoft.com/office/powerpoint/2010/main" val="192937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is projected to be worth US$136.76 billion by 2020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subscriber base of the </a:t>
            </a:r>
            <a:r>
              <a:rPr lang="en-US" sz="1200" kern="1200" dirty="0" smtClean="0">
                <a:solidFill>
                  <a:schemeClr val="tx1"/>
                </a:solidFill>
                <a:effectLst/>
                <a:latin typeface="+mn-lt"/>
                <a:ea typeface="+mn-ea"/>
                <a:cs typeface="+mn-cs"/>
              </a:rPr>
              <a:t>global </a:t>
            </a:r>
            <a:r>
              <a:rPr lang="en-US" sz="1200" kern="1200" dirty="0" smtClean="0">
                <a:solidFill>
                  <a:schemeClr val="tx1"/>
                </a:solidFill>
                <a:effectLst/>
                <a:latin typeface="+mn-lt"/>
                <a:ea typeface="+mn-ea"/>
                <a:cs typeface="+mn-cs"/>
              </a:rPr>
              <a:t>VoIP market is expected to reach 348.5 million by 2020.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narrow the region down to just the Unite</a:t>
            </a:r>
            <a:r>
              <a:rPr lang="en-US" sz="1200" kern="1200" baseline="0" dirty="0" smtClean="0">
                <a:solidFill>
                  <a:schemeClr val="tx1"/>
                </a:solidFill>
                <a:effectLst/>
                <a:latin typeface="+mn-lt"/>
                <a:ea typeface="+mn-ea"/>
                <a:cs typeface="+mn-cs"/>
              </a:rPr>
              <a:t>d States.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C7A283-1E64-4125-A14B-3A3FBB284EC1}" type="slidenum">
              <a:rPr lang="en-US" smtClean="0"/>
              <a:t>3</a:t>
            </a:fld>
            <a:endParaRPr lang="en-US"/>
          </a:p>
        </p:txBody>
      </p:sp>
    </p:spTree>
    <p:extLst>
      <p:ext uri="{BB962C8B-B14F-4D97-AF65-F5344CB8AC3E}">
        <p14:creationId xmlns:p14="http://schemas.microsoft.com/office/powerpoint/2010/main" val="385625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2013 United States was reported having the most VoIP subscribers at a little over 32 </a:t>
            </a:r>
            <a:r>
              <a:rPr lang="en-US" sz="1200" kern="1200" dirty="0" smtClean="0">
                <a:solidFill>
                  <a:schemeClr val="tx1"/>
                </a:solidFill>
                <a:effectLst/>
                <a:latin typeface="+mn-lt"/>
                <a:ea typeface="+mn-ea"/>
                <a:cs typeface="+mn-cs"/>
              </a:rPr>
              <a:t>million</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a:t>
            </a:r>
          </a:p>
        </p:txBody>
      </p:sp>
      <p:sp>
        <p:nvSpPr>
          <p:cNvPr id="4" name="Slide Number Placeholder 3"/>
          <p:cNvSpPr>
            <a:spLocks noGrp="1"/>
          </p:cNvSpPr>
          <p:nvPr>
            <p:ph type="sldNum" sz="quarter" idx="10"/>
          </p:nvPr>
        </p:nvSpPr>
        <p:spPr/>
        <p:txBody>
          <a:bodyPr/>
          <a:lstStyle/>
          <a:p>
            <a:fld id="{01C7A283-1E64-4125-A14B-3A3FBB284EC1}" type="slidenum">
              <a:rPr lang="en-US" smtClean="0"/>
              <a:t>4</a:t>
            </a:fld>
            <a:endParaRPr lang="en-US"/>
          </a:p>
        </p:txBody>
      </p:sp>
    </p:spTree>
    <p:extLst>
      <p:ext uri="{BB962C8B-B14F-4D97-AF65-F5344CB8AC3E}">
        <p14:creationId xmlns:p14="http://schemas.microsoft.com/office/powerpoint/2010/main" val="207320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 also had one of the worst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percentages of VoIP proliferation: 30% of broadband subscribers.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Advisory Reports and surveys indicate that 2/3 of SMBs in the US are without a Unified Communication strategy. That’s telling me one thing. That there are plenty of businesses out there that can benefit from a UC solution.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5</a:t>
            </a:fld>
            <a:endParaRPr lang="en-US"/>
          </a:p>
        </p:txBody>
      </p:sp>
    </p:spTree>
    <p:extLst>
      <p:ext uri="{BB962C8B-B14F-4D97-AF65-F5344CB8AC3E}">
        <p14:creationId xmlns:p14="http://schemas.microsoft.com/office/powerpoint/2010/main" val="246597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Unified </a:t>
            </a:r>
            <a:r>
              <a:rPr lang="en-US" sz="1200" kern="1200" dirty="0" smtClean="0">
                <a:solidFill>
                  <a:schemeClr val="tx1"/>
                </a:solidFill>
                <a:effectLst/>
                <a:latin typeface="+mn-lt"/>
                <a:ea typeface="+mn-ea"/>
                <a:cs typeface="+mn-cs"/>
              </a:rPr>
              <a:t>Communication or UC has been getting very popular in the IT circles lately, and I could see why with promises of growth and efficiency.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UC ties together the way we communicate. Combining desktop software, video conferencing and SIP </a:t>
            </a:r>
            <a:r>
              <a:rPr lang="en-US" sz="1200" kern="1200" dirty="0" err="1" smtClean="0">
                <a:solidFill>
                  <a:schemeClr val="tx1"/>
                </a:solidFill>
                <a:effectLst/>
                <a:latin typeface="+mn-lt"/>
                <a:ea typeface="+mn-ea"/>
                <a:cs typeface="+mn-cs"/>
              </a:rPr>
              <a:t>trunking</a:t>
            </a:r>
            <a:r>
              <a:rPr lang="en-US" sz="1200" kern="1200" dirty="0" smtClean="0">
                <a:solidFill>
                  <a:schemeClr val="tx1"/>
                </a:solidFill>
                <a:effectLst/>
                <a:latin typeface="+mn-lt"/>
                <a:ea typeface="+mn-ea"/>
                <a:cs typeface="+mn-cs"/>
              </a:rPr>
              <a:t> technology.  Which makes our work SIMPLER and MORE PRODUCTIVE.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UC presents a unique challenge because even though we know UC improves collaboration, customer service, employee efficiency and even moral, how do you assign a hard dollar figure to those benefits. Better yet, how do you convince your CFO on return of investment?</a:t>
            </a:r>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6</a:t>
            </a:fld>
            <a:endParaRPr lang="en-US"/>
          </a:p>
        </p:txBody>
      </p:sp>
    </p:spTree>
    <p:extLst>
      <p:ext uri="{BB962C8B-B14F-4D97-AF65-F5344CB8AC3E}">
        <p14:creationId xmlns:p14="http://schemas.microsoft.com/office/powerpoint/2010/main" val="101613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do you build a solid case for UC?  SIP </a:t>
            </a:r>
            <a:r>
              <a:rPr lang="en-US" sz="1200" kern="1200" dirty="0" err="1" smtClean="0">
                <a:solidFill>
                  <a:schemeClr val="tx1"/>
                </a:solidFill>
                <a:effectLst/>
                <a:latin typeface="+mn-lt"/>
                <a:ea typeface="+mn-ea"/>
                <a:cs typeface="+mn-cs"/>
              </a:rPr>
              <a:t>Trunking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 where does the SIP </a:t>
            </a:r>
            <a:r>
              <a:rPr lang="en-US" sz="1200" kern="1200" dirty="0" err="1" smtClean="0">
                <a:solidFill>
                  <a:schemeClr val="tx1"/>
                </a:solidFill>
                <a:effectLst/>
                <a:latin typeface="+mn-lt"/>
                <a:ea typeface="+mn-ea"/>
                <a:cs typeface="+mn-cs"/>
              </a:rPr>
              <a:t>trunking</a:t>
            </a:r>
            <a:r>
              <a:rPr lang="en-US" sz="1200" kern="1200" dirty="0" smtClean="0">
                <a:solidFill>
                  <a:schemeClr val="tx1"/>
                </a:solidFill>
                <a:effectLst/>
                <a:latin typeface="+mn-lt"/>
                <a:ea typeface="+mn-ea"/>
                <a:cs typeface="+mn-cs"/>
              </a:rPr>
              <a:t> cost savings come from? </a:t>
            </a:r>
          </a:p>
          <a:p>
            <a:r>
              <a:rPr lang="en-US" sz="1200" kern="1200" dirty="0" smtClean="0">
                <a:solidFill>
                  <a:schemeClr val="tx1"/>
                </a:solidFill>
                <a:effectLst/>
                <a:latin typeface="+mn-lt"/>
                <a:ea typeface="+mn-ea"/>
                <a:cs typeface="+mn-cs"/>
              </a:rPr>
              <a:t>-Let’s first take a look at how traditional phone services work.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Each of your location requires a connection to the local phone company.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probably have a telephone line or PRI trunk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and maybe even a dedicated PBX</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pay for the connection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pay for the dedicated PBX</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And the maintenance of the phone systems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You’re also paying for local access fees and long distance fees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 of these costs can really add up</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Especially when you consider managing different bills with different vendors.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With sip </a:t>
            </a:r>
            <a:r>
              <a:rPr lang="en-US" sz="1200" kern="1200" dirty="0" err="1" smtClean="0">
                <a:solidFill>
                  <a:schemeClr val="tx1"/>
                </a:solidFill>
                <a:effectLst/>
                <a:latin typeface="+mn-lt"/>
                <a:ea typeface="+mn-ea"/>
                <a:cs typeface="+mn-cs"/>
              </a:rPr>
              <a:t>trunking</a:t>
            </a:r>
            <a:r>
              <a:rPr lang="en-US" sz="1200" kern="1200" dirty="0" smtClean="0">
                <a:solidFill>
                  <a:schemeClr val="tx1"/>
                </a:solidFill>
                <a:effectLst/>
                <a:latin typeface="+mn-lt"/>
                <a:ea typeface="+mn-ea"/>
                <a:cs typeface="+mn-cs"/>
              </a:rPr>
              <a:t> you can eliminate many of these costs because voice becomes another application on your data network.</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Now you start getting rid of all these connections to the local phone company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dedicate PBX from each location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And instead use an IPPBX and share it’s capabilities with your offices over your own data network.</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Since you’re passing your voice traffic over your own network, when calls are placed between any of your offices, you no longer incur any additional charges.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These costs alone can </a:t>
            </a:r>
            <a:r>
              <a:rPr lang="en-US" sz="1200" kern="1200" dirty="0" smtClean="0">
                <a:solidFill>
                  <a:schemeClr val="tx1"/>
                </a:solidFill>
                <a:effectLst/>
                <a:latin typeface="+mn-lt"/>
                <a:ea typeface="+mn-ea"/>
                <a:cs typeface="+mn-cs"/>
              </a:rPr>
              <a:t>be </a:t>
            </a:r>
            <a:r>
              <a:rPr lang="en-US" sz="1200" kern="1200" dirty="0" smtClean="0">
                <a:solidFill>
                  <a:schemeClr val="tx1"/>
                </a:solidFill>
                <a:effectLst/>
                <a:latin typeface="+mn-lt"/>
                <a:ea typeface="+mn-ea"/>
                <a:cs typeface="+mn-cs"/>
              </a:rPr>
              <a:t>substantial savings.  Anywhere between 30-50%.</a:t>
            </a:r>
          </a:p>
          <a:p>
            <a:r>
              <a:rPr lang="en-US" sz="1200" kern="1200" dirty="0" smtClean="0">
                <a:solidFill>
                  <a:schemeClr val="tx1"/>
                </a:solidFill>
                <a:effectLst/>
                <a:latin typeface="+mn-lt"/>
                <a:ea typeface="+mn-ea"/>
                <a:cs typeface="+mn-cs"/>
              </a:rPr>
              <a:t>This will allow your offices to become scalable and allow for a UC </a:t>
            </a:r>
            <a:r>
              <a:rPr lang="en-US" sz="1200" kern="1200" dirty="0" smtClean="0">
                <a:solidFill>
                  <a:schemeClr val="tx1"/>
                </a:solidFill>
                <a:effectLst/>
                <a:latin typeface="+mn-lt"/>
                <a:ea typeface="+mn-ea"/>
                <a:cs typeface="+mn-cs"/>
              </a:rPr>
              <a:t>solution</a:t>
            </a:r>
            <a:r>
              <a:rPr lang="en-US" sz="1200" kern="1200" baseline="0" dirty="0" smtClean="0">
                <a:solidFill>
                  <a:schemeClr val="tx1"/>
                </a:solidFill>
                <a:effectLst/>
                <a:latin typeface="+mn-lt"/>
                <a:ea typeface="+mn-ea"/>
                <a:cs typeface="+mn-cs"/>
              </a:rPr>
              <a:t> to put in place.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idea of unified communications (UC) is simplification and real-time access to people, applications, data and collaborative support. </a:t>
            </a:r>
          </a:p>
          <a:p>
            <a:r>
              <a:rPr lang="en-US" sz="1200" kern="1200" dirty="0" smtClean="0">
                <a:solidFill>
                  <a:schemeClr val="tx1"/>
                </a:solidFill>
                <a:effectLst/>
                <a:latin typeface="+mn-lt"/>
                <a:ea typeface="+mn-ea"/>
                <a:cs typeface="+mn-cs"/>
              </a:rPr>
              <a:t>In an "always-on" world where businesses are demanding more of employees, UC delivers value by reducing costs and simplifying operations while giving employees the flexibility to stay connected and work from anywhere as though they were in the office. With businesses becoming more competitive, it seems that every customer contact, every internal collaborative session, every opportunity should not be missed. </a:t>
            </a:r>
          </a:p>
          <a:p>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7</a:t>
            </a:fld>
            <a:endParaRPr lang="en-US"/>
          </a:p>
        </p:txBody>
      </p:sp>
    </p:spTree>
    <p:extLst>
      <p:ext uri="{BB962C8B-B14F-4D97-AF65-F5344CB8AC3E}">
        <p14:creationId xmlns:p14="http://schemas.microsoft.com/office/powerpoint/2010/main" val="178720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Scenario #1 (staying connected)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a scenario that shows the simplest form of Unified communications.</a:t>
            </a:r>
          </a:p>
          <a:p>
            <a:r>
              <a:rPr lang="en-US" sz="1200" kern="1200" dirty="0" smtClean="0">
                <a:solidFill>
                  <a:schemeClr val="tx1"/>
                </a:solidFill>
                <a:effectLst/>
                <a:latin typeface="+mn-lt"/>
                <a:ea typeface="+mn-ea"/>
                <a:cs typeface="+mn-cs"/>
              </a:rPr>
              <a:t>A customer </a:t>
            </a:r>
            <a:r>
              <a:rPr lang="en-US" sz="1200" kern="1200" dirty="0" smtClean="0">
                <a:solidFill>
                  <a:schemeClr val="tx1"/>
                </a:solidFill>
                <a:effectLst/>
                <a:latin typeface="+mn-lt"/>
                <a:ea typeface="+mn-ea"/>
                <a:cs typeface="+mn-cs"/>
              </a:rPr>
              <a:t>calls to </a:t>
            </a:r>
            <a:r>
              <a:rPr lang="en-US" sz="1200" kern="1200" dirty="0" smtClean="0">
                <a:solidFill>
                  <a:schemeClr val="tx1"/>
                </a:solidFill>
                <a:effectLst/>
                <a:latin typeface="+mn-lt"/>
                <a:ea typeface="+mn-ea"/>
                <a:cs typeface="+mn-cs"/>
              </a:rPr>
              <a:t>ask a question about one of your products.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unfortunately call after business hours and decide to leave a voicemail message. After they hang up, UC translates the message into digital form and emails it to your sales team. Your sales manager receives the message, in email form, on their mobile device and is then able to call the client back.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way that this could have been handled is to perform a forwarding or even a following function.  Giving the sales manager the ability to receive calls even when away from the office.  This introduces a single number reachability</a:t>
            </a:r>
            <a:r>
              <a:rPr lang="en-US" sz="1200" kern="1200" baseline="0" dirty="0" smtClean="0">
                <a:solidFill>
                  <a:schemeClr val="tx1"/>
                </a:solidFill>
                <a:effectLst/>
                <a:latin typeface="+mn-lt"/>
                <a:ea typeface="+mn-ea"/>
                <a:cs typeface="+mn-cs"/>
              </a:rPr>
              <a:t> as well.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you’re not tied at the desk at the office. It Allows for remote call handling. It will reduce the number of missed calls, voicemails and emails. </a:t>
            </a:r>
          </a:p>
          <a:p>
            <a:r>
              <a:rPr lang="en-US" sz="1200" kern="1200" dirty="0" smtClean="0">
                <a:solidFill>
                  <a:schemeClr val="tx1"/>
                </a:solidFill>
                <a:effectLst/>
                <a:latin typeface="+mn-lt"/>
                <a:ea typeface="+mn-ea"/>
                <a:cs typeface="+mn-cs"/>
              </a:rPr>
              <a:t> Ok, with that implemented, you’re not likely to miss another opportunity.  Now I have to ask, how’s your customer service?</a:t>
            </a:r>
          </a:p>
          <a:p>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8</a:t>
            </a:fld>
            <a:endParaRPr lang="en-US"/>
          </a:p>
        </p:txBody>
      </p:sp>
    </p:spTree>
    <p:extLst>
      <p:ext uri="{BB962C8B-B14F-4D97-AF65-F5344CB8AC3E}">
        <p14:creationId xmlns:p14="http://schemas.microsoft.com/office/powerpoint/2010/main" val="222786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Scenario #2 (presence &amp; customer service)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Improving customer service is not just about being available to take the call, but it is also knowing that the customer is being handled properly. I’m not sure if everyone here has experienced this before, but I’ve been put through what some would call the “transfer game”.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 call into Company X’s customer service center requesting for help, with my virtue of patience I waited for 10 minutes for someone to answer the call, only to find that it’s not the right department.  So they decide to transfer me to another department. Testing my patience, I waited for another 10 mins.  Someone answers the call, I go through the process of explaining my whole entire issue again. The agent on the line says they need to get me in contact with the appropriate personnel.  Great! So I get transferred.  The phone rang at least 30 times and finally someone answered.  But it wasn’t a HUMAN! It was an automated prompt telling me that the agent is not available and that I will be placed back to the previous queue.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Out of sheer determination and will power, I repeated this process at least 4 times, and each time, I was transferred to an unavailable agent.  I’d have to say, I’m impressed that the call was never abandoned during this time.  I did finally reach the proper personnel and my issue was ultimately resolved in the end.  But my experience could have been a heck of a lot smoother.  A lot less time consuming.  So I wondered, why have your customers go through this?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a UC solution it could have been avoided by a simple glance for presence which would have made this process easier and less frustrating.  Presence isn’t something that’s obtrusive or in your face.  Presence represents the availability and willingness of a person to communicate. With presence the Agent could have seen who is away and who is available to take a call. Making the right choice the first time around. Which makes the customer’s experience more enjoyable, if not, less painful</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Contact </a:t>
            </a:r>
            <a:r>
              <a:rPr lang="en-US" sz="1200" kern="1200" dirty="0" smtClean="0">
                <a:solidFill>
                  <a:schemeClr val="tx1"/>
                </a:solidFill>
                <a:effectLst/>
                <a:latin typeface="+mn-lt"/>
                <a:ea typeface="+mn-ea"/>
                <a:cs typeface="+mn-cs"/>
              </a:rPr>
              <a:t>Service agents can find subject matter experts using IM and presence technology to quickly solve customer problems.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Besides </a:t>
            </a:r>
            <a:r>
              <a:rPr lang="en-US" sz="1200" kern="1200" dirty="0" smtClean="0">
                <a:solidFill>
                  <a:schemeClr val="tx1"/>
                </a:solidFill>
                <a:effectLst/>
                <a:latin typeface="+mn-lt"/>
                <a:ea typeface="+mn-ea"/>
                <a:cs typeface="+mn-cs"/>
              </a:rPr>
              <a:t>from the simple presence info, IM(instant messaging) has become one of the single most important tools that enables communication and most importantly collaboration.</a:t>
            </a:r>
          </a:p>
          <a:p>
            <a:endParaRPr lang="en-US" dirty="0"/>
          </a:p>
        </p:txBody>
      </p:sp>
      <p:sp>
        <p:nvSpPr>
          <p:cNvPr id="4" name="Slide Number Placeholder 3"/>
          <p:cNvSpPr>
            <a:spLocks noGrp="1"/>
          </p:cNvSpPr>
          <p:nvPr>
            <p:ph type="sldNum" sz="quarter" idx="10"/>
          </p:nvPr>
        </p:nvSpPr>
        <p:spPr/>
        <p:txBody>
          <a:bodyPr/>
          <a:lstStyle/>
          <a:p>
            <a:fld id="{01C7A283-1E64-4125-A14B-3A3FBB284EC1}" type="slidenum">
              <a:rPr lang="en-US" smtClean="0"/>
              <a:t>9</a:t>
            </a:fld>
            <a:endParaRPr lang="en-US"/>
          </a:p>
        </p:txBody>
      </p:sp>
    </p:spTree>
    <p:extLst>
      <p:ext uri="{BB962C8B-B14F-4D97-AF65-F5344CB8AC3E}">
        <p14:creationId xmlns:p14="http://schemas.microsoft.com/office/powerpoint/2010/main" val="36203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10/6/2015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4.wmf"/><Relationship Id="rId5" Type="http://schemas.openxmlformats.org/officeDocument/2006/relationships/image" Target="../media/image6.png"/><Relationship Id="rId10" Type="http://schemas.openxmlformats.org/officeDocument/2006/relationships/oleObject" Target="../embeddings/oleObject1.bin"/><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9453" y="2857893"/>
            <a:ext cx="9001462" cy="1695286"/>
          </a:xfrm>
        </p:spPr>
        <p:txBody>
          <a:bodyPr>
            <a:normAutofit fontScale="90000"/>
          </a:bodyPr>
          <a:lstStyle/>
          <a:p>
            <a:r>
              <a:rPr lang="en-US" sz="1600" dirty="0" smtClean="0">
                <a:latin typeface="Freestyle Script" panose="030804020302050B0404" pitchFamily="66" charset="0"/>
                <a:cs typeface="AngsanaUPC" panose="02020603050405020304" pitchFamily="18" charset="-34"/>
              </a:rPr>
              <a:t>Presents</a:t>
            </a:r>
            <a:r>
              <a:rPr lang="en-US" dirty="0" smtClean="0"/>
              <a:t/>
            </a:r>
            <a:br>
              <a:rPr lang="en-US" dirty="0" smtClean="0"/>
            </a:br>
            <a:r>
              <a:rPr lang="en-US" sz="8000" dirty="0" smtClean="0"/>
              <a:t>Extending </a:t>
            </a:r>
            <a:r>
              <a:rPr lang="en-US" dirty="0" smtClean="0"/>
              <a:t/>
            </a:r>
            <a:br>
              <a:rPr lang="en-US" dirty="0" smtClean="0"/>
            </a:br>
            <a:r>
              <a:rPr lang="en-US" sz="4000" dirty="0" smtClean="0">
                <a:latin typeface="Chaparral Pro Light" panose="02060403030505090203" pitchFamily="18" charset="0"/>
                <a:cs typeface="Adobe Arabic" panose="02040503050201020203" pitchFamily="18" charset="-78"/>
              </a:rPr>
              <a:t>unified communications</a:t>
            </a:r>
            <a:endParaRPr lang="en-US" dirty="0"/>
          </a:p>
        </p:txBody>
      </p:sp>
      <p:sp>
        <p:nvSpPr>
          <p:cNvPr id="3" name="Subtitle 2"/>
          <p:cNvSpPr>
            <a:spLocks noGrp="1"/>
          </p:cNvSpPr>
          <p:nvPr>
            <p:ph type="subTitle" idx="1"/>
          </p:nvPr>
        </p:nvSpPr>
        <p:spPr>
          <a:xfrm>
            <a:off x="1529453" y="5452876"/>
            <a:ext cx="9001462" cy="1655762"/>
          </a:xfrm>
        </p:spPr>
        <p:txBody>
          <a:bodyPr/>
          <a:lstStyle/>
          <a:p>
            <a:pPr>
              <a:lnSpc>
                <a:spcPct val="100000"/>
              </a:lnSpc>
            </a:pPr>
            <a:r>
              <a:rPr lang="en-US" dirty="0" smtClean="0">
                <a:latin typeface="+mj-lt"/>
              </a:rPr>
              <a:t>By: Louis Huynh</a:t>
            </a:r>
          </a:p>
          <a:p>
            <a:pPr>
              <a:lnSpc>
                <a:spcPct val="100000"/>
              </a:lnSpc>
            </a:pPr>
            <a:r>
              <a:rPr lang="en-US" dirty="0" err="1" smtClean="0">
                <a:latin typeface="Chaparral Pro Light" panose="02060403030505090203" pitchFamily="18" charset="0"/>
              </a:rPr>
              <a:t>Grandstream</a:t>
            </a:r>
            <a:r>
              <a:rPr lang="en-US" dirty="0" smtClean="0">
                <a:latin typeface="Chaparral Pro Light" panose="02060403030505090203" pitchFamily="18" charset="0"/>
              </a:rPr>
              <a:t> Technical Support Manager</a:t>
            </a:r>
            <a:endParaRPr lang="en-US" dirty="0">
              <a:latin typeface="Chaparral Pro Light" panose="02060403030505090203" pitchFamily="18" charset="0"/>
            </a:endParaRPr>
          </a:p>
        </p:txBody>
      </p:sp>
      <p:pic>
        <p:nvPicPr>
          <p:cNvPr id="1030" name="Picture 6" descr="http://ww1.prweb.com/prfiles/2013/11/15/12435674/ingate%20logo%20hi%20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5" y="826344"/>
            <a:ext cx="4652559" cy="12945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190" y="890885"/>
            <a:ext cx="7067955" cy="1230011"/>
          </a:xfrm>
          <a:prstGeom prst="rect">
            <a:avLst/>
          </a:prstGeom>
        </p:spPr>
      </p:pic>
    </p:spTree>
    <p:extLst>
      <p:ext uri="{BB962C8B-B14F-4D97-AF65-F5344CB8AC3E}">
        <p14:creationId xmlns:p14="http://schemas.microsoft.com/office/powerpoint/2010/main" val="2351141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419" y="1308718"/>
            <a:ext cx="1533525" cy="4591050"/>
          </a:xfrm>
          <a:prstGeom prst="rect">
            <a:avLst/>
          </a:prstGeom>
          <a:effectLst>
            <a:softEdge rad="25400"/>
          </a:effectLst>
        </p:spPr>
      </p:pic>
      <p:sp>
        <p:nvSpPr>
          <p:cNvPr id="3" name="Rectangle 2"/>
          <p:cNvSpPr/>
          <p:nvPr/>
        </p:nvSpPr>
        <p:spPr>
          <a:xfrm>
            <a:off x="2575248" y="108389"/>
            <a:ext cx="6647975" cy="1200329"/>
          </a:xfrm>
          <a:prstGeom prst="rect">
            <a:avLst/>
          </a:prstGeom>
          <a:noFill/>
        </p:spPr>
        <p:txBody>
          <a:bodyPr wrap="none" lIns="91440" tIns="45720" rIns="91440" bIns="45720">
            <a:spAutoFit/>
          </a:bodyPr>
          <a:lstStyle/>
          <a:p>
            <a:pPr algn="ctr"/>
            <a:r>
              <a:rPr lang="en-US" sz="7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Collaboration</a:t>
            </a:r>
            <a:endPar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03" y="1778131"/>
            <a:ext cx="9572263" cy="30797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21" y="2563355"/>
            <a:ext cx="6456321" cy="5955175"/>
          </a:xfrm>
          <a:prstGeom prst="rect">
            <a:avLst/>
          </a:prstGeom>
        </p:spPr>
      </p:pic>
      <p:pic>
        <p:nvPicPr>
          <p:cNvPr id="5126" name="Picture 6" descr="http://www.enterpriseappstoday.com/imagesvr_ce/3357/CiscoWebEx-Lr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4083" y="1734248"/>
            <a:ext cx="4233057" cy="3167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enterpriseappstoday.com/imagesvr_ce/3357/CiscoWebEx-Lr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7956">
            <a:off x="2389003" y="3919265"/>
            <a:ext cx="2614793" cy="242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500"/>
                                        <p:tgtEl>
                                          <p:spTgt spid="51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5664" y="50512"/>
            <a:ext cx="5777544"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UC ADVANTAGES</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63" y="1013130"/>
            <a:ext cx="4629873" cy="14895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66" y="2009991"/>
            <a:ext cx="3000375" cy="2628900"/>
          </a:xfrm>
          <a:prstGeom prst="rect">
            <a:avLst/>
          </a:prstGeom>
        </p:spPr>
      </p:pic>
      <p:pic>
        <p:nvPicPr>
          <p:cNvPr id="7" name="Picture 6" descr="http://www.enterpriseappstoday.com/imagesvr_ce/3357/CiscoWebEx-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251" y="2962790"/>
            <a:ext cx="3690686" cy="27616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8822" y="4343616"/>
            <a:ext cx="2438400" cy="23336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834106" cy="6858000"/>
          </a:xfrm>
          <a:prstGeom prst="rect">
            <a:avLst/>
          </a:prstGeom>
        </p:spPr>
      </p:pic>
    </p:spTree>
    <p:extLst>
      <p:ext uri="{BB962C8B-B14F-4D97-AF65-F5344CB8AC3E}">
        <p14:creationId xmlns:p14="http://schemas.microsoft.com/office/powerpoint/2010/main" val="18349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ppt_x</p:attrName>
                                        </p:attrNameLst>
                                      </p:cBhvr>
                                      <p:tavLst>
                                        <p:tav tm="0">
                                          <p:val>
                                            <p:strVal val="#ppt_x"/>
                                          </p:val>
                                        </p:tav>
                                        <p:tav tm="100000">
                                          <p:val>
                                            <p:strVal val="#ppt_x"/>
                                          </p:val>
                                        </p:tav>
                                      </p:tavLst>
                                    </p:anim>
                                    <p:anim calcmode="lin" valueType="num">
                                      <p:cBhvr>
                                        <p:cTn id="15" dur="2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ppt_x</p:attrName>
                                        </p:attrNameLst>
                                      </p:cBhvr>
                                      <p:tavLst>
                                        <p:tav tm="0">
                                          <p:val>
                                            <p:strVal val="#ppt_x"/>
                                          </p:val>
                                        </p:tav>
                                        <p:tav tm="100000">
                                          <p:val>
                                            <p:strVal val="#ppt_x"/>
                                          </p:val>
                                        </p:tav>
                                      </p:tavLst>
                                    </p:anim>
                                    <p:anim calcmode="lin" valueType="num">
                                      <p:cBhvr>
                                        <p:cTn id="21" dur="2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7"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ppt_x</p:attrName>
                                        </p:attrNameLst>
                                      </p:cBhvr>
                                      <p:tavLst>
                                        <p:tav tm="0">
                                          <p:val>
                                            <p:strVal val="#ppt_x"/>
                                          </p:val>
                                        </p:tav>
                                        <p:tav tm="100000">
                                          <p:val>
                                            <p:strVal val="#ppt_x"/>
                                          </p:val>
                                        </p:tav>
                                      </p:tavLst>
                                    </p:anim>
                                    <p:anim calcmode="lin" valueType="num">
                                      <p:cBhvr>
                                        <p:cTn id="27" dur="2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950" y="2492773"/>
            <a:ext cx="7780015" cy="1862048"/>
          </a:xfrm>
          <a:prstGeom prst="rect">
            <a:avLst/>
          </a:prstGeom>
          <a:noFill/>
        </p:spPr>
        <p:txBody>
          <a:bodyPr wrap="none" lIns="91440" tIns="45720" rIns="91440" bIns="45720">
            <a:spAutoFit/>
          </a:bodyPr>
          <a:lstStyle/>
          <a:p>
            <a:pPr algn="ctr"/>
            <a:r>
              <a:rPr lang="en-US" sz="115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endParaRPr lang="en-US" sz="1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4861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753" y="1543869"/>
            <a:ext cx="7342495" cy="3770263"/>
          </a:xfrm>
          <a:prstGeom prst="rect">
            <a:avLst/>
          </a:prstGeom>
          <a:noFill/>
        </p:spPr>
        <p:txBody>
          <a:bodyPr wrap="square" rtlCol="0">
            <a:spAutoFit/>
          </a:bodyPr>
          <a:lstStyle/>
          <a:p>
            <a:r>
              <a:rPr lang="en-US" sz="23900" dirty="0" smtClean="0">
                <a:latin typeface="+mj-lt"/>
              </a:rPr>
              <a:t>70.9</a:t>
            </a:r>
            <a:endParaRPr lang="en-US" sz="23900" dirty="0">
              <a:latin typeface="+mj-lt"/>
            </a:endParaRPr>
          </a:p>
        </p:txBody>
      </p:sp>
      <p:sp>
        <p:nvSpPr>
          <p:cNvPr id="5" name="Rectangle 4"/>
          <p:cNvSpPr/>
          <p:nvPr/>
        </p:nvSpPr>
        <p:spPr>
          <a:xfrm>
            <a:off x="671364" y="1543869"/>
            <a:ext cx="10849272" cy="3939540"/>
          </a:xfrm>
          <a:prstGeom prst="rect">
            <a:avLst/>
          </a:prstGeom>
          <a:noFill/>
        </p:spPr>
        <p:txBody>
          <a:bodyPr wrap="square" lIns="91440" tIns="45720" rIns="91440" bIns="45720">
            <a:spAutoFit/>
          </a:bodyPr>
          <a:lstStyle/>
          <a:p>
            <a:pPr algn="ctr"/>
            <a:r>
              <a:rPr lang="en-US" sz="25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$70.9</a:t>
            </a:r>
            <a:endParaRPr lang="en-US" sz="25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6" name="TextBox 5"/>
          <p:cNvSpPr txBox="1"/>
          <p:nvPr/>
        </p:nvSpPr>
        <p:spPr>
          <a:xfrm>
            <a:off x="4487322" y="5314132"/>
            <a:ext cx="2887072" cy="1446550"/>
          </a:xfrm>
          <a:prstGeom prst="rect">
            <a:avLst/>
          </a:prstGeom>
          <a:noFill/>
        </p:spPr>
        <p:txBody>
          <a:bodyPr wrap="none" rtlCol="0">
            <a:spAutoFit/>
          </a:bodyPr>
          <a:lstStyle/>
          <a:p>
            <a:r>
              <a:rPr lang="en-US" sz="8800" dirty="0" smtClean="0">
                <a:latin typeface="Chaparral Pro Light" panose="02060403030505090203" pitchFamily="18" charset="0"/>
              </a:rPr>
              <a:t>Billion</a:t>
            </a:r>
            <a:endParaRPr lang="en-US" dirty="0">
              <a:latin typeface="Chaparral Pro Light" panose="02060403030505090203" pitchFamily="18" charset="0"/>
            </a:endParaRPr>
          </a:p>
        </p:txBody>
      </p:sp>
      <p:sp>
        <p:nvSpPr>
          <p:cNvPr id="7" name="TextBox 6"/>
          <p:cNvSpPr txBox="1"/>
          <p:nvPr/>
        </p:nvSpPr>
        <p:spPr>
          <a:xfrm>
            <a:off x="4277553" y="1051426"/>
            <a:ext cx="3589252" cy="646331"/>
          </a:xfrm>
          <a:prstGeom prst="rect">
            <a:avLst/>
          </a:prstGeom>
          <a:noFill/>
        </p:spPr>
        <p:txBody>
          <a:bodyPr wrap="none" rtlCol="0">
            <a:spAutoFit/>
          </a:bodyPr>
          <a:lstStyle/>
          <a:p>
            <a:r>
              <a:rPr lang="en-US" sz="3600" b="1" dirty="0" smtClean="0">
                <a:latin typeface="Chaparral Pro Light" panose="02060403030505090203" pitchFamily="18" charset="0"/>
              </a:rPr>
              <a:t>2013 VoIP Market</a:t>
            </a:r>
            <a:endParaRPr lang="en-US" sz="3600" b="1" dirty="0">
              <a:latin typeface="Chaparral Pro Light" panose="02060403030505090203" pitchFamily="18" charset="0"/>
            </a:endParaRPr>
          </a:p>
        </p:txBody>
      </p:sp>
    </p:spTree>
    <p:extLst>
      <p:ext uri="{BB962C8B-B14F-4D97-AF65-F5344CB8AC3E}">
        <p14:creationId xmlns:p14="http://schemas.microsoft.com/office/powerpoint/2010/main" val="32569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6"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21005"/>
            <a:ext cx="12192000" cy="2215991"/>
          </a:xfrm>
          <a:prstGeom prst="rect">
            <a:avLst/>
          </a:prstGeom>
          <a:noFill/>
        </p:spPr>
        <p:txBody>
          <a:bodyPr wrap="square" rtlCol="0">
            <a:spAutoFit/>
          </a:bodyPr>
          <a:lstStyle/>
          <a:p>
            <a:pPr algn="ctr"/>
            <a:r>
              <a:rPr lang="en-US" sz="13800" b="1" dirty="0" smtClean="0">
                <a:latin typeface="Chaparral Pro Light" panose="02060403030505090203" pitchFamily="18" charset="0"/>
              </a:rPr>
              <a:t>2020 Projection</a:t>
            </a:r>
            <a:endParaRPr lang="en-US" sz="13800" b="1" dirty="0">
              <a:latin typeface="Chaparral Pro Light" panose="02060403030505090203" pitchFamily="18" charset="0"/>
            </a:endParaRPr>
          </a:p>
        </p:txBody>
      </p:sp>
      <p:sp>
        <p:nvSpPr>
          <p:cNvPr id="4" name="Rectangle 3"/>
          <p:cNvSpPr/>
          <p:nvPr/>
        </p:nvSpPr>
        <p:spPr>
          <a:xfrm>
            <a:off x="0" y="1782396"/>
            <a:ext cx="12192000" cy="3293209"/>
          </a:xfrm>
          <a:prstGeom prst="rect">
            <a:avLst/>
          </a:prstGeom>
          <a:noFill/>
        </p:spPr>
        <p:txBody>
          <a:bodyPr wrap="square" lIns="91440" tIns="45720" rIns="91440" bIns="45720">
            <a:spAutoFit/>
          </a:bodyPr>
          <a:lstStyle/>
          <a:p>
            <a:pPr algn="ctr"/>
            <a:r>
              <a:rPr lang="en-US" sz="20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$136.76</a:t>
            </a:r>
            <a:endParaRPr lang="en-US" sz="20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5" name="TextBox 4"/>
          <p:cNvSpPr txBox="1"/>
          <p:nvPr/>
        </p:nvSpPr>
        <p:spPr>
          <a:xfrm>
            <a:off x="4487322" y="5314132"/>
            <a:ext cx="2887072" cy="1446550"/>
          </a:xfrm>
          <a:prstGeom prst="rect">
            <a:avLst/>
          </a:prstGeom>
          <a:noFill/>
        </p:spPr>
        <p:txBody>
          <a:bodyPr wrap="none" rtlCol="0">
            <a:spAutoFit/>
          </a:bodyPr>
          <a:lstStyle/>
          <a:p>
            <a:r>
              <a:rPr lang="en-US" sz="8800" dirty="0" smtClean="0">
                <a:latin typeface="Chaparral Pro Light" panose="02060403030505090203" pitchFamily="18" charset="0"/>
              </a:rPr>
              <a:t>Billion</a:t>
            </a:r>
            <a:endParaRPr lang="en-US" dirty="0">
              <a:latin typeface="Chaparral Pro Light" panose="02060403030505090203" pitchFamily="18" charset="0"/>
            </a:endParaRPr>
          </a:p>
        </p:txBody>
      </p:sp>
      <p:sp>
        <p:nvSpPr>
          <p:cNvPr id="6" name="TextBox 5"/>
          <p:cNvSpPr txBox="1"/>
          <p:nvPr/>
        </p:nvSpPr>
        <p:spPr>
          <a:xfrm>
            <a:off x="3817075" y="859809"/>
            <a:ext cx="4557851" cy="923330"/>
          </a:xfrm>
          <a:prstGeom prst="rect">
            <a:avLst/>
          </a:prstGeom>
          <a:noFill/>
        </p:spPr>
        <p:txBody>
          <a:bodyPr wrap="none" rtlCol="0">
            <a:spAutoFit/>
          </a:bodyPr>
          <a:lstStyle/>
          <a:p>
            <a:r>
              <a:rPr lang="en-US" sz="5400" b="1" dirty="0" smtClean="0">
                <a:latin typeface="Chaparral Pro Light" panose="02060403030505090203" pitchFamily="18" charset="0"/>
              </a:rPr>
              <a:t>2020 Projection</a:t>
            </a:r>
            <a:endParaRPr lang="en-US" sz="5400" b="1" dirty="0">
              <a:latin typeface="Chaparral Pro Light" panose="02060403030505090203" pitchFamily="18" charset="0"/>
            </a:endParaRPr>
          </a:p>
        </p:txBody>
      </p:sp>
    </p:spTree>
    <p:extLst>
      <p:ext uri="{BB962C8B-B14F-4D97-AF65-F5344CB8AC3E}">
        <p14:creationId xmlns:p14="http://schemas.microsoft.com/office/powerpoint/2010/main" val="14816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16200000">
            <a:off x="-999697" y="8626904"/>
            <a:ext cx="7144986" cy="3607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5899" y="1182231"/>
            <a:ext cx="11040202" cy="4832092"/>
          </a:xfrm>
          <a:prstGeom prst="rect">
            <a:avLst/>
          </a:prstGeom>
          <a:noFill/>
        </p:spPr>
        <p:txBody>
          <a:bodyPr wrap="none" lIns="91440" tIns="45720" rIns="91440" bIns="45720">
            <a:spAutoFit/>
          </a:bodyPr>
          <a:lstStyle/>
          <a:p>
            <a:pPr algn="ctr"/>
            <a:r>
              <a:rPr lang="en-US" sz="88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U</a:t>
            </a:r>
            <a:r>
              <a:rPr lang="en-US"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t>
            </a:r>
            <a:r>
              <a:rPr lang="en-US" sz="8800" b="1" cap="none" spc="0" dirty="0" smtClean="0">
                <a:ln w="10160">
                  <a:solidFill>
                    <a:schemeClr val="accent5"/>
                  </a:solidFill>
                  <a:prstDash val="solid"/>
                </a:ln>
                <a:solidFill>
                  <a:srgbClr val="0070C0"/>
                </a:solidFill>
                <a:effectLst>
                  <a:outerShdw blurRad="38100" dist="22860" dir="5400000" algn="tl" rotWithShape="0">
                    <a:srgbClr val="000000">
                      <a:alpha val="30000"/>
                    </a:srgbClr>
                  </a:outerShdw>
                </a:effectLst>
              </a:rPr>
              <a:t>i</a:t>
            </a:r>
            <a:r>
              <a:rPr lang="en-US" sz="88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t</a:t>
            </a:r>
            <a:r>
              <a:rPr lang="en-US"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n-US" sz="8800" b="1" cap="none" spc="0" dirty="0" smtClean="0">
                <a:ln w="10160">
                  <a:solidFill>
                    <a:schemeClr val="accent5"/>
                  </a:solidFill>
                  <a:prstDash val="solid"/>
                </a:ln>
                <a:solidFill>
                  <a:srgbClr val="0070C0"/>
                </a:solidFill>
                <a:effectLst>
                  <a:outerShdw blurRad="38100" dist="22860" dir="5400000" algn="tl" rotWithShape="0">
                    <a:srgbClr val="000000">
                      <a:alpha val="30000"/>
                    </a:srgbClr>
                  </a:outerShdw>
                </a:effectLst>
              </a:rPr>
              <a:t>d</a:t>
            </a:r>
            <a:r>
              <a:rPr lang="en-US"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88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S</a:t>
            </a:r>
            <a:r>
              <a:rPr lang="en-US"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a:t>
            </a:r>
            <a:r>
              <a:rPr lang="en-US" sz="8800" b="1" cap="none" spc="0" dirty="0" smtClean="0">
                <a:ln w="10160">
                  <a:solidFill>
                    <a:schemeClr val="accent5"/>
                  </a:solidFill>
                  <a:prstDash val="solid"/>
                </a:ln>
                <a:solidFill>
                  <a:srgbClr val="0070C0"/>
                </a:solidFill>
                <a:effectLst>
                  <a:outerShdw blurRad="38100" dist="22860" dir="5400000" algn="tl" rotWithShape="0">
                    <a:srgbClr val="000000">
                      <a:alpha val="30000"/>
                    </a:srgbClr>
                  </a:outerShdw>
                </a:effectLst>
              </a:rPr>
              <a:t>a</a:t>
            </a:r>
            <a:r>
              <a:rPr lang="en-US" sz="8800" b="1" cap="none" spc="0"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t</a:t>
            </a:r>
            <a:r>
              <a:rPr lang="en-US" sz="8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n-US" sz="8800" b="1" cap="none" spc="0" dirty="0" smtClean="0">
                <a:ln w="10160">
                  <a:solidFill>
                    <a:schemeClr val="accent5"/>
                  </a:solidFill>
                  <a:prstDash val="solid"/>
                </a:ln>
                <a:solidFill>
                  <a:srgbClr val="0070C0"/>
                </a:solidFill>
                <a:effectLst>
                  <a:outerShdw blurRad="38100" dist="22860" dir="5400000" algn="tl" rotWithShape="0">
                    <a:srgbClr val="000000">
                      <a:alpha val="30000"/>
                    </a:srgbClr>
                  </a:outerShdw>
                </a:effectLst>
              </a:rPr>
              <a:t>s</a:t>
            </a:r>
          </a:p>
          <a:p>
            <a:pPr algn="ctr"/>
            <a:r>
              <a:rPr lang="en-US" sz="16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32,000,000</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haparral Pro Light" panose="02060403030505090203" pitchFamily="18" charset="0"/>
              </a:rPr>
              <a:t>VoIP Subscribers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haparral Pro Light" panose="02060403030505090203" pitchFamily="18" charset="0"/>
            </a:endParaRPr>
          </a:p>
        </p:txBody>
      </p:sp>
    </p:spTree>
    <p:extLst>
      <p:ext uri="{BB962C8B-B14F-4D97-AF65-F5344CB8AC3E}">
        <p14:creationId xmlns:p14="http://schemas.microsoft.com/office/powerpoint/2010/main" val="5818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iterate type="wd">
                                    <p:tmPct val="10000"/>
                                  </p:iterate>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par>
                                <p:cTn id="8" presetID="42" presetClass="path" presetSubtype="0" accel="50000" decel="50000" fill="hold" grpId="0" nodeType="withEffect">
                                  <p:stCondLst>
                                    <p:cond delay="0"/>
                                  </p:stCondLst>
                                  <p:childTnLst>
                                    <p:animMotion origin="layout" path="M 0.00026 -0.00092 L -0.00469 -0.94977 " pathEditMode="relative" rAng="0" ptsTypes="AA">
                                      <p:cBhvr>
                                        <p:cTn id="9" dur="2000" fill="hold"/>
                                        <p:tgtEl>
                                          <p:spTgt spid="2"/>
                                        </p:tgtEl>
                                        <p:attrNameLst>
                                          <p:attrName>ppt_x</p:attrName>
                                          <p:attrName>ppt_y</p:attrName>
                                        </p:attrNameLst>
                                      </p:cBhvr>
                                      <p:rCtr x="-247" y="-4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5400000">
            <a:off x="6620301" y="-5402509"/>
            <a:ext cx="7144986" cy="3607178"/>
          </a:xfrm>
          <a:prstGeom prst="rightArrow">
            <a:avLst/>
          </a:prstGeom>
          <a:solidFill>
            <a:srgbClr val="FF0000"/>
          </a:soli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8450" y="1182231"/>
            <a:ext cx="7155100" cy="4832092"/>
          </a:xfrm>
          <a:prstGeom prst="rect">
            <a:avLst/>
          </a:prstGeom>
          <a:noFill/>
        </p:spPr>
        <p:txBody>
          <a:bodyPr wrap="none" lIns="91440" tIns="45720" rIns="91440" bIns="45720">
            <a:spAutoFit/>
          </a:bodyPr>
          <a:lstStyle/>
          <a:p>
            <a:pPr algn="ctr"/>
            <a:r>
              <a:rPr lang="en-US" sz="8800" b="1" cap="none" spc="0" dirty="0" smtClean="0">
                <a:ln w="10160">
                  <a:solidFill>
                    <a:schemeClr val="accent5"/>
                  </a:solidFill>
                  <a:prstDash val="solid"/>
                </a:ln>
                <a:effectLst>
                  <a:outerShdw blurRad="38100" dist="22860" dir="5400000" algn="tl" rotWithShape="0">
                    <a:srgbClr val="000000">
                      <a:alpha val="30000"/>
                    </a:srgbClr>
                  </a:outerShdw>
                </a:effectLst>
              </a:rPr>
              <a:t>United States</a:t>
            </a:r>
          </a:p>
          <a:p>
            <a:pPr algn="ctr"/>
            <a:r>
              <a:rPr lang="en-US" sz="16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30%</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haparral Pro Light" panose="02060403030505090203" pitchFamily="18" charset="0"/>
              </a:rPr>
              <a:t>VoIP Proliferation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haparral Pro Light" panose="02060403030505090203" pitchFamily="18" charset="0"/>
            </a:endParaRPr>
          </a:p>
        </p:txBody>
      </p:sp>
    </p:spTree>
    <p:extLst>
      <p:ext uri="{BB962C8B-B14F-4D97-AF65-F5344CB8AC3E}">
        <p14:creationId xmlns:p14="http://schemas.microsoft.com/office/powerpoint/2010/main" val="206859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path" presetSubtype="0" accel="50000" decel="50000" fill="hold" grpId="0" nodeType="withEffect">
                                  <p:stCondLst>
                                    <p:cond delay="0"/>
                                  </p:stCondLst>
                                  <p:childTnLst>
                                    <p:animMotion origin="layout" path="M 2.29167E-6 3.7037E-6 L 0.00638 0.9213 " pathEditMode="relative" rAng="0" ptsTypes="AA">
                                      <p:cBhvr>
                                        <p:cTn id="22" dur="2000" fill="hold"/>
                                        <p:tgtEl>
                                          <p:spTgt spid="2"/>
                                        </p:tgtEl>
                                        <p:attrNameLst>
                                          <p:attrName>ppt_x</p:attrName>
                                          <p:attrName>ppt_y</p:attrName>
                                        </p:attrNameLst>
                                      </p:cBhvr>
                                      <p:rCtr x="0" y="4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32" y="1992917"/>
            <a:ext cx="2070949" cy="4711885"/>
          </a:xfrm>
          <a:prstGeom prst="rect">
            <a:avLst/>
          </a:prstGeom>
          <a:effectLst>
            <a:softEdge rad="63500"/>
          </a:effectLst>
        </p:spPr>
      </p:pic>
      <p:sp>
        <p:nvSpPr>
          <p:cNvPr id="7" name="Oval Callout 6"/>
          <p:cNvSpPr/>
          <p:nvPr/>
        </p:nvSpPr>
        <p:spPr>
          <a:xfrm rot="19213442" flipH="1">
            <a:off x="1070459" y="914764"/>
            <a:ext cx="3063743" cy="2440639"/>
          </a:xfrm>
          <a:prstGeom prst="wedgeEllipseCallo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Callout 8"/>
          <p:cNvSpPr/>
          <p:nvPr/>
        </p:nvSpPr>
        <p:spPr>
          <a:xfrm rot="1653395">
            <a:off x="6989402" y="399934"/>
            <a:ext cx="3365610" cy="2542881"/>
          </a:xfrm>
          <a:prstGeom prst="wedgeEllipseCallo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21" y="1739323"/>
            <a:ext cx="2556457" cy="4930310"/>
          </a:xfrm>
          <a:prstGeom prst="rect">
            <a:avLst/>
          </a:prstGeom>
          <a:effectLst>
            <a:softEdge rad="50800"/>
          </a:effectLst>
        </p:spPr>
      </p:pic>
      <p:sp>
        <p:nvSpPr>
          <p:cNvPr id="11" name="Rectangle 10"/>
          <p:cNvSpPr/>
          <p:nvPr/>
        </p:nvSpPr>
        <p:spPr>
          <a:xfrm>
            <a:off x="7625502" y="807559"/>
            <a:ext cx="2018501" cy="1569660"/>
          </a:xfrm>
          <a:prstGeom prst="rect">
            <a:avLst/>
          </a:prstGeom>
          <a:noFill/>
        </p:spPr>
        <p:txBody>
          <a:bodyPr wrap="none" lIns="91440" tIns="45720" rIns="91440" bIns="45720">
            <a:spAutoFit/>
          </a:bodyPr>
          <a:lstStyle/>
          <a:p>
            <a:pPr algn="ctr"/>
            <a:r>
              <a:rPr lang="en-US" sz="9600" b="1" spc="50" dirty="0" smtClean="0">
                <a:ln w="0"/>
                <a:solidFill>
                  <a:schemeClr val="bg2"/>
                </a:solidFill>
                <a:effectLst>
                  <a:innerShdw blurRad="63500" dist="50800" dir="13500000">
                    <a:srgbClr val="000000">
                      <a:alpha val="50000"/>
                    </a:srgbClr>
                  </a:innerShdw>
                </a:effectLst>
                <a:latin typeface="+mj-lt"/>
              </a:rPr>
              <a:t>UC</a:t>
            </a:r>
            <a:endParaRPr lang="en-US" sz="5400" b="1" cap="none" spc="50" dirty="0">
              <a:ln w="0"/>
              <a:solidFill>
                <a:schemeClr val="bg2"/>
              </a:solidFill>
              <a:effectLst>
                <a:innerShdw blurRad="63500" dist="50800" dir="13500000">
                  <a:srgbClr val="000000">
                    <a:alpha val="50000"/>
                  </a:srgbClr>
                </a:innerShdw>
              </a:effectLst>
              <a:latin typeface="+mj-lt"/>
            </a:endParaRPr>
          </a:p>
        </p:txBody>
      </p:sp>
      <p:sp>
        <p:nvSpPr>
          <p:cNvPr id="12" name="Rectangle 11"/>
          <p:cNvSpPr/>
          <p:nvPr/>
        </p:nvSpPr>
        <p:spPr>
          <a:xfrm>
            <a:off x="1241576" y="1504141"/>
            <a:ext cx="2667718" cy="1200329"/>
          </a:xfrm>
          <a:prstGeom prst="rect">
            <a:avLst/>
          </a:prstGeom>
          <a:noFill/>
        </p:spPr>
        <p:txBody>
          <a:bodyPr wrap="none" lIns="91440" tIns="45720" rIns="91440" bIns="45720">
            <a:spAutoFit/>
          </a:bodyPr>
          <a:lstStyle/>
          <a:p>
            <a:pPr algn="ctr"/>
            <a:r>
              <a:rPr lang="en-US" sz="3600" b="1" spc="50" dirty="0" smtClean="0">
                <a:ln w="0"/>
                <a:solidFill>
                  <a:schemeClr val="bg2"/>
                </a:solidFill>
                <a:effectLst>
                  <a:innerShdw blurRad="63500" dist="50800" dir="13500000">
                    <a:srgbClr val="000000">
                      <a:alpha val="50000"/>
                    </a:srgbClr>
                  </a:innerShdw>
                </a:effectLst>
                <a:latin typeface="+mj-lt"/>
              </a:rPr>
              <a:t>Growth</a:t>
            </a:r>
            <a:endParaRPr lang="en-US" sz="4800" b="1" spc="50" dirty="0" smtClean="0">
              <a:ln w="0"/>
              <a:solidFill>
                <a:schemeClr val="bg2"/>
              </a:solidFill>
              <a:effectLst>
                <a:innerShdw blurRad="63500" dist="50800" dir="13500000">
                  <a:srgbClr val="000000">
                    <a:alpha val="50000"/>
                  </a:srgbClr>
                </a:innerShdw>
              </a:effectLst>
              <a:latin typeface="+mj-lt"/>
            </a:endParaRPr>
          </a:p>
          <a:p>
            <a:pPr algn="ctr"/>
            <a:r>
              <a:rPr lang="en-US" sz="3600" b="1" cap="none" spc="50" dirty="0" smtClean="0">
                <a:ln w="0"/>
                <a:solidFill>
                  <a:schemeClr val="bg2"/>
                </a:solidFill>
                <a:effectLst>
                  <a:innerShdw blurRad="63500" dist="50800" dir="13500000">
                    <a:srgbClr val="000000">
                      <a:alpha val="50000"/>
                    </a:srgbClr>
                  </a:innerShdw>
                </a:effectLst>
                <a:latin typeface="+mj-lt"/>
              </a:rPr>
              <a:t>Efficiency</a:t>
            </a:r>
            <a:endParaRPr lang="en-US" sz="5400" b="1" cap="none" spc="50" dirty="0">
              <a:ln w="0"/>
              <a:solidFill>
                <a:schemeClr val="bg2"/>
              </a:solidFill>
              <a:effectLst>
                <a:innerShdw blurRad="63500" dist="50800" dir="13500000">
                  <a:srgbClr val="000000">
                    <a:alpha val="50000"/>
                  </a:srgbClr>
                </a:innerShdw>
              </a:effectLst>
              <a:latin typeface="+mj-lt"/>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4006" y="905483"/>
            <a:ext cx="1841491" cy="1373810"/>
          </a:xfrm>
          <a:prstGeom prst="rect">
            <a:avLst/>
          </a:prstGeom>
          <a:ln>
            <a:solidFill>
              <a:srgbClr val="8CC5FF"/>
            </a:solidFill>
          </a:ln>
          <a:effectLst>
            <a:softEdge rad="63500"/>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9481" y="1363464"/>
            <a:ext cx="1729921" cy="1655588"/>
          </a:xfrm>
          <a:prstGeom prst="rect">
            <a:avLst/>
          </a:prstGeom>
        </p:spPr>
      </p:pic>
      <p:pic>
        <p:nvPicPr>
          <p:cNvPr id="1026" name="Picture 2" descr="https://cdn0.iconfinder.com/data/icons/Android-R2-png/512/Messages-Android-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0105" y="576893"/>
            <a:ext cx="2133898" cy="2133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irstlight.net/wp-content/uploads/2013/02/icon-si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9585" y="1120670"/>
            <a:ext cx="2171700" cy="2028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Object 15"/>
          <p:cNvGraphicFramePr>
            <a:graphicFrameLocks noChangeAspect="1"/>
          </p:cNvGraphicFramePr>
          <p:nvPr>
            <p:extLst>
              <p:ext uri="{D42A27DB-BD31-4B8C-83A1-F6EECF244321}">
                <p14:modId xmlns:p14="http://schemas.microsoft.com/office/powerpoint/2010/main" val="3189202628"/>
              </p:ext>
            </p:extLst>
          </p:nvPr>
        </p:nvGraphicFramePr>
        <p:xfrm>
          <a:off x="5803625" y="4212755"/>
          <a:ext cx="1312284" cy="422206"/>
        </p:xfrm>
        <a:graphic>
          <a:graphicData uri="http://schemas.openxmlformats.org/presentationml/2006/ole">
            <mc:AlternateContent xmlns:mc="http://schemas.openxmlformats.org/markup-compatibility/2006">
              <mc:Choice xmlns:v="urn:schemas-microsoft-com:vml" Requires="v">
                <p:oleObj spid="_x0000_s1048" name="Image" r:id="rId10" imgW="12088080" imgH="3889080" progId="Photoshop.Image.13">
                  <p:embed/>
                </p:oleObj>
              </mc:Choice>
              <mc:Fallback>
                <p:oleObj name="Image" r:id="rId10" imgW="12088080" imgH="3889080" progId="Photoshop.Image.13">
                  <p:embed/>
                  <p:pic>
                    <p:nvPicPr>
                      <p:cNvPr id="0" name=""/>
                      <p:cNvPicPr/>
                      <p:nvPr/>
                    </p:nvPicPr>
                    <p:blipFill>
                      <a:blip r:embed="rId11"/>
                      <a:stretch>
                        <a:fillRect/>
                      </a:stretch>
                    </p:blipFill>
                    <p:spPr>
                      <a:xfrm>
                        <a:off x="5803625" y="4212755"/>
                        <a:ext cx="1312284" cy="422206"/>
                      </a:xfrm>
                      <a:prstGeom prst="rect">
                        <a:avLst/>
                      </a:prstGeom>
                    </p:spPr>
                  </p:pic>
                </p:oleObj>
              </mc:Fallback>
            </mc:AlternateContent>
          </a:graphicData>
        </a:graphic>
      </p:graphicFrame>
      <p:sp>
        <p:nvSpPr>
          <p:cNvPr id="17" name="Rectangle 16"/>
          <p:cNvSpPr/>
          <p:nvPr/>
        </p:nvSpPr>
        <p:spPr>
          <a:xfrm>
            <a:off x="7116293" y="980709"/>
            <a:ext cx="3135794" cy="1077218"/>
          </a:xfrm>
          <a:prstGeom prst="rect">
            <a:avLst/>
          </a:prstGeom>
          <a:noFill/>
        </p:spPr>
        <p:txBody>
          <a:bodyPr wrap="none" lIns="91440" tIns="45720" rIns="91440" bIns="45720">
            <a:spAutoFit/>
          </a:bodyPr>
          <a:lstStyle/>
          <a:p>
            <a:pPr algn="ctr"/>
            <a:r>
              <a:rPr lang="en-US" sz="3200" b="1" spc="50" dirty="0" smtClean="0">
                <a:ln w="0"/>
                <a:solidFill>
                  <a:schemeClr val="bg2"/>
                </a:solidFill>
                <a:effectLst>
                  <a:innerShdw blurRad="63500" dist="50800" dir="13500000">
                    <a:srgbClr val="000000">
                      <a:alpha val="50000"/>
                    </a:srgbClr>
                  </a:innerShdw>
                </a:effectLst>
                <a:latin typeface="+mj-lt"/>
              </a:rPr>
              <a:t>and</a:t>
            </a:r>
            <a:endParaRPr lang="en-US" sz="3200" b="1" cap="none" spc="50" dirty="0" smtClean="0">
              <a:ln w="0"/>
              <a:solidFill>
                <a:schemeClr val="bg2"/>
              </a:solidFill>
              <a:effectLst>
                <a:innerShdw blurRad="63500" dist="50800" dir="13500000">
                  <a:srgbClr val="000000">
                    <a:alpha val="50000"/>
                  </a:srgbClr>
                </a:innerShdw>
              </a:effectLst>
              <a:latin typeface="+mj-lt"/>
            </a:endParaRPr>
          </a:p>
          <a:p>
            <a:pPr algn="ctr"/>
            <a:r>
              <a:rPr lang="en-US" sz="3200" b="1" cap="none" spc="50" dirty="0" smtClean="0">
                <a:ln w="0"/>
                <a:solidFill>
                  <a:schemeClr val="bg2"/>
                </a:solidFill>
                <a:effectLst>
                  <a:innerShdw blurRad="63500" dist="50800" dir="13500000">
                    <a:srgbClr val="000000">
                      <a:alpha val="50000"/>
                    </a:srgbClr>
                  </a:innerShdw>
                </a:effectLst>
                <a:latin typeface="+mj-lt"/>
              </a:rPr>
              <a:t>PRODUCTIVE</a:t>
            </a:r>
            <a:endParaRPr lang="en-US" sz="3600" b="1" cap="none" spc="50" dirty="0">
              <a:ln w="0"/>
              <a:solidFill>
                <a:schemeClr val="bg2"/>
              </a:solidFill>
              <a:effectLst>
                <a:innerShdw blurRad="63500" dist="50800" dir="13500000">
                  <a:srgbClr val="000000">
                    <a:alpha val="50000"/>
                  </a:srgbClr>
                </a:innerShdw>
              </a:effectLst>
              <a:latin typeface="+mj-lt"/>
            </a:endParaRPr>
          </a:p>
        </p:txBody>
      </p:sp>
      <p:sp>
        <p:nvSpPr>
          <p:cNvPr id="20" name="Rectangle 19"/>
          <p:cNvSpPr/>
          <p:nvPr/>
        </p:nvSpPr>
        <p:spPr>
          <a:xfrm>
            <a:off x="1368215" y="1905451"/>
            <a:ext cx="2377574" cy="584775"/>
          </a:xfrm>
          <a:prstGeom prst="rect">
            <a:avLst/>
          </a:prstGeom>
          <a:noFill/>
        </p:spPr>
        <p:txBody>
          <a:bodyPr wrap="none" lIns="91440" tIns="45720" rIns="91440" bIns="45720">
            <a:spAutoFit/>
          </a:bodyPr>
          <a:lstStyle/>
          <a:p>
            <a:pPr algn="ctr"/>
            <a:r>
              <a:rPr lang="en-US" sz="3200" b="1" spc="50" dirty="0" smtClean="0">
                <a:ln w="0"/>
                <a:solidFill>
                  <a:schemeClr val="bg2"/>
                </a:solidFill>
                <a:effectLst>
                  <a:innerShdw blurRad="63500" dist="50800" dir="13500000">
                    <a:srgbClr val="000000">
                      <a:alpha val="50000"/>
                    </a:srgbClr>
                  </a:innerShdw>
                </a:effectLst>
                <a:latin typeface="+mj-lt"/>
              </a:rPr>
              <a:t>So Simple</a:t>
            </a:r>
            <a:endParaRPr lang="en-US" sz="3600" b="1" cap="none" spc="50" dirty="0">
              <a:ln w="0"/>
              <a:solidFill>
                <a:schemeClr val="bg2"/>
              </a:solidFill>
              <a:effectLst>
                <a:innerShdw blurRad="63500" dist="50800" dir="13500000">
                  <a:srgbClr val="000000">
                    <a:alpha val="50000"/>
                  </a:srgbClr>
                </a:innerShdw>
              </a:effectLst>
              <a:latin typeface="+mj-lt"/>
            </a:endParaRPr>
          </a:p>
        </p:txBody>
      </p:sp>
    </p:spTree>
    <p:extLst>
      <p:ext uri="{BB962C8B-B14F-4D97-AF65-F5344CB8AC3E}">
        <p14:creationId xmlns:p14="http://schemas.microsoft.com/office/powerpoint/2010/main" val="44350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2" grpId="0"/>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3" y="-356885"/>
            <a:ext cx="13464573" cy="84876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12" y="4163369"/>
            <a:ext cx="704052" cy="56021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406" y="3886949"/>
            <a:ext cx="704052" cy="56021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747" y="1424797"/>
            <a:ext cx="704052" cy="560213"/>
          </a:xfrm>
          <a:prstGeom prst="rect">
            <a:avLst/>
          </a:prstGeom>
        </p:spPr>
      </p:pic>
      <p:sp>
        <p:nvSpPr>
          <p:cNvPr id="28" name="Left-Right Arrow 27"/>
          <p:cNvSpPr/>
          <p:nvPr/>
        </p:nvSpPr>
        <p:spPr>
          <a:xfrm rot="16200000" flipV="1">
            <a:off x="464146" y="3843984"/>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06099" y="567047"/>
            <a:ext cx="9568006" cy="4670732"/>
            <a:chOff x="706099" y="567047"/>
            <a:chExt cx="9568006" cy="4670732"/>
          </a:xfrm>
        </p:grpSpPr>
        <p:grpSp>
          <p:nvGrpSpPr>
            <p:cNvPr id="51" name="Group 50"/>
            <p:cNvGrpSpPr/>
            <p:nvPr/>
          </p:nvGrpSpPr>
          <p:grpSpPr>
            <a:xfrm>
              <a:off x="3748615" y="2733677"/>
              <a:ext cx="4511894" cy="2504102"/>
              <a:chOff x="3748615" y="2733677"/>
              <a:chExt cx="4511894" cy="2504102"/>
            </a:xfrm>
          </p:grpSpPr>
          <p:pic>
            <p:nvPicPr>
              <p:cNvPr id="2099" name="Picture 51" descr="http://www.clipartbest.com/cliparts/aTq/eaz/aTqeazpa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615" y="2733677"/>
                <a:ext cx="4511894" cy="25041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5423213" y="3671866"/>
                <a:ext cx="1232325"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rPr>
                  <a:t>WAN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endParaRPr>
              </a:p>
            </p:txBody>
          </p:sp>
        </p:grpSp>
        <p:sp>
          <p:nvSpPr>
            <p:cNvPr id="11" name="Left-Up Arrow 10"/>
            <p:cNvSpPr/>
            <p:nvPr/>
          </p:nvSpPr>
          <p:spPr>
            <a:xfrm rot="9970559">
              <a:off x="4776087" y="567047"/>
              <a:ext cx="996860" cy="2884375"/>
            </a:xfrm>
            <a:prstGeom prst="leftUpArrow">
              <a:avLst>
                <a:gd name="adj1" fmla="val 6772"/>
                <a:gd name="adj2" fmla="val 14034"/>
                <a:gd name="adj3" fmla="val 33211"/>
              </a:avLst>
            </a:prstGeom>
            <a:solidFill>
              <a:srgbClr val="8CC5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C0FF"/>
                </a:solidFill>
              </a:endParaRPr>
            </a:p>
          </p:txBody>
        </p:sp>
        <p:sp>
          <p:nvSpPr>
            <p:cNvPr id="34" name="Left-Up Arrow 33"/>
            <p:cNvSpPr/>
            <p:nvPr/>
          </p:nvSpPr>
          <p:spPr>
            <a:xfrm rot="7776726" flipH="1">
              <a:off x="1795794" y="1912682"/>
              <a:ext cx="1109560" cy="3288949"/>
            </a:xfrm>
            <a:prstGeom prst="leftUpArrow">
              <a:avLst>
                <a:gd name="adj1" fmla="val 6772"/>
                <a:gd name="adj2" fmla="val 12073"/>
                <a:gd name="adj3" fmla="val 33211"/>
              </a:avLst>
            </a:prstGeom>
            <a:solidFill>
              <a:srgbClr val="8CC5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C0FF"/>
                </a:solidFill>
              </a:endParaRPr>
            </a:p>
          </p:txBody>
        </p:sp>
        <p:sp>
          <p:nvSpPr>
            <p:cNvPr id="35" name="Left-Up Arrow 34"/>
            <p:cNvSpPr/>
            <p:nvPr/>
          </p:nvSpPr>
          <p:spPr>
            <a:xfrm rot="5195797" flipH="1">
              <a:off x="8129704" y="1676171"/>
              <a:ext cx="999853" cy="3288949"/>
            </a:xfrm>
            <a:prstGeom prst="leftUpArrow">
              <a:avLst>
                <a:gd name="adj1" fmla="val 6772"/>
                <a:gd name="adj2" fmla="val 14034"/>
                <a:gd name="adj3" fmla="val 33211"/>
              </a:avLst>
            </a:prstGeom>
            <a:solidFill>
              <a:srgbClr val="8CC5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C0FF"/>
                </a:solidFill>
              </a:endParaRPr>
            </a:p>
          </p:txBody>
        </p:sp>
      </p:grpSp>
      <p:sp>
        <p:nvSpPr>
          <p:cNvPr id="37" name="Left-Right Arrow 36"/>
          <p:cNvSpPr/>
          <p:nvPr/>
        </p:nvSpPr>
        <p:spPr>
          <a:xfrm rot="18567945" flipV="1">
            <a:off x="1099357" y="3958961"/>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rot="19796556" flipV="1">
            <a:off x="5766607" y="1358636"/>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Right Arrow 40"/>
          <p:cNvSpPr/>
          <p:nvPr/>
        </p:nvSpPr>
        <p:spPr>
          <a:xfrm rot="19395573" flipV="1">
            <a:off x="10614832" y="3768461"/>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1303962" y="635751"/>
            <a:ext cx="10525525" cy="3377018"/>
            <a:chOff x="1303962" y="635751"/>
            <a:chExt cx="10525525" cy="3377018"/>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962" y="3218758"/>
              <a:ext cx="794011" cy="79401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983" y="662254"/>
              <a:ext cx="794011" cy="79401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5476" y="3092938"/>
              <a:ext cx="794011" cy="794011"/>
            </a:xfrm>
            <a:prstGeom prst="rect">
              <a:avLst/>
            </a:prstGeom>
          </p:spPr>
        </p:pic>
        <p:sp>
          <p:nvSpPr>
            <p:cNvPr id="27" name="Rectangle 26"/>
            <p:cNvSpPr/>
            <p:nvPr/>
          </p:nvSpPr>
          <p:spPr>
            <a:xfrm>
              <a:off x="1347739" y="3188451"/>
              <a:ext cx="635815" cy="400110"/>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n-US" sz="2000" b="1" cap="none" spc="0" dirty="0" smtClean="0">
                  <a:ln w="6600">
                    <a:solidFill>
                      <a:schemeClr val="accent2"/>
                    </a:solidFill>
                    <a:prstDash val="solid"/>
                  </a:ln>
                  <a:solidFill>
                    <a:srgbClr val="FFFFFF"/>
                  </a:solidFill>
                  <a:effectLst>
                    <a:outerShdw dist="38100" dir="2700000" algn="tl" rotWithShape="0">
                      <a:schemeClr val="accent2"/>
                    </a:outerShdw>
                  </a:effectLst>
                </a:rPr>
                <a:t>LEC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5" name="Rectangle 44"/>
            <p:cNvSpPr/>
            <p:nvPr/>
          </p:nvSpPr>
          <p:spPr>
            <a:xfrm>
              <a:off x="6291214" y="635751"/>
              <a:ext cx="635815" cy="400110"/>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n-US" sz="2000" b="1" cap="none" spc="0" dirty="0" smtClean="0">
                  <a:ln w="6600">
                    <a:solidFill>
                      <a:schemeClr val="accent2"/>
                    </a:solidFill>
                    <a:prstDash val="solid"/>
                  </a:ln>
                  <a:solidFill>
                    <a:srgbClr val="FFFFFF"/>
                  </a:solidFill>
                  <a:effectLst>
                    <a:outerShdw dist="38100" dir="2700000" algn="tl" rotWithShape="0">
                      <a:schemeClr val="accent2"/>
                    </a:outerShdw>
                  </a:effectLst>
                </a:rPr>
                <a:t>LEC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6" name="Rectangle 45"/>
            <p:cNvSpPr/>
            <p:nvPr/>
          </p:nvSpPr>
          <p:spPr>
            <a:xfrm>
              <a:off x="11053714" y="3045576"/>
              <a:ext cx="635815" cy="400110"/>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n-US" sz="2000" b="1" cap="none" spc="0" dirty="0" smtClean="0">
                  <a:ln w="6600">
                    <a:solidFill>
                      <a:schemeClr val="accent2"/>
                    </a:solidFill>
                    <a:prstDash val="solid"/>
                  </a:ln>
                  <a:solidFill>
                    <a:srgbClr val="FFFFFF"/>
                  </a:solidFill>
                  <a:effectLst>
                    <a:outerShdw dist="38100" dir="2700000" algn="tl" rotWithShape="0">
                      <a:schemeClr val="accent2"/>
                    </a:outerShdw>
                  </a:effectLst>
                </a:rPr>
                <a:t>LEC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grpSp>
        <p:nvGrpSpPr>
          <p:cNvPr id="50" name="Group 49"/>
          <p:cNvGrpSpPr/>
          <p:nvPr/>
        </p:nvGrpSpPr>
        <p:grpSpPr>
          <a:xfrm>
            <a:off x="214655" y="-9102"/>
            <a:ext cx="10722504" cy="3734008"/>
            <a:chOff x="214655" y="-9102"/>
            <a:chExt cx="10722504" cy="3734008"/>
          </a:xfrm>
        </p:grpSpPr>
        <p:pic>
          <p:nvPicPr>
            <p:cNvPr id="2052" name="Picture 4" descr="http://files.softicons.com/download/application-icons/vista-stock-icons-by-lokas-software/png/256/office-build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5" y="2818153"/>
              <a:ext cx="906753" cy="9067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files.softicons.com/download/application-icons/vista-stock-icons-by-lokas-software/png/256/office-build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913" y="196501"/>
              <a:ext cx="906753" cy="9067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files.softicons.com/download/application-icons/vista-stock-icons-by-lokas-software/png/256/office-build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0406" y="2627185"/>
              <a:ext cx="906753" cy="90675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7574" y="2573839"/>
              <a:ext cx="576120" cy="461665"/>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CA</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8" name="Rectangle 47"/>
            <p:cNvSpPr/>
            <p:nvPr/>
          </p:nvSpPr>
          <p:spPr>
            <a:xfrm>
              <a:off x="5410633" y="-9102"/>
              <a:ext cx="623889" cy="461665"/>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ND</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9" name="Rectangle 48"/>
            <p:cNvSpPr/>
            <p:nvPr/>
          </p:nvSpPr>
          <p:spPr>
            <a:xfrm>
              <a:off x="10176409" y="2323861"/>
              <a:ext cx="667169" cy="461665"/>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WV</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40" name="Left-Right Arrow 39"/>
          <p:cNvSpPr/>
          <p:nvPr/>
        </p:nvSpPr>
        <p:spPr>
          <a:xfrm rot="16200000" flipV="1">
            <a:off x="10151071" y="3605859"/>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Right Arrow 37"/>
          <p:cNvSpPr/>
          <p:nvPr/>
        </p:nvSpPr>
        <p:spPr>
          <a:xfrm rot="16200000" flipV="1">
            <a:off x="5226646" y="1148409"/>
            <a:ext cx="562549" cy="119241"/>
          </a:xfrm>
          <a:prstGeom prst="lef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239492" y="366266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4" name="Rectangle 53"/>
          <p:cNvSpPr/>
          <p:nvPr/>
        </p:nvSpPr>
        <p:spPr>
          <a:xfrm>
            <a:off x="277467" y="3500735"/>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5" name="Rectangle 54"/>
          <p:cNvSpPr/>
          <p:nvPr/>
        </p:nvSpPr>
        <p:spPr>
          <a:xfrm>
            <a:off x="667992" y="4472285"/>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6" name="Rectangle 55"/>
          <p:cNvSpPr/>
          <p:nvPr/>
        </p:nvSpPr>
        <p:spPr>
          <a:xfrm>
            <a:off x="5887692" y="116711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7" name="Rectangle 56"/>
          <p:cNvSpPr/>
          <p:nvPr/>
        </p:nvSpPr>
        <p:spPr>
          <a:xfrm>
            <a:off x="4963767" y="757535"/>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8" name="Rectangle 57"/>
          <p:cNvSpPr/>
          <p:nvPr/>
        </p:nvSpPr>
        <p:spPr>
          <a:xfrm>
            <a:off x="5230467" y="179576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9" name="Rectangle 58"/>
          <p:cNvSpPr/>
          <p:nvPr/>
        </p:nvSpPr>
        <p:spPr>
          <a:xfrm>
            <a:off x="10793067" y="351026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0" name="Rectangle 59"/>
          <p:cNvSpPr/>
          <p:nvPr/>
        </p:nvSpPr>
        <p:spPr>
          <a:xfrm>
            <a:off x="9916767" y="328166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1" name="Rectangle 60"/>
          <p:cNvSpPr/>
          <p:nvPr/>
        </p:nvSpPr>
        <p:spPr>
          <a:xfrm>
            <a:off x="10173942" y="4272260"/>
            <a:ext cx="530915" cy="8309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4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pSp>
        <p:nvGrpSpPr>
          <p:cNvPr id="17" name="Group 16"/>
          <p:cNvGrpSpPr/>
          <p:nvPr/>
        </p:nvGrpSpPr>
        <p:grpSpPr>
          <a:xfrm>
            <a:off x="2289976" y="1318377"/>
            <a:ext cx="7621175" cy="4529391"/>
            <a:chOff x="2289976" y="1318377"/>
            <a:chExt cx="7621175" cy="4529391"/>
          </a:xfrm>
        </p:grpSpPr>
        <p:pic>
          <p:nvPicPr>
            <p:cNvPr id="2050" name="Picture 2" descr="http://www.firstlight.net/wp-content/uploads/2013/02/icon-si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048" y="1318377"/>
              <a:ext cx="1054694" cy="98530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firstlight.net/wp-content/uploads/2013/02/icon-si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9976" y="4862461"/>
              <a:ext cx="1054694" cy="98530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www.firstlight.net/wp-content/uploads/2013/02/icon-si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6457" y="4687758"/>
              <a:ext cx="1054694" cy="9853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439395" y="2303684"/>
              <a:ext cx="1318227" cy="13681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p:cNvCxnSpPr>
              <a:stCxn id="68" idx="1"/>
            </p:cNvCxnSpPr>
            <p:nvPr/>
          </p:nvCxnSpPr>
          <p:spPr>
            <a:xfrm flipH="1" flipV="1">
              <a:off x="7695421" y="4855505"/>
              <a:ext cx="1161036" cy="3249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p:cNvCxnSpPr>
              <a:stCxn id="52" idx="3"/>
            </p:cNvCxnSpPr>
            <p:nvPr/>
          </p:nvCxnSpPr>
          <p:spPr>
            <a:xfrm flipV="1">
              <a:off x="3344670" y="4718591"/>
              <a:ext cx="882072" cy="6365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20" name="Picture 4" descr="http://ipvision.ca/uploaded/Hosted%20IP-PBX-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4616" y="3796402"/>
            <a:ext cx="873940" cy="87394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H="1" flipV="1">
            <a:off x="9502815" y="2987775"/>
            <a:ext cx="527591" cy="1245597"/>
          </a:xfrm>
          <a:prstGeom prst="straightConnector1">
            <a:avLst/>
          </a:prstGeom>
          <a:ln>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sp>
        <p:nvSpPr>
          <p:cNvPr id="30" name="Rectangle 29"/>
          <p:cNvSpPr/>
          <p:nvPr/>
        </p:nvSpPr>
        <p:spPr>
          <a:xfrm>
            <a:off x="3223611" y="4677542"/>
            <a:ext cx="6024406" cy="2215991"/>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13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yriad Pro Light" panose="020B0603030403020204" pitchFamily="34" charset="0"/>
              </a:rPr>
              <a:t>30-50%</a:t>
            </a:r>
            <a:endParaRPr lang="en-US" sz="13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yriad Pro Light" panose="020B0603030403020204" pitchFamily="34" charset="0"/>
            </a:endParaRPr>
          </a:p>
        </p:txBody>
      </p:sp>
    </p:spTree>
    <p:extLst>
      <p:ext uri="{BB962C8B-B14F-4D97-AF65-F5344CB8AC3E}">
        <p14:creationId xmlns:p14="http://schemas.microsoft.com/office/powerpoint/2010/main" val="292115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par>
                                <p:cTn id="41" presetID="2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p:cTn id="51" dur="1000" fill="hold"/>
                                        <p:tgtEl>
                                          <p:spTgt spid="54"/>
                                        </p:tgtEl>
                                        <p:attrNameLst>
                                          <p:attrName>ppt_w</p:attrName>
                                        </p:attrNameLst>
                                      </p:cBhvr>
                                      <p:tavLst>
                                        <p:tav tm="0">
                                          <p:val>
                                            <p:fltVal val="0"/>
                                          </p:val>
                                        </p:tav>
                                        <p:tav tm="100000">
                                          <p:val>
                                            <p:strVal val="#ppt_w"/>
                                          </p:val>
                                        </p:tav>
                                      </p:tavLst>
                                    </p:anim>
                                    <p:anim calcmode="lin" valueType="num">
                                      <p:cBhvr>
                                        <p:cTn id="52" dur="1000" fill="hold"/>
                                        <p:tgtEl>
                                          <p:spTgt spid="54"/>
                                        </p:tgtEl>
                                        <p:attrNameLst>
                                          <p:attrName>ppt_h</p:attrName>
                                        </p:attrNameLst>
                                      </p:cBhvr>
                                      <p:tavLst>
                                        <p:tav tm="0">
                                          <p:val>
                                            <p:fltVal val="0"/>
                                          </p:val>
                                        </p:tav>
                                        <p:tav tm="100000">
                                          <p:val>
                                            <p:strVal val="#ppt_h"/>
                                          </p:val>
                                        </p:tav>
                                      </p:tavLst>
                                    </p:anim>
                                    <p:anim calcmode="lin" valueType="num">
                                      <p:cBhvr>
                                        <p:cTn id="53" dur="1000" fill="hold"/>
                                        <p:tgtEl>
                                          <p:spTgt spid="54"/>
                                        </p:tgtEl>
                                        <p:attrNameLst>
                                          <p:attrName>style.rotation</p:attrName>
                                        </p:attrNameLst>
                                      </p:cBhvr>
                                      <p:tavLst>
                                        <p:tav tm="0">
                                          <p:val>
                                            <p:fltVal val="90"/>
                                          </p:val>
                                        </p:tav>
                                        <p:tav tm="100000">
                                          <p:val>
                                            <p:fltVal val="0"/>
                                          </p:val>
                                        </p:tav>
                                      </p:tavLst>
                                    </p:anim>
                                    <p:animEffect transition="in" filter="fade">
                                      <p:cBhvr>
                                        <p:cTn id="54" dur="1000"/>
                                        <p:tgtEl>
                                          <p:spTgt spid="54"/>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1000" fill="hold"/>
                                        <p:tgtEl>
                                          <p:spTgt spid="55"/>
                                        </p:tgtEl>
                                        <p:attrNameLst>
                                          <p:attrName>ppt_w</p:attrName>
                                        </p:attrNameLst>
                                      </p:cBhvr>
                                      <p:tavLst>
                                        <p:tav tm="0">
                                          <p:val>
                                            <p:fltVal val="0"/>
                                          </p:val>
                                        </p:tav>
                                        <p:tav tm="100000">
                                          <p:val>
                                            <p:strVal val="#ppt_w"/>
                                          </p:val>
                                        </p:tav>
                                      </p:tavLst>
                                    </p:anim>
                                    <p:anim calcmode="lin" valueType="num">
                                      <p:cBhvr>
                                        <p:cTn id="58" dur="1000" fill="hold"/>
                                        <p:tgtEl>
                                          <p:spTgt spid="55"/>
                                        </p:tgtEl>
                                        <p:attrNameLst>
                                          <p:attrName>ppt_h</p:attrName>
                                        </p:attrNameLst>
                                      </p:cBhvr>
                                      <p:tavLst>
                                        <p:tav tm="0">
                                          <p:val>
                                            <p:fltVal val="0"/>
                                          </p:val>
                                        </p:tav>
                                        <p:tav tm="100000">
                                          <p:val>
                                            <p:strVal val="#ppt_h"/>
                                          </p:val>
                                        </p:tav>
                                      </p:tavLst>
                                    </p:anim>
                                    <p:anim calcmode="lin" valueType="num">
                                      <p:cBhvr>
                                        <p:cTn id="59" dur="1000" fill="hold"/>
                                        <p:tgtEl>
                                          <p:spTgt spid="55"/>
                                        </p:tgtEl>
                                        <p:attrNameLst>
                                          <p:attrName>style.rotation</p:attrName>
                                        </p:attrNameLst>
                                      </p:cBhvr>
                                      <p:tavLst>
                                        <p:tav tm="0">
                                          <p:val>
                                            <p:fltVal val="90"/>
                                          </p:val>
                                        </p:tav>
                                        <p:tav tm="100000">
                                          <p:val>
                                            <p:fltVal val="0"/>
                                          </p:val>
                                        </p:tav>
                                      </p:tavLst>
                                    </p:anim>
                                    <p:animEffect transition="in" filter="fade">
                                      <p:cBhvr>
                                        <p:cTn id="60" dur="1000"/>
                                        <p:tgtEl>
                                          <p:spTgt spid="5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1000" fill="hold"/>
                                        <p:tgtEl>
                                          <p:spTgt spid="47"/>
                                        </p:tgtEl>
                                        <p:attrNameLst>
                                          <p:attrName>ppt_w</p:attrName>
                                        </p:attrNameLst>
                                      </p:cBhvr>
                                      <p:tavLst>
                                        <p:tav tm="0">
                                          <p:val>
                                            <p:fltVal val="0"/>
                                          </p:val>
                                        </p:tav>
                                        <p:tav tm="100000">
                                          <p:val>
                                            <p:strVal val="#ppt_w"/>
                                          </p:val>
                                        </p:tav>
                                      </p:tavLst>
                                    </p:anim>
                                    <p:anim calcmode="lin" valueType="num">
                                      <p:cBhvr>
                                        <p:cTn id="64" dur="1000" fill="hold"/>
                                        <p:tgtEl>
                                          <p:spTgt spid="47"/>
                                        </p:tgtEl>
                                        <p:attrNameLst>
                                          <p:attrName>ppt_h</p:attrName>
                                        </p:attrNameLst>
                                      </p:cBhvr>
                                      <p:tavLst>
                                        <p:tav tm="0">
                                          <p:val>
                                            <p:fltVal val="0"/>
                                          </p:val>
                                        </p:tav>
                                        <p:tav tm="100000">
                                          <p:val>
                                            <p:strVal val="#ppt_h"/>
                                          </p:val>
                                        </p:tav>
                                      </p:tavLst>
                                    </p:anim>
                                    <p:anim calcmode="lin" valueType="num">
                                      <p:cBhvr>
                                        <p:cTn id="65" dur="1000" fill="hold"/>
                                        <p:tgtEl>
                                          <p:spTgt spid="47"/>
                                        </p:tgtEl>
                                        <p:attrNameLst>
                                          <p:attrName>style.rotation</p:attrName>
                                        </p:attrNameLst>
                                      </p:cBhvr>
                                      <p:tavLst>
                                        <p:tav tm="0">
                                          <p:val>
                                            <p:fltVal val="90"/>
                                          </p:val>
                                        </p:tav>
                                        <p:tav tm="100000">
                                          <p:val>
                                            <p:fltVal val="0"/>
                                          </p:val>
                                        </p:tav>
                                      </p:tavLst>
                                    </p:anim>
                                    <p:animEffect transition="in" filter="fade">
                                      <p:cBhvr>
                                        <p:cTn id="66" dur="1000"/>
                                        <p:tgtEl>
                                          <p:spTgt spid="47"/>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1000" fill="hold"/>
                                        <p:tgtEl>
                                          <p:spTgt spid="57"/>
                                        </p:tgtEl>
                                        <p:attrNameLst>
                                          <p:attrName>ppt_w</p:attrName>
                                        </p:attrNameLst>
                                      </p:cBhvr>
                                      <p:tavLst>
                                        <p:tav tm="0">
                                          <p:val>
                                            <p:fltVal val="0"/>
                                          </p:val>
                                        </p:tav>
                                        <p:tav tm="100000">
                                          <p:val>
                                            <p:strVal val="#ppt_w"/>
                                          </p:val>
                                        </p:tav>
                                      </p:tavLst>
                                    </p:anim>
                                    <p:anim calcmode="lin" valueType="num">
                                      <p:cBhvr>
                                        <p:cTn id="70" dur="1000" fill="hold"/>
                                        <p:tgtEl>
                                          <p:spTgt spid="57"/>
                                        </p:tgtEl>
                                        <p:attrNameLst>
                                          <p:attrName>ppt_h</p:attrName>
                                        </p:attrNameLst>
                                      </p:cBhvr>
                                      <p:tavLst>
                                        <p:tav tm="0">
                                          <p:val>
                                            <p:fltVal val="0"/>
                                          </p:val>
                                        </p:tav>
                                        <p:tav tm="100000">
                                          <p:val>
                                            <p:strVal val="#ppt_h"/>
                                          </p:val>
                                        </p:tav>
                                      </p:tavLst>
                                    </p:anim>
                                    <p:anim calcmode="lin" valueType="num">
                                      <p:cBhvr>
                                        <p:cTn id="71" dur="1000" fill="hold"/>
                                        <p:tgtEl>
                                          <p:spTgt spid="57"/>
                                        </p:tgtEl>
                                        <p:attrNameLst>
                                          <p:attrName>style.rotation</p:attrName>
                                        </p:attrNameLst>
                                      </p:cBhvr>
                                      <p:tavLst>
                                        <p:tav tm="0">
                                          <p:val>
                                            <p:fltVal val="90"/>
                                          </p:val>
                                        </p:tav>
                                        <p:tav tm="100000">
                                          <p:val>
                                            <p:fltVal val="0"/>
                                          </p:val>
                                        </p:tav>
                                      </p:tavLst>
                                    </p:anim>
                                    <p:animEffect transition="in" filter="fade">
                                      <p:cBhvr>
                                        <p:cTn id="72" dur="1000"/>
                                        <p:tgtEl>
                                          <p:spTgt spid="57"/>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p:cTn id="75" dur="1000" fill="hold"/>
                                        <p:tgtEl>
                                          <p:spTgt spid="58"/>
                                        </p:tgtEl>
                                        <p:attrNameLst>
                                          <p:attrName>ppt_w</p:attrName>
                                        </p:attrNameLst>
                                      </p:cBhvr>
                                      <p:tavLst>
                                        <p:tav tm="0">
                                          <p:val>
                                            <p:fltVal val="0"/>
                                          </p:val>
                                        </p:tav>
                                        <p:tav tm="100000">
                                          <p:val>
                                            <p:strVal val="#ppt_w"/>
                                          </p:val>
                                        </p:tav>
                                      </p:tavLst>
                                    </p:anim>
                                    <p:anim calcmode="lin" valueType="num">
                                      <p:cBhvr>
                                        <p:cTn id="76" dur="1000" fill="hold"/>
                                        <p:tgtEl>
                                          <p:spTgt spid="58"/>
                                        </p:tgtEl>
                                        <p:attrNameLst>
                                          <p:attrName>ppt_h</p:attrName>
                                        </p:attrNameLst>
                                      </p:cBhvr>
                                      <p:tavLst>
                                        <p:tav tm="0">
                                          <p:val>
                                            <p:fltVal val="0"/>
                                          </p:val>
                                        </p:tav>
                                        <p:tav tm="100000">
                                          <p:val>
                                            <p:strVal val="#ppt_h"/>
                                          </p:val>
                                        </p:tav>
                                      </p:tavLst>
                                    </p:anim>
                                    <p:anim calcmode="lin" valueType="num">
                                      <p:cBhvr>
                                        <p:cTn id="77" dur="1000" fill="hold"/>
                                        <p:tgtEl>
                                          <p:spTgt spid="58"/>
                                        </p:tgtEl>
                                        <p:attrNameLst>
                                          <p:attrName>style.rotation</p:attrName>
                                        </p:attrNameLst>
                                      </p:cBhvr>
                                      <p:tavLst>
                                        <p:tav tm="0">
                                          <p:val>
                                            <p:fltVal val="90"/>
                                          </p:val>
                                        </p:tav>
                                        <p:tav tm="100000">
                                          <p:val>
                                            <p:fltVal val="0"/>
                                          </p:val>
                                        </p:tav>
                                      </p:tavLst>
                                    </p:anim>
                                    <p:animEffect transition="in" filter="fade">
                                      <p:cBhvr>
                                        <p:cTn id="78" dur="1000"/>
                                        <p:tgtEl>
                                          <p:spTgt spid="58"/>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 calcmode="lin" valueType="num">
                                      <p:cBhvr>
                                        <p:cTn id="81" dur="1000" fill="hold"/>
                                        <p:tgtEl>
                                          <p:spTgt spid="56"/>
                                        </p:tgtEl>
                                        <p:attrNameLst>
                                          <p:attrName>ppt_w</p:attrName>
                                        </p:attrNameLst>
                                      </p:cBhvr>
                                      <p:tavLst>
                                        <p:tav tm="0">
                                          <p:val>
                                            <p:fltVal val="0"/>
                                          </p:val>
                                        </p:tav>
                                        <p:tav tm="100000">
                                          <p:val>
                                            <p:strVal val="#ppt_w"/>
                                          </p:val>
                                        </p:tav>
                                      </p:tavLst>
                                    </p:anim>
                                    <p:anim calcmode="lin" valueType="num">
                                      <p:cBhvr>
                                        <p:cTn id="82" dur="1000" fill="hold"/>
                                        <p:tgtEl>
                                          <p:spTgt spid="56"/>
                                        </p:tgtEl>
                                        <p:attrNameLst>
                                          <p:attrName>ppt_h</p:attrName>
                                        </p:attrNameLst>
                                      </p:cBhvr>
                                      <p:tavLst>
                                        <p:tav tm="0">
                                          <p:val>
                                            <p:fltVal val="0"/>
                                          </p:val>
                                        </p:tav>
                                        <p:tav tm="100000">
                                          <p:val>
                                            <p:strVal val="#ppt_h"/>
                                          </p:val>
                                        </p:tav>
                                      </p:tavLst>
                                    </p:anim>
                                    <p:anim calcmode="lin" valueType="num">
                                      <p:cBhvr>
                                        <p:cTn id="83" dur="1000" fill="hold"/>
                                        <p:tgtEl>
                                          <p:spTgt spid="56"/>
                                        </p:tgtEl>
                                        <p:attrNameLst>
                                          <p:attrName>style.rotation</p:attrName>
                                        </p:attrNameLst>
                                      </p:cBhvr>
                                      <p:tavLst>
                                        <p:tav tm="0">
                                          <p:val>
                                            <p:fltVal val="90"/>
                                          </p:val>
                                        </p:tav>
                                        <p:tav tm="100000">
                                          <p:val>
                                            <p:fltVal val="0"/>
                                          </p:val>
                                        </p:tav>
                                      </p:tavLst>
                                    </p:anim>
                                    <p:animEffect transition="in" filter="fade">
                                      <p:cBhvr>
                                        <p:cTn id="84" dur="1000"/>
                                        <p:tgtEl>
                                          <p:spTgt spid="5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p:cTn id="87" dur="1000" fill="hold"/>
                                        <p:tgtEl>
                                          <p:spTgt spid="60"/>
                                        </p:tgtEl>
                                        <p:attrNameLst>
                                          <p:attrName>ppt_w</p:attrName>
                                        </p:attrNameLst>
                                      </p:cBhvr>
                                      <p:tavLst>
                                        <p:tav tm="0">
                                          <p:val>
                                            <p:fltVal val="0"/>
                                          </p:val>
                                        </p:tav>
                                        <p:tav tm="100000">
                                          <p:val>
                                            <p:strVal val="#ppt_w"/>
                                          </p:val>
                                        </p:tav>
                                      </p:tavLst>
                                    </p:anim>
                                    <p:anim calcmode="lin" valueType="num">
                                      <p:cBhvr>
                                        <p:cTn id="88" dur="1000" fill="hold"/>
                                        <p:tgtEl>
                                          <p:spTgt spid="60"/>
                                        </p:tgtEl>
                                        <p:attrNameLst>
                                          <p:attrName>ppt_h</p:attrName>
                                        </p:attrNameLst>
                                      </p:cBhvr>
                                      <p:tavLst>
                                        <p:tav tm="0">
                                          <p:val>
                                            <p:fltVal val="0"/>
                                          </p:val>
                                        </p:tav>
                                        <p:tav tm="100000">
                                          <p:val>
                                            <p:strVal val="#ppt_h"/>
                                          </p:val>
                                        </p:tav>
                                      </p:tavLst>
                                    </p:anim>
                                    <p:anim calcmode="lin" valueType="num">
                                      <p:cBhvr>
                                        <p:cTn id="89" dur="1000" fill="hold"/>
                                        <p:tgtEl>
                                          <p:spTgt spid="60"/>
                                        </p:tgtEl>
                                        <p:attrNameLst>
                                          <p:attrName>style.rotation</p:attrName>
                                        </p:attrNameLst>
                                      </p:cBhvr>
                                      <p:tavLst>
                                        <p:tav tm="0">
                                          <p:val>
                                            <p:fltVal val="90"/>
                                          </p:val>
                                        </p:tav>
                                        <p:tav tm="100000">
                                          <p:val>
                                            <p:fltVal val="0"/>
                                          </p:val>
                                        </p:tav>
                                      </p:tavLst>
                                    </p:anim>
                                    <p:animEffect transition="in" filter="fade">
                                      <p:cBhvr>
                                        <p:cTn id="90" dur="1000"/>
                                        <p:tgtEl>
                                          <p:spTgt spid="60"/>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p:cTn id="93" dur="1000" fill="hold"/>
                                        <p:tgtEl>
                                          <p:spTgt spid="59"/>
                                        </p:tgtEl>
                                        <p:attrNameLst>
                                          <p:attrName>ppt_w</p:attrName>
                                        </p:attrNameLst>
                                      </p:cBhvr>
                                      <p:tavLst>
                                        <p:tav tm="0">
                                          <p:val>
                                            <p:fltVal val="0"/>
                                          </p:val>
                                        </p:tav>
                                        <p:tav tm="100000">
                                          <p:val>
                                            <p:strVal val="#ppt_w"/>
                                          </p:val>
                                        </p:tav>
                                      </p:tavLst>
                                    </p:anim>
                                    <p:anim calcmode="lin" valueType="num">
                                      <p:cBhvr>
                                        <p:cTn id="94" dur="1000" fill="hold"/>
                                        <p:tgtEl>
                                          <p:spTgt spid="59"/>
                                        </p:tgtEl>
                                        <p:attrNameLst>
                                          <p:attrName>ppt_h</p:attrName>
                                        </p:attrNameLst>
                                      </p:cBhvr>
                                      <p:tavLst>
                                        <p:tav tm="0">
                                          <p:val>
                                            <p:fltVal val="0"/>
                                          </p:val>
                                        </p:tav>
                                        <p:tav tm="100000">
                                          <p:val>
                                            <p:strVal val="#ppt_h"/>
                                          </p:val>
                                        </p:tav>
                                      </p:tavLst>
                                    </p:anim>
                                    <p:anim calcmode="lin" valueType="num">
                                      <p:cBhvr>
                                        <p:cTn id="95" dur="1000" fill="hold"/>
                                        <p:tgtEl>
                                          <p:spTgt spid="59"/>
                                        </p:tgtEl>
                                        <p:attrNameLst>
                                          <p:attrName>style.rotation</p:attrName>
                                        </p:attrNameLst>
                                      </p:cBhvr>
                                      <p:tavLst>
                                        <p:tav tm="0">
                                          <p:val>
                                            <p:fltVal val="90"/>
                                          </p:val>
                                        </p:tav>
                                        <p:tav tm="100000">
                                          <p:val>
                                            <p:fltVal val="0"/>
                                          </p:val>
                                        </p:tav>
                                      </p:tavLst>
                                    </p:anim>
                                    <p:animEffect transition="in" filter="fade">
                                      <p:cBhvr>
                                        <p:cTn id="96" dur="1000"/>
                                        <p:tgtEl>
                                          <p:spTgt spid="59"/>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 calcmode="lin" valueType="num">
                                      <p:cBhvr>
                                        <p:cTn id="99" dur="1000" fill="hold"/>
                                        <p:tgtEl>
                                          <p:spTgt spid="61"/>
                                        </p:tgtEl>
                                        <p:attrNameLst>
                                          <p:attrName>ppt_w</p:attrName>
                                        </p:attrNameLst>
                                      </p:cBhvr>
                                      <p:tavLst>
                                        <p:tav tm="0">
                                          <p:val>
                                            <p:fltVal val="0"/>
                                          </p:val>
                                        </p:tav>
                                        <p:tav tm="100000">
                                          <p:val>
                                            <p:strVal val="#ppt_w"/>
                                          </p:val>
                                        </p:tav>
                                      </p:tavLst>
                                    </p:anim>
                                    <p:anim calcmode="lin" valueType="num">
                                      <p:cBhvr>
                                        <p:cTn id="100" dur="1000" fill="hold"/>
                                        <p:tgtEl>
                                          <p:spTgt spid="61"/>
                                        </p:tgtEl>
                                        <p:attrNameLst>
                                          <p:attrName>ppt_h</p:attrName>
                                        </p:attrNameLst>
                                      </p:cBhvr>
                                      <p:tavLst>
                                        <p:tav tm="0">
                                          <p:val>
                                            <p:fltVal val="0"/>
                                          </p:val>
                                        </p:tav>
                                        <p:tav tm="100000">
                                          <p:val>
                                            <p:strVal val="#ppt_h"/>
                                          </p:val>
                                        </p:tav>
                                      </p:tavLst>
                                    </p:anim>
                                    <p:anim calcmode="lin" valueType="num">
                                      <p:cBhvr>
                                        <p:cTn id="101" dur="1000" fill="hold"/>
                                        <p:tgtEl>
                                          <p:spTgt spid="61"/>
                                        </p:tgtEl>
                                        <p:attrNameLst>
                                          <p:attrName>style.rotation</p:attrName>
                                        </p:attrNameLst>
                                      </p:cBhvr>
                                      <p:tavLst>
                                        <p:tav tm="0">
                                          <p:val>
                                            <p:fltVal val="90"/>
                                          </p:val>
                                        </p:tav>
                                        <p:tav tm="100000">
                                          <p:val>
                                            <p:fltVal val="0"/>
                                          </p:val>
                                        </p:tav>
                                      </p:tavLst>
                                    </p:anim>
                                    <p:animEffect transition="in" filter="fade">
                                      <p:cBhvr>
                                        <p:cTn id="102" dur="10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wipe(down)">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7"/>
                                        </p:tgtEl>
                                      </p:cBhvr>
                                    </p:animEffect>
                                    <p:set>
                                      <p:cBhvr>
                                        <p:cTn id="115" dur="1" fill="hold">
                                          <p:stCondLst>
                                            <p:cond delay="499"/>
                                          </p:stCondLst>
                                        </p:cTn>
                                        <p:tgtEl>
                                          <p:spTgt spid="3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8"/>
                                        </p:tgtEl>
                                      </p:cBhvr>
                                    </p:animEffect>
                                    <p:set>
                                      <p:cBhvr>
                                        <p:cTn id="121" dur="1" fill="hold">
                                          <p:stCondLst>
                                            <p:cond delay="499"/>
                                          </p:stCondLst>
                                        </p:cTn>
                                        <p:tgtEl>
                                          <p:spTgt spid="38"/>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9"/>
                                        </p:tgtEl>
                                      </p:cBhvr>
                                    </p:animEffect>
                                    <p:set>
                                      <p:cBhvr>
                                        <p:cTn id="124" dur="1" fill="hold">
                                          <p:stCondLst>
                                            <p:cond delay="499"/>
                                          </p:stCondLst>
                                        </p:cTn>
                                        <p:tgtEl>
                                          <p:spTgt spid="39"/>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5"/>
                                        </p:tgtEl>
                                      </p:cBhvr>
                                    </p:animEffect>
                                    <p:set>
                                      <p:cBhvr>
                                        <p:cTn id="127" dur="1" fill="hold">
                                          <p:stCondLst>
                                            <p:cond delay="499"/>
                                          </p:stCondLst>
                                        </p:cTn>
                                        <p:tgtEl>
                                          <p:spTgt spid="2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0"/>
                                        </p:tgtEl>
                                      </p:cBhvr>
                                    </p:animEffect>
                                    <p:set>
                                      <p:cBhvr>
                                        <p:cTn id="130" dur="1" fill="hold">
                                          <p:stCondLst>
                                            <p:cond delay="499"/>
                                          </p:stCondLst>
                                        </p:cTn>
                                        <p:tgtEl>
                                          <p:spTgt spid="40"/>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4"/>
                                        </p:tgtEl>
                                      </p:cBhvr>
                                    </p:animEffect>
                                    <p:set>
                                      <p:cBhvr>
                                        <p:cTn id="133" dur="1" fill="hold">
                                          <p:stCondLst>
                                            <p:cond delay="499"/>
                                          </p:stCondLst>
                                        </p:cTn>
                                        <p:tgtEl>
                                          <p:spTgt spid="2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1"/>
                                        </p:tgtEl>
                                      </p:cBhvr>
                                    </p:animEffect>
                                    <p:set>
                                      <p:cBhvr>
                                        <p:cTn id="136" dur="1" fill="hold">
                                          <p:stCondLst>
                                            <p:cond delay="499"/>
                                          </p:stCondLst>
                                        </p:cTn>
                                        <p:tgtEl>
                                          <p:spTgt spid="4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4"/>
                                        </p:tgtEl>
                                      </p:cBhvr>
                                    </p:animEffect>
                                    <p:set>
                                      <p:cBhvr>
                                        <p:cTn id="139" dur="1" fill="hold">
                                          <p:stCondLst>
                                            <p:cond delay="499"/>
                                          </p:stCondLst>
                                        </p:cTn>
                                        <p:tgtEl>
                                          <p:spTgt spid="54"/>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5"/>
                                        </p:tgtEl>
                                      </p:cBhvr>
                                    </p:animEffect>
                                    <p:set>
                                      <p:cBhvr>
                                        <p:cTn id="142" dur="1" fill="hold">
                                          <p:stCondLst>
                                            <p:cond delay="499"/>
                                          </p:stCondLst>
                                        </p:cTn>
                                        <p:tgtEl>
                                          <p:spTgt spid="5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57"/>
                                        </p:tgtEl>
                                      </p:cBhvr>
                                    </p:animEffect>
                                    <p:set>
                                      <p:cBhvr>
                                        <p:cTn id="145" dur="1" fill="hold">
                                          <p:stCondLst>
                                            <p:cond delay="499"/>
                                          </p:stCondLst>
                                        </p:cTn>
                                        <p:tgtEl>
                                          <p:spTgt spid="5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58"/>
                                        </p:tgtEl>
                                      </p:cBhvr>
                                    </p:animEffect>
                                    <p:set>
                                      <p:cBhvr>
                                        <p:cTn id="148" dur="1" fill="hold">
                                          <p:stCondLst>
                                            <p:cond delay="499"/>
                                          </p:stCondLst>
                                        </p:cTn>
                                        <p:tgtEl>
                                          <p:spTgt spid="5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0"/>
                                        </p:tgtEl>
                                      </p:cBhvr>
                                    </p:animEffect>
                                    <p:set>
                                      <p:cBhvr>
                                        <p:cTn id="151" dur="1" fill="hold">
                                          <p:stCondLst>
                                            <p:cond delay="499"/>
                                          </p:stCondLst>
                                        </p:cTn>
                                        <p:tgtEl>
                                          <p:spTgt spid="6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61"/>
                                        </p:tgtEl>
                                      </p:cBhvr>
                                    </p:animEffect>
                                    <p:set>
                                      <p:cBhvr>
                                        <p:cTn id="154" dur="1" fill="hold">
                                          <p:stCondLst>
                                            <p:cond delay="499"/>
                                          </p:stCondLst>
                                        </p:cTn>
                                        <p:tgtEl>
                                          <p:spTgt spid="6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20"/>
                                        </p:tgtEl>
                                        <p:attrNameLst>
                                          <p:attrName>style.visibility</p:attrName>
                                        </p:attrNameLst>
                                      </p:cBhvr>
                                      <p:to>
                                        <p:strVal val="visible"/>
                                      </p:to>
                                    </p:set>
                                    <p:animEffect transition="in" filter="fade">
                                      <p:cBhvr>
                                        <p:cTn id="159" dur="500"/>
                                        <p:tgtEl>
                                          <p:spTgt spid="20"/>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fade">
                                      <p:cBhvr>
                                        <p:cTn id="164" dur="500"/>
                                        <p:tgtEl>
                                          <p:spTgt spid="29"/>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47"/>
                                        </p:tgtEl>
                                      </p:cBhvr>
                                    </p:animEffect>
                                    <p:set>
                                      <p:cBhvr>
                                        <p:cTn id="172" dur="1" fill="hold">
                                          <p:stCondLst>
                                            <p:cond delay="499"/>
                                          </p:stCondLst>
                                        </p:cTn>
                                        <p:tgtEl>
                                          <p:spTgt spid="4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6"/>
                                        </p:tgtEl>
                                      </p:cBhvr>
                                    </p:animEffect>
                                    <p:set>
                                      <p:cBhvr>
                                        <p:cTn id="175" dur="1" fill="hold">
                                          <p:stCondLst>
                                            <p:cond delay="499"/>
                                          </p:stCondLst>
                                        </p:cTn>
                                        <p:tgtEl>
                                          <p:spTgt spid="5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59"/>
                                        </p:tgtEl>
                                      </p:cBhvr>
                                    </p:animEffect>
                                    <p:set>
                                      <p:cBhvr>
                                        <p:cTn id="178" dur="1" fill="hold">
                                          <p:stCondLst>
                                            <p:cond delay="499"/>
                                          </p:stCondLst>
                                        </p:cTn>
                                        <p:tgtEl>
                                          <p:spTgt spid="59"/>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30"/>
                                        </p:tgtEl>
                                        <p:attrNameLst>
                                          <p:attrName>style.visibility</p:attrName>
                                        </p:attrNameLst>
                                      </p:cBhvr>
                                      <p:to>
                                        <p:strVal val="visible"/>
                                      </p:to>
                                    </p:set>
                                    <p:anim calcmode="lin" valueType="num">
                                      <p:cBhvr>
                                        <p:cTn id="183" dur="500" fill="hold"/>
                                        <p:tgtEl>
                                          <p:spTgt spid="30"/>
                                        </p:tgtEl>
                                        <p:attrNameLst>
                                          <p:attrName>ppt_w</p:attrName>
                                        </p:attrNameLst>
                                      </p:cBhvr>
                                      <p:tavLst>
                                        <p:tav tm="0">
                                          <p:val>
                                            <p:fltVal val="0"/>
                                          </p:val>
                                        </p:tav>
                                        <p:tav tm="100000">
                                          <p:val>
                                            <p:strVal val="#ppt_w"/>
                                          </p:val>
                                        </p:tav>
                                      </p:tavLst>
                                    </p:anim>
                                    <p:anim calcmode="lin" valueType="num">
                                      <p:cBhvr>
                                        <p:cTn id="184" dur="500" fill="hold"/>
                                        <p:tgtEl>
                                          <p:spTgt spid="30"/>
                                        </p:tgtEl>
                                        <p:attrNameLst>
                                          <p:attrName>ppt_h</p:attrName>
                                        </p:attrNameLst>
                                      </p:cBhvr>
                                      <p:tavLst>
                                        <p:tav tm="0">
                                          <p:val>
                                            <p:fltVal val="0"/>
                                          </p:val>
                                        </p:tav>
                                        <p:tav tm="100000">
                                          <p:val>
                                            <p:strVal val="#ppt_h"/>
                                          </p:val>
                                        </p:tav>
                                      </p:tavLst>
                                    </p:anim>
                                    <p:animEffect transition="in" filter="fade">
                                      <p:cBhvr>
                                        <p:cTn id="1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7" grpId="0" animBg="1"/>
      <p:bldP spid="37" grpId="1" animBg="1"/>
      <p:bldP spid="39" grpId="0" animBg="1"/>
      <p:bldP spid="39" grpId="1" animBg="1"/>
      <p:bldP spid="41" grpId="0" animBg="1"/>
      <p:bldP spid="41" grpId="1" animBg="1"/>
      <p:bldP spid="40" grpId="0" animBg="1"/>
      <p:bldP spid="40" grpId="1" animBg="1"/>
      <p:bldP spid="38" grpId="0" animBg="1"/>
      <p:bldP spid="38" grpId="1" animBg="1"/>
      <p:bldP spid="47" grpId="0"/>
      <p:bldP spid="47"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44" y="-173620"/>
            <a:ext cx="12430882" cy="78360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8" y="1779009"/>
            <a:ext cx="2058566" cy="2331481"/>
          </a:xfrm>
          <a:prstGeom prst="rect">
            <a:avLst/>
          </a:prstGeom>
        </p:spPr>
      </p:pic>
      <p:sp>
        <p:nvSpPr>
          <p:cNvPr id="6" name="Line Callout 2 5"/>
          <p:cNvSpPr/>
          <p:nvPr/>
        </p:nvSpPr>
        <p:spPr>
          <a:xfrm>
            <a:off x="2906646" y="208343"/>
            <a:ext cx="3125164" cy="1911300"/>
          </a:xfrm>
          <a:prstGeom prst="borderCallout2">
            <a:avLst>
              <a:gd name="adj1" fmla="val 18750"/>
              <a:gd name="adj2" fmla="val -8333"/>
              <a:gd name="adj3" fmla="val 18750"/>
              <a:gd name="adj4" fmla="val -16667"/>
              <a:gd name="adj5" fmla="val 83432"/>
              <a:gd name="adj6" fmla="val -403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bg1"/>
                </a:solidFill>
              </a:rPr>
              <a:t>Does your product truly deliver the greatest results?!  Call me back!</a:t>
            </a:r>
            <a:endParaRPr lang="en-US"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2219" y="2482704"/>
            <a:ext cx="3712219" cy="276943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291" y="3167022"/>
            <a:ext cx="2293287" cy="2692460"/>
          </a:xfrm>
          <a:prstGeom prst="rect">
            <a:avLst/>
          </a:prstGeom>
        </p:spPr>
      </p:pic>
      <p:pic>
        <p:nvPicPr>
          <p:cNvPr id="3076" name="Picture 4" descr="http://www.clker.com/cliparts/L/F/C/b/u/f/man-talking-on-phone-m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683096" y="3238429"/>
            <a:ext cx="1725879" cy="254964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Callout 1 9"/>
          <p:cNvSpPr/>
          <p:nvPr/>
        </p:nvSpPr>
        <p:spPr>
          <a:xfrm flipH="1">
            <a:off x="3608375" y="4274076"/>
            <a:ext cx="3622876" cy="1956122"/>
          </a:xfrm>
          <a:prstGeom prst="borderCallout1">
            <a:avLst>
              <a:gd name="adj1" fmla="val 57212"/>
              <a:gd name="adj2" fmla="val -3221"/>
              <a:gd name="adj3" fmla="val 24926"/>
              <a:gd name="adj4" fmla="val -383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Hi Jane! But of course!  My flux capacitors have more than 1.21 Gigawatts!</a:t>
            </a:r>
            <a:endParaRPr lang="en-US" dirty="0"/>
          </a:p>
        </p:txBody>
      </p:sp>
      <p:sp>
        <p:nvSpPr>
          <p:cNvPr id="11" name="Line Callout 1 10"/>
          <p:cNvSpPr/>
          <p:nvPr/>
        </p:nvSpPr>
        <p:spPr>
          <a:xfrm>
            <a:off x="2906646" y="208343"/>
            <a:ext cx="3132413" cy="1911300"/>
          </a:xfrm>
          <a:prstGeom prst="borderCallout1">
            <a:avLst>
              <a:gd name="adj1" fmla="val 18750"/>
              <a:gd name="adj2" fmla="val -8333"/>
              <a:gd name="adj3" fmla="val 89488"/>
              <a:gd name="adj4" fmla="val -3463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So..does</a:t>
            </a:r>
            <a:r>
              <a:rPr lang="en-US" dirty="0" smtClean="0"/>
              <a:t> your product truly have the greatest results?</a:t>
            </a:r>
            <a:endParaRPr lang="en-US" dirty="0"/>
          </a:p>
        </p:txBody>
      </p:sp>
    </p:spTree>
    <p:extLst>
      <p:ext uri="{BB962C8B-B14F-4D97-AF65-F5344CB8AC3E}">
        <p14:creationId xmlns:p14="http://schemas.microsoft.com/office/powerpoint/2010/main" val="6701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randombar(horizontal)">
                                      <p:cBhvr>
                                        <p:cTn id="14" dur="500"/>
                                        <p:tgtEl>
                                          <p:spTgt spid="6">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
                                            <p:bg/>
                                          </p:spTgt>
                                        </p:tgtEl>
                                      </p:cBhvr>
                                    </p:animEffect>
                                    <p:set>
                                      <p:cBhvr>
                                        <p:cTn id="28" dur="1" fill="hold">
                                          <p:stCondLst>
                                            <p:cond delay="499"/>
                                          </p:stCondLst>
                                        </p:cTn>
                                        <p:tgtEl>
                                          <p:spTgt spid="6">
                                            <p:bg/>
                                          </p:spTgt>
                                        </p:tgtEl>
                                        <p:attrNameLst>
                                          <p:attrName>style.visibility</p:attrName>
                                        </p:attrNameLst>
                                      </p:cBhvr>
                                      <p:to>
                                        <p:strVal val="hidden"/>
                                      </p:to>
                                    </p:set>
                                  </p:childTnLst>
                                </p:cTn>
                              </p:par>
                              <p:par>
                                <p:cTn id="29" presetID="37" presetClass="path" presetSubtype="0" accel="50000" decel="50000" fill="hold" nodeType="withEffect">
                                  <p:stCondLst>
                                    <p:cond delay="0"/>
                                  </p:stCondLst>
                                  <p:childTnLst>
                                    <p:animMotion origin="layout" path="M -4.375E-6 4.44444E-6 L 0.1754 0.08009 C 0.21185 0.09814 0.26641 0.1081 0.32435 0.1081 C 0.38985 0.1081 0.44245 0.09814 0.47891 0.08009 L 0.65456 4.44444E-6 " pathEditMode="relative" rAng="0" ptsTypes="AAAAA">
                                      <p:cBhvr>
                                        <p:cTn id="30" dur="2000" fill="hold"/>
                                        <p:tgtEl>
                                          <p:spTgt spid="7"/>
                                        </p:tgtEl>
                                        <p:attrNameLst>
                                          <p:attrName>ppt_x</p:attrName>
                                          <p:attrName>ppt_y</p:attrName>
                                        </p:attrNameLst>
                                      </p:cBhvr>
                                      <p:rCtr x="32721" y="5394"/>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31" presetClass="exit" presetSubtype="0" fill="hold" nodeType="with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1000"/>
                                        <p:tgtEl>
                                          <p:spTgt spid="3076"/>
                                        </p:tgtEl>
                                      </p:cBhvr>
                                    </p:animEffect>
                                    <p:anim calcmode="lin" valueType="num">
                                      <p:cBhvr>
                                        <p:cTn id="48" dur="1000" fill="hold"/>
                                        <p:tgtEl>
                                          <p:spTgt spid="3076"/>
                                        </p:tgtEl>
                                        <p:attrNameLst>
                                          <p:attrName>ppt_x</p:attrName>
                                        </p:attrNameLst>
                                      </p:cBhvr>
                                      <p:tavLst>
                                        <p:tav tm="0">
                                          <p:val>
                                            <p:strVal val="#ppt_x"/>
                                          </p:val>
                                        </p:tav>
                                        <p:tav tm="100000">
                                          <p:val>
                                            <p:strVal val="#ppt_x"/>
                                          </p:val>
                                        </p:tav>
                                      </p:tavLst>
                                    </p:anim>
                                    <p:anim calcmode="lin" valueType="num">
                                      <p:cBhvr>
                                        <p:cTn id="49" dur="1000" fill="hold"/>
                                        <p:tgtEl>
                                          <p:spTgt spid="3076"/>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6" grpId="1" build="allAtOnce"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665" y="115747"/>
            <a:ext cx="12732152" cy="65975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2017800" y="2875002"/>
            <a:ext cx="8156400" cy="1015663"/>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j-lt"/>
              </a:rPr>
              <a:t>TRANSFER GAME!!!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6" y="1643602"/>
            <a:ext cx="2119105" cy="324049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882" y="273060"/>
            <a:ext cx="2281100" cy="2583520"/>
          </a:xfrm>
          <a:prstGeom prst="rect">
            <a:avLst/>
          </a:prstGeom>
          <a:noFill/>
          <a:effectLst>
            <a:outerShdw blurRad="50800" dist="38100" dir="2700000" algn="tl" rotWithShape="0">
              <a:prstClr val="black">
                <a:alpha val="40000"/>
              </a:prstClr>
            </a:outerShdw>
          </a:effectLst>
        </p:spPr>
      </p:pic>
      <p:pic>
        <p:nvPicPr>
          <p:cNvPr id="4098" name="Picture 2" descr="http://www.clker.com/cliparts/L/F/C/b/u/f/man-talking-on-phone-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2544" y="1806782"/>
            <a:ext cx="1744104" cy="26979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374" y="4038106"/>
            <a:ext cx="1438116" cy="2388870"/>
          </a:xfrm>
          <a:prstGeom prst="rect">
            <a:avLst/>
          </a:prstGeom>
          <a:effectLst>
            <a:outerShdw blurRad="50800" dist="38100" dir="2700000" algn="tl" rotWithShape="0">
              <a:prstClr val="black">
                <a:alpha val="40000"/>
              </a:prstClr>
            </a:outerShdw>
          </a:effectLst>
        </p:spPr>
      </p:pic>
      <p:sp>
        <p:nvSpPr>
          <p:cNvPr id="7" name="Right Arrow 6"/>
          <p:cNvSpPr/>
          <p:nvPr/>
        </p:nvSpPr>
        <p:spPr>
          <a:xfrm rot="20563093">
            <a:off x="2347230" y="1943440"/>
            <a:ext cx="2248272" cy="50928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921921">
            <a:off x="7065688" y="1980056"/>
            <a:ext cx="2840591" cy="50928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9719028">
            <a:off x="6949832" y="4832215"/>
            <a:ext cx="3530970" cy="50928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1987915">
            <a:off x="1938818" y="4762754"/>
            <a:ext cx="3264976" cy="50928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902" y="2884871"/>
            <a:ext cx="3000375" cy="2628900"/>
          </a:xfrm>
          <a:prstGeom prst="rect">
            <a:avLst/>
          </a:prstGeom>
        </p:spPr>
      </p:pic>
      <p:sp>
        <p:nvSpPr>
          <p:cNvPr id="10" name="Right Arrow 9"/>
          <p:cNvSpPr/>
          <p:nvPr/>
        </p:nvSpPr>
        <p:spPr>
          <a:xfrm rot="1500420">
            <a:off x="7450781" y="4455589"/>
            <a:ext cx="2237396" cy="36027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5693" y="3856613"/>
            <a:ext cx="2882994" cy="282265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41" y="1588753"/>
            <a:ext cx="2232945" cy="3414581"/>
          </a:xfrm>
          <a:prstGeom prst="rect">
            <a:avLst/>
          </a:prstGeom>
        </p:spPr>
      </p:pic>
    </p:spTree>
    <p:extLst>
      <p:ext uri="{BB962C8B-B14F-4D97-AF65-F5344CB8AC3E}">
        <p14:creationId xmlns:p14="http://schemas.microsoft.com/office/powerpoint/2010/main" val="220348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anim calcmode="lin" valueType="num">
                                      <p:cBhvr>
                                        <p:cTn id="32" dur="1000" fill="hold"/>
                                        <p:tgtEl>
                                          <p:spTgt spid="4098"/>
                                        </p:tgtEl>
                                        <p:attrNameLst>
                                          <p:attrName>ppt_x</p:attrName>
                                        </p:attrNameLst>
                                      </p:cBhvr>
                                      <p:tavLst>
                                        <p:tav tm="0">
                                          <p:val>
                                            <p:strVal val="#ppt_x"/>
                                          </p:val>
                                        </p:tav>
                                        <p:tav tm="100000">
                                          <p:val>
                                            <p:strVal val="#ppt_x"/>
                                          </p:val>
                                        </p:tav>
                                      </p:tavLst>
                                    </p:anim>
                                    <p:anim calcmode="lin" valueType="num">
                                      <p:cBhvr>
                                        <p:cTn id="3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098"/>
                                        </p:tgtEl>
                                      </p:cBhvr>
                                    </p:animEffect>
                                    <p:set>
                                      <p:cBhvr>
                                        <p:cTn id="64" dur="1" fill="hold">
                                          <p:stCondLst>
                                            <p:cond delay="499"/>
                                          </p:stCondLst>
                                        </p:cTn>
                                        <p:tgtEl>
                                          <p:spTgt spid="409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2"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par>
                                <p:cTn id="82" presetID="22" presetClass="entr" presetSubtype="8" fill="hold" nodeType="with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left)">
                                      <p:cBhvr>
                                        <p:cTn id="84" dur="500"/>
                                        <p:tgtEl>
                                          <p:spTgt spid="4"/>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1000"/>
                                        <p:tgtEl>
                                          <p:spTgt spid="9"/>
                                        </p:tgtEl>
                                      </p:cBhvr>
                                    </p:animEffect>
                                    <p:anim calcmode="lin" valueType="num">
                                      <p:cBhvr>
                                        <p:cTn id="90" dur="1000" fill="hold"/>
                                        <p:tgtEl>
                                          <p:spTgt spid="9"/>
                                        </p:tgtEl>
                                        <p:attrNameLst>
                                          <p:attrName>ppt_x</p:attrName>
                                        </p:attrNameLst>
                                      </p:cBhvr>
                                      <p:tavLst>
                                        <p:tav tm="0">
                                          <p:val>
                                            <p:strVal val="#ppt_x"/>
                                          </p:val>
                                        </p:tav>
                                        <p:tav tm="100000">
                                          <p:val>
                                            <p:strVal val="#ppt_x"/>
                                          </p:val>
                                        </p:tav>
                                      </p:tavLst>
                                    </p:anim>
                                    <p:anim calcmode="lin" valueType="num">
                                      <p:cBhvr>
                                        <p:cTn id="9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left)">
                                      <p:cBhvr>
                                        <p:cTn id="96" dur="500"/>
                                        <p:tgtEl>
                                          <p:spTgt spid="10"/>
                                        </p:tgtEl>
                                      </p:cBhvr>
                                    </p:animEffect>
                                  </p:childTnLst>
                                </p:cTn>
                              </p:par>
                              <p:par>
                                <p:cTn id="97" presetID="22" presetClass="entr" presetSubtype="8" fill="hold" nodeType="with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left)">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3"/>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7" grpId="2" animBg="1"/>
      <p:bldP spid="12" grpId="0" animBg="1"/>
      <p:bldP spid="12" grpId="1" animBg="1"/>
      <p:bldP spid="13" grpId="0" animBg="1"/>
      <p:bldP spid="13" grpId="1" animBg="1"/>
      <p:bldP spid="14" grpId="0" animBg="1"/>
      <p:bldP spid="14" grpId="1"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1504</TotalTime>
  <Words>1769</Words>
  <Application>Microsoft Office PowerPoint</Application>
  <PresentationFormat>Widescreen</PresentationFormat>
  <Paragraphs>167</Paragraphs>
  <Slides>12</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4" baseType="lpstr">
      <vt:lpstr>Adobe Arabic</vt:lpstr>
      <vt:lpstr>AngsanaUPC</vt:lpstr>
      <vt:lpstr>Arial</vt:lpstr>
      <vt:lpstr>Bookman Old Style</vt:lpstr>
      <vt:lpstr>Calibri</vt:lpstr>
      <vt:lpstr>Chaparral Pro Light</vt:lpstr>
      <vt:lpstr>Freestyle Script</vt:lpstr>
      <vt:lpstr>Impact</vt:lpstr>
      <vt:lpstr>Myriad Pro Light</vt:lpstr>
      <vt:lpstr>Rockwell</vt:lpstr>
      <vt:lpstr>Damask</vt:lpstr>
      <vt:lpstr>Image</vt:lpstr>
      <vt:lpstr>Presents Extending  unified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Presents Extending  unified communications</dc:title>
  <dc:creator>weenisster@gmail.com</dc:creator>
  <cp:lastModifiedBy>weenisster@gmail.com</cp:lastModifiedBy>
  <cp:revision>95</cp:revision>
  <dcterms:created xsi:type="dcterms:W3CDTF">2015-10-02T21:48:52Z</dcterms:created>
  <dcterms:modified xsi:type="dcterms:W3CDTF">2015-10-06T17:53:35Z</dcterms:modified>
</cp:coreProperties>
</file>