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328" r:id="rId3"/>
    <p:sldId id="326" r:id="rId4"/>
    <p:sldId id="329" r:id="rId5"/>
    <p:sldId id="335" r:id="rId6"/>
    <p:sldId id="334" r:id="rId7"/>
    <p:sldId id="336" r:id="rId8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9999"/>
    <a:srgbClr val="F4789E"/>
    <a:srgbClr val="B30F41"/>
    <a:srgbClr val="0000FF"/>
    <a:srgbClr val="00CC00"/>
    <a:srgbClr val="339966"/>
    <a:srgbClr val="C40F4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4710" autoAdjust="0"/>
  </p:normalViewPr>
  <p:slideViewPr>
    <p:cSldViewPr>
      <p:cViewPr>
        <p:scale>
          <a:sx n="60" d="100"/>
          <a:sy n="60" d="100"/>
        </p:scale>
        <p:origin x="-1962" y="-141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0B5B1-AF33-4664-ADBA-1C09C00562DA}" type="datetimeFigureOut">
              <a:rPr lang="en-US" smtClean="0"/>
              <a:pPr/>
              <a:t>7/1/2013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AF5602-E198-4C32-B22F-B91C460A68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32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4114800"/>
            <a:ext cx="12435840" cy="1447800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715000"/>
            <a:ext cx="10241280" cy="172610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249400" cy="8134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13517880" cy="6477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4249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89686"/>
            <a:ext cx="685800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6855307" cy="571500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67600" y="1295400"/>
            <a:ext cx="685800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67600" y="2057400"/>
            <a:ext cx="6858000" cy="5715000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1389888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5701" y="4733044"/>
            <a:ext cx="12435840" cy="2472973"/>
          </a:xfrm>
        </p:spPr>
        <p:txBody>
          <a:bodyPr anchor="t"/>
          <a:lstStyle>
            <a:lvl1pPr algn="l">
              <a:defRPr sz="46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lIns="130622" tIns="65311" rIns="130622" bIns="6531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802E-E093-48BD-B3EB-393E53E912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IXbottomLine9x16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7772400"/>
            <a:ext cx="14630400" cy="304800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381000"/>
            <a:ext cx="14630400" cy="762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 userDrawn="1"/>
        </p:nvSpPr>
        <p:spPr>
          <a:xfrm>
            <a:off x="0" y="0"/>
            <a:ext cx="14630400" cy="381000"/>
          </a:xfrm>
          <a:prstGeom prst="rect">
            <a:avLst/>
          </a:prstGeom>
          <a:gradFill flip="none" rotWithShape="1">
            <a:gsLst>
              <a:gs pos="0">
                <a:srgbClr val="B30F41">
                  <a:shade val="30000"/>
                  <a:satMod val="115000"/>
                </a:srgbClr>
              </a:gs>
              <a:gs pos="50000">
                <a:srgbClr val="B30F41">
                  <a:shade val="67500"/>
                  <a:satMod val="115000"/>
                </a:srgbClr>
              </a:gs>
              <a:gs pos="100000">
                <a:srgbClr val="B30F4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29566"/>
            <a:ext cx="14249400" cy="813434"/>
          </a:xfrm>
          <a:prstGeom prst="rect">
            <a:avLst/>
          </a:prstGeom>
        </p:spPr>
        <p:txBody>
          <a:bodyPr vert="horz" lIns="130622" tIns="65311" rIns="130622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13517880" cy="6477000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6640" y="7772400"/>
            <a:ext cx="3185160" cy="457200"/>
          </a:xfrm>
          <a:prstGeom prst="rect">
            <a:avLst/>
          </a:prstGeom>
        </p:spPr>
        <p:txBody>
          <a:bodyPr vert="horz" lIns="130622" tIns="65311" rIns="130622" bIns="0" rtlCol="0" anchor="ctr"/>
          <a:lstStyle>
            <a:lvl1pPr algn="r">
              <a:defRPr sz="1700" b="1">
                <a:solidFill>
                  <a:schemeClr val="tx1"/>
                </a:solidFill>
              </a:defRPr>
            </a:lvl1pPr>
          </a:lstStyle>
          <a:p>
            <a:fld id="{CB992F30-16FD-46D0-AD7D-445F799469E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8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344400" y="7875587"/>
            <a:ext cx="12446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Rak 13"/>
          <p:cNvCxnSpPr/>
          <p:nvPr userDrawn="1"/>
        </p:nvCxnSpPr>
        <p:spPr>
          <a:xfrm>
            <a:off x="0" y="1143000"/>
            <a:ext cx="14630400" cy="0"/>
          </a:xfrm>
          <a:prstGeom prst="line">
            <a:avLst/>
          </a:prstGeom>
          <a:ln w="28575">
            <a:solidFill>
              <a:srgbClr val="B30F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</p:sldLayoutIdLst>
  <p:hf hdr="0" ftr="0" dt="0"/>
  <p:txStyles>
    <p:titleStyle>
      <a:lvl1pPr algn="l" defTabSz="1306220" rtl="0" eaLnBrk="1" latinLnBrk="0" hangingPunct="1">
        <a:spcBef>
          <a:spcPct val="0"/>
        </a:spcBef>
        <a:buNone/>
        <a:defRPr sz="4000" b="1" kern="1200">
          <a:ln w="19050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Clr>
          <a:srgbClr val="B30F41"/>
        </a:buClr>
        <a:buFont typeface="Wingdings" pitchFamily="2" charset="2"/>
        <a:buChar char="Ø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8525" indent="-361950" algn="l" defTabSz="130622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66813" indent="-268288" algn="l" defTabSz="1306220" rtl="0" eaLnBrk="1" latinLnBrk="0" hangingPunct="1">
        <a:spcBef>
          <a:spcPct val="20000"/>
        </a:spcBef>
        <a:buFont typeface="Arial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5100" indent="-268288" algn="l" defTabSz="130622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050" indent="-268288" algn="l" defTabSz="130622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karl.stahl@intertex.se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12" Type="http://schemas.openxmlformats.org/officeDocument/2006/relationships/hyperlink" Target="http://youtu.be/zAV5Ju9rgn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hyperlink" Target="../No%20Q-TURN%20QoS.AVI" TargetMode="External"/><Relationship Id="rId5" Type="http://schemas.openxmlformats.org/officeDocument/2006/relationships/image" Target="../media/image28.png"/><Relationship Id="rId10" Type="http://schemas.openxmlformats.org/officeDocument/2006/relationships/hyperlink" Target="http://youtu.be/-TjEzK50Ye8" TargetMode="External"/><Relationship Id="rId4" Type="http://schemas.openxmlformats.org/officeDocument/2006/relationships/image" Target="../media/image27.png"/><Relationship Id="rId9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png"/><Relationship Id="rId3" Type="http://schemas.openxmlformats.org/officeDocument/2006/relationships/image" Target="../media/image7.png"/><Relationship Id="rId21" Type="http://schemas.openxmlformats.org/officeDocument/2006/relationships/image" Target="../media/image48.png"/><Relationship Id="rId7" Type="http://schemas.openxmlformats.org/officeDocument/2006/relationships/image" Target="../media/image38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2" Type="http://schemas.openxmlformats.org/officeDocument/2006/relationships/image" Target="../media/image6.png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21.png"/><Relationship Id="rId24" Type="http://schemas.openxmlformats.org/officeDocument/2006/relationships/image" Target="../media/image51.png"/><Relationship Id="rId5" Type="http://schemas.openxmlformats.org/officeDocument/2006/relationships/image" Target="../media/image14.png"/><Relationship Id="rId15" Type="http://schemas.openxmlformats.org/officeDocument/2006/relationships/image" Target="../media/image42.jpeg"/><Relationship Id="rId23" Type="http://schemas.openxmlformats.org/officeDocument/2006/relationships/image" Target="../media/image50.png"/><Relationship Id="rId10" Type="http://schemas.openxmlformats.org/officeDocument/2006/relationships/image" Target="../media/image8.png"/><Relationship Id="rId19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15.png"/><Relationship Id="rId14" Type="http://schemas.openxmlformats.org/officeDocument/2006/relationships/image" Target="../media/image41.png"/><Relationship Id="rId22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685800" y="304800"/>
            <a:ext cx="13594080" cy="838200"/>
          </a:xfrm>
        </p:spPr>
        <p:txBody>
          <a:bodyPr/>
          <a:lstStyle/>
          <a:p>
            <a:r>
              <a:rPr lang="sv-SE" dirty="0" smtClean="0"/>
              <a:t>   </a:t>
            </a:r>
            <a:r>
              <a:rPr lang="sv-SE" dirty="0" err="1" smtClean="0"/>
              <a:t>WebRTC</a:t>
            </a:r>
            <a:r>
              <a:rPr lang="sv-SE" dirty="0" smtClean="0"/>
              <a:t> Demo, Atlanta June 2013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781800" y="1905000"/>
            <a:ext cx="7086600" cy="2667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Ingate’s SBCs do more than </a:t>
            </a:r>
            <a:r>
              <a:rPr lang="en-US" dirty="0" err="1" smtClean="0">
                <a:solidFill>
                  <a:schemeClr val="tx1"/>
                </a:solidFill>
              </a:rPr>
              <a:t>POTSoIP</a:t>
            </a:r>
            <a:r>
              <a:rPr lang="en-US" dirty="0" smtClean="0">
                <a:solidFill>
                  <a:schemeClr val="tx1"/>
                </a:solidFill>
              </a:rPr>
              <a:t> SIP. They were developed for standard compliant end-to-end multimedia SIP connectivity everywhere. 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tx1"/>
                </a:solidFill>
              </a:rPr>
              <a:t>WebRTC is just aligned – Ingate adds Q-TURN telepresence quality and the WebRTC &amp; SIP PBX Companion for the enterprise UC “social network”.</a:t>
            </a:r>
          </a:p>
        </p:txBody>
      </p:sp>
      <p:pic>
        <p:nvPicPr>
          <p:cNvPr id="4" name="Bildobjekt 3" descr="ingate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793284"/>
            <a:ext cx="4495800" cy="1254715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1143000" y="3048000"/>
            <a:ext cx="495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Merged Intertex Data AB and Ingate Systems AB</a:t>
            </a:r>
            <a:endParaRPr lang="en-US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96600" y="5257800"/>
            <a:ext cx="2316163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Bildobjekt 12" descr="WebRTCSymbolQTUR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2400" y="5334000"/>
            <a:ext cx="1663452" cy="1647457"/>
          </a:xfrm>
          <a:prstGeom prst="rect">
            <a:avLst/>
          </a:prstGeom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1143000" y="4724400"/>
            <a:ext cx="12435840" cy="2810756"/>
          </a:xfrm>
          <a:prstGeom prst="rect">
            <a:avLst/>
          </a:prstGeom>
        </p:spPr>
        <p:txBody>
          <a:bodyPr vert="horz" lIns="130622" tIns="65311" rIns="130622" bIns="0" rtlCol="0" anchor="t">
            <a:normAutofit fontScale="90000" lnSpcReduction="20000"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Karl Stahl</a:t>
            </a:r>
            <a:b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CEO/CTO</a:t>
            </a:r>
            <a:b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Ingate Systems</a:t>
            </a:r>
            <a:b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info@ingate.com </a:t>
            </a:r>
            <a:b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/>
              </a:rPr>
              <a:t>karl.stahl@intertex.se</a:t>
            </a:r>
            <a:r>
              <a:rPr kumimoji="0" lang="en-US" sz="40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600" b="0" i="0" u="none" strike="noStrike" kern="1200" cap="none" spc="0" normalizeH="0" baseline="0" noProof="0" dirty="0" smtClean="0">
                <a:ln w="19050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600" b="0" i="0" u="none" strike="noStrike" kern="1200" cap="none" spc="0" normalizeH="0" baseline="0" noProof="0" dirty="0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1" smtClean="0"/>
              <a:t>What is a “SIP Trunking E-SBC Vendor” Doing in the  WebRTC Space?</a:t>
            </a:r>
            <a:endParaRPr lang="en-US" noProof="1"/>
          </a:p>
        </p:txBody>
      </p:sp>
      <p:sp>
        <p:nvSpPr>
          <p:cNvPr id="36" name="Platshållare för innehåll 35"/>
          <p:cNvSpPr>
            <a:spLocks noGrp="1"/>
          </p:cNvSpPr>
          <p:nvPr>
            <p:ph idx="1"/>
          </p:nvPr>
        </p:nvSpPr>
        <p:spPr>
          <a:xfrm>
            <a:off x="381000" y="1295400"/>
            <a:ext cx="8610600" cy="3886200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noProof="1" smtClean="0"/>
              <a:t>Helping our PBX / UC friends with the “</a:t>
            </a:r>
            <a:r>
              <a:rPr lang="en-US" b="1" noProof="1" smtClean="0">
                <a:solidFill>
                  <a:srgbClr val="C00000"/>
                </a:solidFill>
              </a:rPr>
              <a:t>WebRTC &amp; SIP PBX Companion</a:t>
            </a:r>
            <a:r>
              <a:rPr lang="en-US" b="1" noProof="1" smtClean="0"/>
              <a:t>” to get the benefits of WebRTC:</a:t>
            </a:r>
          </a:p>
          <a:p>
            <a:pPr lvl="1"/>
            <a:r>
              <a:rPr lang="en-US" noProof="1" smtClean="0"/>
              <a:t>Click to Dial-In and pass Dial me-link</a:t>
            </a:r>
          </a:p>
          <a:p>
            <a:pPr lvl="1"/>
            <a:r>
              <a:rPr lang="en-US" noProof="1" smtClean="0"/>
              <a:t>Browser based soft client, for local and remote enterprise UC users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noProof="1" smtClean="0"/>
              <a:pPr/>
              <a:t>2</a:t>
            </a:fld>
            <a:endParaRPr lang="en-US" noProof="1"/>
          </a:p>
        </p:txBody>
      </p:sp>
      <p:grpSp>
        <p:nvGrpSpPr>
          <p:cNvPr id="3" name="Grupp 65"/>
          <p:cNvGrpSpPr>
            <a:grpSpLocks/>
          </p:cNvGrpSpPr>
          <p:nvPr/>
        </p:nvGrpSpPr>
        <p:grpSpPr bwMode="auto">
          <a:xfrm>
            <a:off x="9220200" y="1219200"/>
            <a:ext cx="4343400" cy="6477000"/>
            <a:chOff x="5607050" y="1038225"/>
            <a:chExt cx="3581400" cy="5819775"/>
          </a:xfrm>
        </p:grpSpPr>
        <p:pic>
          <p:nvPicPr>
            <p:cNvPr id="19" name="Bildobjekt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07050" y="1666876"/>
              <a:ext cx="3581400" cy="5114214"/>
            </a:xfrm>
            <a:prstGeom prst="rect">
              <a:avLst/>
            </a:prstGeom>
            <a:noFill/>
            <a:ln w="9525">
              <a:noFill/>
              <a:prstDash val="dash"/>
              <a:miter lim="800000"/>
              <a:headEnd/>
              <a:tailEnd/>
            </a:ln>
          </p:spPr>
        </p:pic>
        <p:pic>
          <p:nvPicPr>
            <p:cNvPr id="20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39554" y="4480911"/>
              <a:ext cx="3304446" cy="2377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ktangel 20"/>
            <p:cNvSpPr/>
            <p:nvPr/>
          </p:nvSpPr>
          <p:spPr bwMode="auto">
            <a:xfrm>
              <a:off x="8164513" y="4887913"/>
              <a:ext cx="69850" cy="34766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2" name="Rektangel 21"/>
            <p:cNvSpPr/>
            <p:nvPr/>
          </p:nvSpPr>
          <p:spPr bwMode="auto">
            <a:xfrm rot="16200000">
              <a:off x="7130257" y="3953668"/>
              <a:ext cx="88900" cy="2557463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noProof="1" smtClean="0">
                  <a:latin typeface="Calibri" pitchFamily="34" charset="0"/>
                  <a:cs typeface="Calibri" pitchFamily="34" charset="0"/>
                </a:rPr>
                <a:t> </a:t>
              </a: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3" name="Rektangel 22"/>
            <p:cNvSpPr/>
            <p:nvPr/>
          </p:nvSpPr>
          <p:spPr bwMode="auto">
            <a:xfrm>
              <a:off x="6335713" y="5273675"/>
              <a:ext cx="90487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4" name="Bildobjekt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 bwMode="auto">
            <a:xfrm>
              <a:off x="5835650" y="5370403"/>
              <a:ext cx="936058" cy="615260"/>
            </a:xfrm>
            <a:prstGeom prst="rect">
              <a:avLst/>
            </a:prstGeom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25" name="Rektangel 24"/>
            <p:cNvSpPr/>
            <p:nvPr/>
          </p:nvSpPr>
          <p:spPr bwMode="auto">
            <a:xfrm>
              <a:off x="7670800" y="5272088"/>
              <a:ext cx="90488" cy="390525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50000">
                  <a:schemeClr val="bg1"/>
                </a:gs>
                <a:gs pos="100000">
                  <a:schemeClr val="bg1">
                    <a:lumMod val="6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104"/>
            <p:cNvSpPr txBox="1">
              <a:spLocks noChangeArrowheads="1"/>
            </p:cNvSpPr>
            <p:nvPr/>
          </p:nvSpPr>
          <p:spPr bwMode="auto">
            <a:xfrm>
              <a:off x="6172904" y="4845820"/>
              <a:ext cx="607803" cy="33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noProof="1" smtClean="0">
                  <a:latin typeface="Calibri" pitchFamily="34" charset="0"/>
                  <a:cs typeface="Calibri" pitchFamily="34" charset="0"/>
                </a:rPr>
                <a:t>LAN</a:t>
              </a:r>
              <a:endParaRPr lang="en-US" sz="1800" b="1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27" name="Bildobjekt 4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30013" y="1314450"/>
              <a:ext cx="2525276" cy="1466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5" descr="C:\J_Kolon\TMC\WebRTCAtlantaJune2013\CallNow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14788" y="1038225"/>
              <a:ext cx="1334090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20394" y="5453064"/>
              <a:ext cx="1028474" cy="952706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30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234660" y="5586413"/>
              <a:ext cx="1137987" cy="1054151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31" name="Picture 2" descr="C:\J_Kolon\TMC\WebRTCAtlantaJune2013\RTCBrowser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77485" y="5681663"/>
              <a:ext cx="1261784" cy="1168828"/>
            </a:xfrm>
            <a:prstGeom prst="rect">
              <a:avLst/>
            </a:prstGeom>
            <a:noFill/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9" cstate="print"/>
            <a:stretch>
              <a:fillRect/>
            </a:stretch>
          </p:blipFill>
          <p:spPr bwMode="auto">
            <a:xfrm>
              <a:off x="8313956" y="4894859"/>
              <a:ext cx="707798" cy="737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</p:pic>
        <p:sp>
          <p:nvSpPr>
            <p:cNvPr id="33" name="Freeform 105"/>
            <p:cNvSpPr/>
            <p:nvPr/>
          </p:nvSpPr>
          <p:spPr bwMode="auto">
            <a:xfrm>
              <a:off x="6746875" y="1966913"/>
              <a:ext cx="590550" cy="156686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520717 w 656599"/>
                <a:gd name="connsiteY2" fmla="*/ 1066288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643578 w 656599"/>
                <a:gd name="connsiteY0" fmla="*/ 0 h 1543508"/>
                <a:gd name="connsiteX1" fmla="*/ 539766 w 656599"/>
                <a:gd name="connsiteY1" fmla="*/ 679467 h 1543508"/>
                <a:gd name="connsiteX2" fmla="*/ 396892 w 656599"/>
                <a:gd name="connsiteY2" fmla="*/ 1237210 h 1543508"/>
                <a:gd name="connsiteX3" fmla="*/ 0 w 656599"/>
                <a:gd name="connsiteY3" fmla="*/ 1543508 h 1543508"/>
                <a:gd name="connsiteX0" fmla="*/ 576903 w 589924"/>
                <a:gd name="connsiteY0" fmla="*/ 0 h 1480537"/>
                <a:gd name="connsiteX1" fmla="*/ 539766 w 589924"/>
                <a:gd name="connsiteY1" fmla="*/ 616496 h 1480537"/>
                <a:gd name="connsiteX2" fmla="*/ 396892 w 589924"/>
                <a:gd name="connsiteY2" fmla="*/ 1174239 h 1480537"/>
                <a:gd name="connsiteX3" fmla="*/ 0 w 589924"/>
                <a:gd name="connsiteY3" fmla="*/ 1480537 h 1480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924" h="1480537">
                  <a:moveTo>
                    <a:pt x="576903" y="0"/>
                  </a:moveTo>
                  <a:cubicBezTo>
                    <a:pt x="589924" y="280464"/>
                    <a:pt x="536270" y="219085"/>
                    <a:pt x="539766" y="616496"/>
                  </a:cubicBezTo>
                  <a:cubicBezTo>
                    <a:pt x="522464" y="789713"/>
                    <a:pt x="486853" y="1030232"/>
                    <a:pt x="396892" y="1174239"/>
                  </a:cubicBezTo>
                  <a:cubicBezTo>
                    <a:pt x="306931" y="1318246"/>
                    <a:pt x="28049" y="1447479"/>
                    <a:pt x="0" y="1480537"/>
                  </a:cubicBezTo>
                </a:path>
              </a:pathLst>
            </a:custGeom>
            <a:ln w="381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4" name="Freeform 105"/>
            <p:cNvSpPr/>
            <p:nvPr/>
          </p:nvSpPr>
          <p:spPr bwMode="auto">
            <a:xfrm flipH="1">
              <a:off x="7296150" y="2095500"/>
              <a:ext cx="114300" cy="21907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818449"/>
                <a:gd name="connsiteY0" fmla="*/ 0 h 1438070"/>
                <a:gd name="connsiteX1" fmla="*/ 700174 w 818449"/>
                <a:gd name="connsiteY1" fmla="*/ 575888 h 1438070"/>
                <a:gd name="connsiteX2" fmla="*/ 756597 w 818449"/>
                <a:gd name="connsiteY2" fmla="*/ 1438070 h 1438070"/>
                <a:gd name="connsiteX0" fmla="*/ 0 w 1074191"/>
                <a:gd name="connsiteY0" fmla="*/ 0 h 1491086"/>
                <a:gd name="connsiteX1" fmla="*/ 700174 w 1074191"/>
                <a:gd name="connsiteY1" fmla="*/ 575888 h 1491086"/>
                <a:gd name="connsiteX2" fmla="*/ 1074191 w 1074191"/>
                <a:gd name="connsiteY2" fmla="*/ 1491086 h 1491086"/>
                <a:gd name="connsiteX0" fmla="*/ 0 w 1544190"/>
                <a:gd name="connsiteY0" fmla="*/ 0 h 1491086"/>
                <a:gd name="connsiteX1" fmla="*/ 700174 w 1544190"/>
                <a:gd name="connsiteY1" fmla="*/ 575888 h 1491086"/>
                <a:gd name="connsiteX2" fmla="*/ 1074191 w 1544190"/>
                <a:gd name="connsiteY2" fmla="*/ 1491086 h 1491086"/>
                <a:gd name="connsiteX0" fmla="*/ 0 w 909002"/>
                <a:gd name="connsiteY0" fmla="*/ 0 h 1438070"/>
                <a:gd name="connsiteX1" fmla="*/ 700174 w 909002"/>
                <a:gd name="connsiteY1" fmla="*/ 575888 h 1438070"/>
                <a:gd name="connsiteX2" fmla="*/ 439003 w 909002"/>
                <a:gd name="connsiteY2" fmla="*/ 1438070 h 1438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9002" h="1438070">
                  <a:moveTo>
                    <a:pt x="0" y="0"/>
                  </a:moveTo>
                  <a:cubicBezTo>
                    <a:pt x="413072" y="222459"/>
                    <a:pt x="544191" y="309184"/>
                    <a:pt x="700174" y="575888"/>
                  </a:cubicBezTo>
                  <a:cubicBezTo>
                    <a:pt x="818448" y="940378"/>
                    <a:pt x="909002" y="1108180"/>
                    <a:pt x="439003" y="1438070"/>
                  </a:cubicBezTo>
                </a:path>
              </a:pathLst>
            </a:custGeom>
            <a:ln w="38100">
              <a:solidFill>
                <a:schemeClr val="tx1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5" name="Freeform 105"/>
            <p:cNvSpPr/>
            <p:nvPr/>
          </p:nvSpPr>
          <p:spPr bwMode="auto">
            <a:xfrm>
              <a:off x="7696200" y="5062538"/>
              <a:ext cx="687388" cy="290512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2799807 w 3489729"/>
                <a:gd name="connsiteY0" fmla="*/ 0 h 1660312"/>
                <a:gd name="connsiteX1" fmla="*/ 921166 w 3489729"/>
                <a:gd name="connsiteY1" fmla="*/ 1557704 h 1660312"/>
                <a:gd name="connsiteX2" fmla="*/ 3489729 w 3489729"/>
                <a:gd name="connsiteY2" fmla="*/ 1282628 h 1660312"/>
                <a:gd name="connsiteX0" fmla="*/ 904332 w 1594254"/>
                <a:gd name="connsiteY0" fmla="*/ 0 h 1487771"/>
                <a:gd name="connsiteX1" fmla="*/ 921166 w 1594254"/>
                <a:gd name="connsiteY1" fmla="*/ 927995 h 1487771"/>
                <a:gd name="connsiteX2" fmla="*/ 1594254 w 1594254"/>
                <a:gd name="connsiteY2" fmla="*/ 1282628 h 1487771"/>
                <a:gd name="connsiteX0" fmla="*/ 904332 w 1555729"/>
                <a:gd name="connsiteY0" fmla="*/ 0 h 1487771"/>
                <a:gd name="connsiteX1" fmla="*/ 921166 w 1555729"/>
                <a:gd name="connsiteY1" fmla="*/ 927995 h 1487771"/>
                <a:gd name="connsiteX2" fmla="*/ 556029 w 1555729"/>
                <a:gd name="connsiteY2" fmla="*/ 1282628 h 1487771"/>
                <a:gd name="connsiteX0" fmla="*/ 348303 w 348303"/>
                <a:gd name="connsiteY0" fmla="*/ 0 h 1282628"/>
                <a:gd name="connsiteX1" fmla="*/ 0 w 348303"/>
                <a:gd name="connsiteY1" fmla="*/ 1282628 h 1282628"/>
                <a:gd name="connsiteX0" fmla="*/ 338778 w 338778"/>
                <a:gd name="connsiteY0" fmla="*/ 0 h 1237649"/>
                <a:gd name="connsiteX1" fmla="*/ 0 w 338778"/>
                <a:gd name="connsiteY1" fmla="*/ 1237649 h 1237649"/>
                <a:gd name="connsiteX0" fmla="*/ 338778 w 338778"/>
                <a:gd name="connsiteY0" fmla="*/ 0 h 1237649"/>
                <a:gd name="connsiteX1" fmla="*/ 187341 w 338778"/>
                <a:gd name="connsiteY1" fmla="*/ 895367 h 1237649"/>
                <a:gd name="connsiteX2" fmla="*/ 0 w 338778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187341 w 272103"/>
                <a:gd name="connsiteY1" fmla="*/ 895367 h 1237649"/>
                <a:gd name="connsiteX2" fmla="*/ 0 w 272103"/>
                <a:gd name="connsiteY2" fmla="*/ 1237649 h 1237649"/>
                <a:gd name="connsiteX0" fmla="*/ 272103 w 387777"/>
                <a:gd name="connsiteY0" fmla="*/ 0 h 1237649"/>
                <a:gd name="connsiteX1" fmla="*/ 311166 w 387777"/>
                <a:gd name="connsiteY1" fmla="*/ 841392 h 1237649"/>
                <a:gd name="connsiteX2" fmla="*/ 0 w 387777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0 w 311166"/>
                <a:gd name="connsiteY2" fmla="*/ 1237649 h 1237649"/>
                <a:gd name="connsiteX0" fmla="*/ 272103 w 311166"/>
                <a:gd name="connsiteY0" fmla="*/ 0 h 1237649"/>
                <a:gd name="connsiteX1" fmla="*/ 311166 w 311166"/>
                <a:gd name="connsiteY1" fmla="*/ 841392 h 1237649"/>
                <a:gd name="connsiteX2" fmla="*/ 225442 w 311166"/>
                <a:gd name="connsiteY2" fmla="*/ 1111268 h 1237649"/>
                <a:gd name="connsiteX3" fmla="*/ 0 w 311166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225442 w 285124"/>
                <a:gd name="connsiteY2" fmla="*/ 111126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96866 w 285124"/>
                <a:gd name="connsiteY1" fmla="*/ 841392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85124"/>
                <a:gd name="connsiteY0" fmla="*/ 0 h 1237649"/>
                <a:gd name="connsiteX1" fmla="*/ 168291 w 285124"/>
                <a:gd name="connsiteY1" fmla="*/ 679467 h 1237649"/>
                <a:gd name="connsiteX2" fmla="*/ 149242 w 285124"/>
                <a:gd name="connsiteY2" fmla="*/ 1066288 h 1237649"/>
                <a:gd name="connsiteX3" fmla="*/ 0 w 285124"/>
                <a:gd name="connsiteY3" fmla="*/ 1237649 h 1237649"/>
                <a:gd name="connsiteX0" fmla="*/ 272103 w 272103"/>
                <a:gd name="connsiteY0" fmla="*/ 0 h 1237649"/>
                <a:gd name="connsiteX1" fmla="*/ 149242 w 272103"/>
                <a:gd name="connsiteY1" fmla="*/ 1066288 h 1237649"/>
                <a:gd name="connsiteX2" fmla="*/ 0 w 272103"/>
                <a:gd name="connsiteY2" fmla="*/ 1237649 h 1237649"/>
                <a:gd name="connsiteX0" fmla="*/ 272103 w 272103"/>
                <a:gd name="connsiteY0" fmla="*/ 0 h 1237649"/>
                <a:gd name="connsiteX1" fmla="*/ 0 w 272103"/>
                <a:gd name="connsiteY1" fmla="*/ 1237649 h 1237649"/>
                <a:gd name="connsiteX0" fmla="*/ 0 w 537522"/>
                <a:gd name="connsiteY0" fmla="*/ 0 h 1516521"/>
                <a:gd name="connsiteX1" fmla="*/ 537522 w 537522"/>
                <a:gd name="connsiteY1" fmla="*/ 1516521 h 1516521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239091 w 585147"/>
                <a:gd name="connsiteY1" fmla="*/ 328629 h 1552504"/>
                <a:gd name="connsiteX2" fmla="*/ 585147 w 585147"/>
                <a:gd name="connsiteY2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85147"/>
                <a:gd name="connsiteY0" fmla="*/ 0 h 1552504"/>
                <a:gd name="connsiteX1" fmla="*/ 585147 w 585147"/>
                <a:gd name="connsiteY1" fmla="*/ 1552504 h 1552504"/>
                <a:gd name="connsiteX0" fmla="*/ 0 w 508947"/>
                <a:gd name="connsiteY0" fmla="*/ 0 h 1660454"/>
                <a:gd name="connsiteX1" fmla="*/ 508947 w 508947"/>
                <a:gd name="connsiteY1" fmla="*/ 1660454 h 1660454"/>
                <a:gd name="connsiteX0" fmla="*/ 0 w 532973"/>
                <a:gd name="connsiteY0" fmla="*/ 0 h 1660454"/>
                <a:gd name="connsiteX1" fmla="*/ 508947 w 532973"/>
                <a:gd name="connsiteY1" fmla="*/ 1660454 h 1660454"/>
                <a:gd name="connsiteX0" fmla="*/ 0 w 532973"/>
                <a:gd name="connsiteY0" fmla="*/ 0 h 1660454"/>
                <a:gd name="connsiteX1" fmla="*/ 181941 w 532973"/>
                <a:gd name="connsiteY1" fmla="*/ 967335 h 1660454"/>
                <a:gd name="connsiteX2" fmla="*/ 508947 w 532973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583129"/>
                <a:gd name="connsiteY0" fmla="*/ 0 h 1660454"/>
                <a:gd name="connsiteX1" fmla="*/ 232097 w 583129"/>
                <a:gd name="connsiteY1" fmla="*/ 967335 h 1660454"/>
                <a:gd name="connsiteX2" fmla="*/ 559103 w 583129"/>
                <a:gd name="connsiteY2" fmla="*/ 1660454 h 1660454"/>
                <a:gd name="connsiteX0" fmla="*/ 50156 w 440254"/>
                <a:gd name="connsiteY0" fmla="*/ 0 h 1660454"/>
                <a:gd name="connsiteX1" fmla="*/ 232097 w 440254"/>
                <a:gd name="connsiteY1" fmla="*/ 967335 h 1660454"/>
                <a:gd name="connsiteX2" fmla="*/ 416228 w 440254"/>
                <a:gd name="connsiteY2" fmla="*/ 1660454 h 1660454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572466 w 780623"/>
                <a:gd name="connsiteY1" fmla="*/ 744951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80623"/>
                <a:gd name="connsiteY0" fmla="*/ 0 h 1438070"/>
                <a:gd name="connsiteX1" fmla="*/ 610176 w 780623"/>
                <a:gd name="connsiteY1" fmla="*/ 588494 h 1438070"/>
                <a:gd name="connsiteX2" fmla="*/ 756597 w 780623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610176 w 756597"/>
                <a:gd name="connsiteY1" fmla="*/ 588494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5989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509616 w 756597"/>
                <a:gd name="connsiteY1" fmla="*/ 549380 h 1438070"/>
                <a:gd name="connsiteX2" fmla="*/ 756597 w 756597"/>
                <a:gd name="connsiteY2" fmla="*/ 1438070 h 1438070"/>
                <a:gd name="connsiteX0" fmla="*/ 0 w 756597"/>
                <a:gd name="connsiteY0" fmla="*/ 0 h 1438070"/>
                <a:gd name="connsiteX1" fmla="*/ 396486 w 756597"/>
                <a:gd name="connsiteY1" fmla="*/ 823181 h 1438070"/>
                <a:gd name="connsiteX2" fmla="*/ 756597 w 756597"/>
                <a:gd name="connsiteY2" fmla="*/ 1438070 h 1438070"/>
                <a:gd name="connsiteX0" fmla="*/ 0 w 530335"/>
                <a:gd name="connsiteY0" fmla="*/ 0 h 1438070"/>
                <a:gd name="connsiteX1" fmla="*/ 170224 w 530335"/>
                <a:gd name="connsiteY1" fmla="*/ 823181 h 1438070"/>
                <a:gd name="connsiteX2" fmla="*/ 530335 w 530335"/>
                <a:gd name="connsiteY2" fmla="*/ 1438070 h 1438070"/>
                <a:gd name="connsiteX0" fmla="*/ 0 w 530335"/>
                <a:gd name="connsiteY0" fmla="*/ 0 h 1438070"/>
                <a:gd name="connsiteX1" fmla="*/ 530335 w 530335"/>
                <a:gd name="connsiteY1" fmla="*/ 1438070 h 1438070"/>
                <a:gd name="connsiteX0" fmla="*/ 0 w 555475"/>
                <a:gd name="connsiteY0" fmla="*/ 0 h 401535"/>
                <a:gd name="connsiteX1" fmla="*/ 555475 w 555475"/>
                <a:gd name="connsiteY1" fmla="*/ 401535 h 401535"/>
                <a:gd name="connsiteX0" fmla="*/ 0 w 630896"/>
                <a:gd name="connsiteY0" fmla="*/ 0 h 421092"/>
                <a:gd name="connsiteX1" fmla="*/ 630896 w 630896"/>
                <a:gd name="connsiteY1" fmla="*/ 421092 h 421092"/>
                <a:gd name="connsiteX0" fmla="*/ 0 w 769167"/>
                <a:gd name="connsiteY0" fmla="*/ 0 h 636222"/>
                <a:gd name="connsiteX1" fmla="*/ 769167 w 769167"/>
                <a:gd name="connsiteY1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36222"/>
                <a:gd name="connsiteX1" fmla="*/ 265247 w 769167"/>
                <a:gd name="connsiteY1" fmla="*/ 499321 h 636222"/>
                <a:gd name="connsiteX2" fmla="*/ 769167 w 769167"/>
                <a:gd name="connsiteY2" fmla="*/ 636222 h 636222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42335"/>
                <a:gd name="connsiteX1" fmla="*/ 265247 w 769167"/>
                <a:gd name="connsiteY1" fmla="*/ 499321 h 642335"/>
                <a:gd name="connsiteX2" fmla="*/ 769167 w 769167"/>
                <a:gd name="connsiteY2" fmla="*/ 636222 h 642335"/>
                <a:gd name="connsiteX0" fmla="*/ 0 w 769167"/>
                <a:gd name="connsiteY0" fmla="*/ 0 h 636222"/>
                <a:gd name="connsiteX1" fmla="*/ 328098 w 769167"/>
                <a:gd name="connsiteY1" fmla="*/ 421092 h 636222"/>
                <a:gd name="connsiteX2" fmla="*/ 769167 w 769167"/>
                <a:gd name="connsiteY2" fmla="*/ 636222 h 636222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114164 w 883331"/>
                <a:gd name="connsiteY0" fmla="*/ 0 h 681449"/>
                <a:gd name="connsiteX1" fmla="*/ 40018 w 883331"/>
                <a:gd name="connsiteY1" fmla="*/ 166848 h 681449"/>
                <a:gd name="connsiteX2" fmla="*/ 354271 w 883331"/>
                <a:gd name="connsiteY2" fmla="*/ 538436 h 681449"/>
                <a:gd name="connsiteX3" fmla="*/ 883331 w 883331"/>
                <a:gd name="connsiteY3" fmla="*/ 636222 h 681449"/>
                <a:gd name="connsiteX0" fmla="*/ 0 w 769167"/>
                <a:gd name="connsiteY0" fmla="*/ 0 h 681449"/>
                <a:gd name="connsiteX1" fmla="*/ 240107 w 769167"/>
                <a:gd name="connsiteY1" fmla="*/ 538436 h 681449"/>
                <a:gd name="connsiteX2" fmla="*/ 769167 w 769167"/>
                <a:gd name="connsiteY2" fmla="*/ 636222 h 681449"/>
                <a:gd name="connsiteX0" fmla="*/ 0 w 907438"/>
                <a:gd name="connsiteY0" fmla="*/ 0 h 642334"/>
                <a:gd name="connsiteX1" fmla="*/ 378378 w 907438"/>
                <a:gd name="connsiteY1" fmla="*/ 499321 h 642334"/>
                <a:gd name="connsiteX2" fmla="*/ 907438 w 907438"/>
                <a:gd name="connsiteY2" fmla="*/ 597107 h 642334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  <a:gd name="connsiteX0" fmla="*/ 0 w 907438"/>
                <a:gd name="connsiteY0" fmla="*/ 0 h 597107"/>
                <a:gd name="connsiteX1" fmla="*/ 353238 w 907438"/>
                <a:gd name="connsiteY1" fmla="*/ 362420 h 597107"/>
                <a:gd name="connsiteX2" fmla="*/ 907438 w 907438"/>
                <a:gd name="connsiteY2" fmla="*/ 597107 h 597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07438" h="597107">
                  <a:moveTo>
                    <a:pt x="0" y="0"/>
                  </a:moveTo>
                  <a:cubicBezTo>
                    <a:pt x="50022" y="112174"/>
                    <a:pt x="225044" y="256383"/>
                    <a:pt x="353238" y="362420"/>
                  </a:cubicBezTo>
                  <a:cubicBezTo>
                    <a:pt x="507792" y="505434"/>
                    <a:pt x="625910" y="463261"/>
                    <a:pt x="907438" y="597107"/>
                  </a:cubicBezTo>
                </a:path>
              </a:pathLst>
            </a:custGeom>
            <a:ln w="50800">
              <a:solidFill>
                <a:srgbClr val="008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8" name="Freeform 105"/>
            <p:cNvSpPr/>
            <p:nvPr/>
          </p:nvSpPr>
          <p:spPr bwMode="auto">
            <a:xfrm>
              <a:off x="7835900" y="4868863"/>
              <a:ext cx="406400" cy="12223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4364" h="704842">
                  <a:moveTo>
                    <a:pt x="0" y="482068"/>
                  </a:moveTo>
                  <a:cubicBezTo>
                    <a:pt x="177396" y="704842"/>
                    <a:pt x="249576" y="489372"/>
                    <a:pt x="374364" y="0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9" name="Freeform 105"/>
            <p:cNvSpPr/>
            <p:nvPr/>
          </p:nvSpPr>
          <p:spPr bwMode="auto">
            <a:xfrm>
              <a:off x="6480175" y="5105400"/>
              <a:ext cx="869950" cy="344488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563526 w 563526"/>
                <a:gd name="connsiteY3" fmla="*/ 3626465 h 3626465"/>
                <a:gd name="connsiteX0" fmla="*/ 16032 w 381628"/>
                <a:gd name="connsiteY0" fmla="*/ 0 h 3626465"/>
                <a:gd name="connsiteX1" fmla="*/ 0 w 381628"/>
                <a:gd name="connsiteY1" fmla="*/ 119359 h 3626465"/>
                <a:gd name="connsiteX2" fmla="*/ 381628 w 381628"/>
                <a:gd name="connsiteY2" fmla="*/ 3626465 h 3626465"/>
                <a:gd name="connsiteX0" fmla="*/ 0 w 365596"/>
                <a:gd name="connsiteY0" fmla="*/ 2510100 h 6136565"/>
                <a:gd name="connsiteX1" fmla="*/ 124253 w 365596"/>
                <a:gd name="connsiteY1" fmla="*/ 0 h 6136565"/>
                <a:gd name="connsiteX2" fmla="*/ 365596 w 365596"/>
                <a:gd name="connsiteY2" fmla="*/ 6136565 h 6136565"/>
                <a:gd name="connsiteX0" fmla="*/ 0 w 365596"/>
                <a:gd name="connsiteY0" fmla="*/ 0 h 3626465"/>
                <a:gd name="connsiteX1" fmla="*/ 365596 w 365596"/>
                <a:gd name="connsiteY1" fmla="*/ 3626465 h 362646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482068 h 704842"/>
                <a:gd name="connsiteX1" fmla="*/ 374364 w 374364"/>
                <a:gd name="connsiteY1" fmla="*/ 0 h 704842"/>
                <a:gd name="connsiteX0" fmla="*/ 0 w 374364"/>
                <a:gd name="connsiteY0" fmla="*/ 657371 h 664675"/>
                <a:gd name="connsiteX1" fmla="*/ 82642 w 374364"/>
                <a:gd name="connsiteY1" fmla="*/ 0 h 664675"/>
                <a:gd name="connsiteX2" fmla="*/ 374364 w 374364"/>
                <a:gd name="connsiteY2" fmla="*/ 175303 h 664675"/>
                <a:gd name="connsiteX0" fmla="*/ 0 w 374364"/>
                <a:gd name="connsiteY0" fmla="*/ 482068 h 482068"/>
                <a:gd name="connsiteX1" fmla="*/ 374364 w 374364"/>
                <a:gd name="connsiteY1" fmla="*/ 0 h 482068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0 w 540953"/>
                <a:gd name="connsiteY0" fmla="*/ 0 h 1709150"/>
                <a:gd name="connsiteX1" fmla="*/ 540953 w 540953"/>
                <a:gd name="connsiteY1" fmla="*/ 1709150 h 1709150"/>
                <a:gd name="connsiteX0" fmla="*/ 1007147 w 1169930"/>
                <a:gd name="connsiteY0" fmla="*/ 0 h 1983052"/>
                <a:gd name="connsiteX1" fmla="*/ 206621 w 1169930"/>
                <a:gd name="connsiteY1" fmla="*/ 1983052 h 1983052"/>
                <a:gd name="connsiteX0" fmla="*/ 800526 w 963309"/>
                <a:gd name="connsiteY0" fmla="*/ 0 h 1983052"/>
                <a:gd name="connsiteX1" fmla="*/ 0 w 963309"/>
                <a:gd name="connsiteY1" fmla="*/ 1983052 h 1983052"/>
                <a:gd name="connsiteX0" fmla="*/ 800526 w 800526"/>
                <a:gd name="connsiteY0" fmla="*/ 0 h 1983052"/>
                <a:gd name="connsiteX1" fmla="*/ 0 w 800526"/>
                <a:gd name="connsiteY1" fmla="*/ 1983052 h 19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00526" h="1983052">
                  <a:moveTo>
                    <a:pt x="800526" y="0"/>
                  </a:moveTo>
                  <a:cubicBezTo>
                    <a:pt x="524917" y="1281862"/>
                    <a:pt x="73950" y="153385"/>
                    <a:pt x="0" y="19830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Freeform 105"/>
            <p:cNvSpPr/>
            <p:nvPr/>
          </p:nvSpPr>
          <p:spPr bwMode="auto">
            <a:xfrm>
              <a:off x="7353300" y="2138363"/>
              <a:ext cx="384175" cy="3511550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990315"/>
                <a:gd name="connsiteY0" fmla="*/ 0 h 1895758"/>
                <a:gd name="connsiteX1" fmla="*/ 990315 w 990315"/>
                <a:gd name="connsiteY1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87782"/>
                <a:gd name="connsiteY0" fmla="*/ 0 h 1895758"/>
                <a:gd name="connsiteX1" fmla="*/ 1287782 w 1287782"/>
                <a:gd name="connsiteY1" fmla="*/ 1446746 h 1895758"/>
                <a:gd name="connsiteX2" fmla="*/ 990315 w 1287782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274359"/>
                <a:gd name="connsiteY0" fmla="*/ 0 h 1895758"/>
                <a:gd name="connsiteX1" fmla="*/ 1137657 w 1274359"/>
                <a:gd name="connsiteY1" fmla="*/ 1446746 h 1895758"/>
                <a:gd name="connsiteX2" fmla="*/ 990315 w 1274359"/>
                <a:gd name="connsiteY2" fmla="*/ 1895758 h 1895758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300435"/>
                <a:gd name="connsiteY0" fmla="*/ 0 h 1854815"/>
                <a:gd name="connsiteX1" fmla="*/ 1137657 w 1300435"/>
                <a:gd name="connsiteY1" fmla="*/ 1446746 h 1854815"/>
                <a:gd name="connsiteX2" fmla="*/ 976667 w 1300435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260711"/>
                <a:gd name="connsiteY0" fmla="*/ 0 h 1854815"/>
                <a:gd name="connsiteX1" fmla="*/ 1137657 w 1260711"/>
                <a:gd name="connsiteY1" fmla="*/ 1446746 h 1854815"/>
                <a:gd name="connsiteX2" fmla="*/ 976667 w 1260711"/>
                <a:gd name="connsiteY2" fmla="*/ 1854815 h 1854815"/>
                <a:gd name="connsiteX0" fmla="*/ 0 w 1151529"/>
                <a:gd name="connsiteY0" fmla="*/ 0 h 1854815"/>
                <a:gd name="connsiteX1" fmla="*/ 1137657 w 1151529"/>
                <a:gd name="connsiteY1" fmla="*/ 1446746 h 1854815"/>
                <a:gd name="connsiteX2" fmla="*/ 976667 w 1151529"/>
                <a:gd name="connsiteY2" fmla="*/ 1854815 h 1854815"/>
                <a:gd name="connsiteX0" fmla="*/ 0 w 1218549"/>
                <a:gd name="connsiteY0" fmla="*/ 0 h 1854815"/>
                <a:gd name="connsiteX1" fmla="*/ 1137657 w 1218549"/>
                <a:gd name="connsiteY1" fmla="*/ 1446746 h 1854815"/>
                <a:gd name="connsiteX2" fmla="*/ 976667 w 1218549"/>
                <a:gd name="connsiteY2" fmla="*/ 1854815 h 1854815"/>
                <a:gd name="connsiteX0" fmla="*/ 0 w 1300435"/>
                <a:gd name="connsiteY0" fmla="*/ 0 h 1854815"/>
                <a:gd name="connsiteX1" fmla="*/ 1219543 w 1300435"/>
                <a:gd name="connsiteY1" fmla="*/ 1351212 h 1854815"/>
                <a:gd name="connsiteX2" fmla="*/ 976667 w 1300435"/>
                <a:gd name="connsiteY2" fmla="*/ 1854815 h 1854815"/>
                <a:gd name="connsiteX0" fmla="*/ 0 w 1273139"/>
                <a:gd name="connsiteY0" fmla="*/ 0 h 1854815"/>
                <a:gd name="connsiteX1" fmla="*/ 1219543 w 1273139"/>
                <a:gd name="connsiteY1" fmla="*/ 1351212 h 1854815"/>
                <a:gd name="connsiteX2" fmla="*/ 976667 w 1273139"/>
                <a:gd name="connsiteY2" fmla="*/ 1854815 h 1854815"/>
                <a:gd name="connsiteX0" fmla="*/ 0 w 1327731"/>
                <a:gd name="connsiteY0" fmla="*/ 0 h 1854815"/>
                <a:gd name="connsiteX1" fmla="*/ 1219543 w 1327731"/>
                <a:gd name="connsiteY1" fmla="*/ 1351212 h 1854815"/>
                <a:gd name="connsiteX2" fmla="*/ 976667 w 1327731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730897 w 1707564"/>
                <a:gd name="connsiteY0" fmla="*/ 0 h 1854815"/>
                <a:gd name="connsiteX1" fmla="*/ 0 w 1707564"/>
                <a:gd name="connsiteY1" fmla="*/ 433685 h 1854815"/>
                <a:gd name="connsiteX2" fmla="*/ 1707564 w 1707564"/>
                <a:gd name="connsiteY2" fmla="*/ 1854815 h 1854815"/>
                <a:gd name="connsiteX0" fmla="*/ 0 w 976667"/>
                <a:gd name="connsiteY0" fmla="*/ 0 h 1854815"/>
                <a:gd name="connsiteX1" fmla="*/ 976667 w 976667"/>
                <a:gd name="connsiteY1" fmla="*/ 1854815 h 1854815"/>
                <a:gd name="connsiteX0" fmla="*/ 2480908 w 2480908"/>
                <a:gd name="connsiteY0" fmla="*/ 0 h 2788265"/>
                <a:gd name="connsiteX1" fmla="*/ 0 w 2480908"/>
                <a:gd name="connsiteY1" fmla="*/ 2788265 h 2788265"/>
                <a:gd name="connsiteX0" fmla="*/ 0 w 509942"/>
                <a:gd name="connsiteY0" fmla="*/ 0 h 3978890"/>
                <a:gd name="connsiteX1" fmla="*/ 509942 w 509942"/>
                <a:gd name="connsiteY1" fmla="*/ 3978890 h 3978890"/>
                <a:gd name="connsiteX0" fmla="*/ 121298 w 631240"/>
                <a:gd name="connsiteY0" fmla="*/ 0 h 3978890"/>
                <a:gd name="connsiteX1" fmla="*/ 0 w 631240"/>
                <a:gd name="connsiteY1" fmla="*/ 5059 h 3978890"/>
                <a:gd name="connsiteX2" fmla="*/ 631240 w 631240"/>
                <a:gd name="connsiteY2" fmla="*/ 3978890 h 3978890"/>
                <a:gd name="connsiteX0" fmla="*/ 125294 w 635236"/>
                <a:gd name="connsiteY0" fmla="*/ 0 h 3978890"/>
                <a:gd name="connsiteX1" fmla="*/ 3996 w 635236"/>
                <a:gd name="connsiteY1" fmla="*/ 5059 h 3978890"/>
                <a:gd name="connsiteX2" fmla="*/ 635236 w 635236"/>
                <a:gd name="connsiteY2" fmla="*/ 3978890 h 3978890"/>
                <a:gd name="connsiteX0" fmla="*/ 255080 w 765022"/>
                <a:gd name="connsiteY0" fmla="*/ 0 h 3978890"/>
                <a:gd name="connsiteX1" fmla="*/ 133782 w 765022"/>
                <a:gd name="connsiteY1" fmla="*/ 5059 h 3978890"/>
                <a:gd name="connsiteX2" fmla="*/ 105207 w 765022"/>
                <a:gd name="connsiteY2" fmla="*/ 776584 h 3978890"/>
                <a:gd name="connsiteX3" fmla="*/ 765022 w 765022"/>
                <a:gd name="connsiteY3" fmla="*/ 3978890 h 3978890"/>
                <a:gd name="connsiteX0" fmla="*/ 197930 w 707872"/>
                <a:gd name="connsiteY0" fmla="*/ 0 h 3978890"/>
                <a:gd name="connsiteX1" fmla="*/ 76632 w 707872"/>
                <a:gd name="connsiteY1" fmla="*/ 50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33782 w 707872"/>
                <a:gd name="connsiteY1" fmla="*/ 52684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707872 w 707872"/>
                <a:gd name="connsiteY3" fmla="*/ 3978890 h 3978890"/>
                <a:gd name="connsiteX0" fmla="*/ 197930 w 707872"/>
                <a:gd name="connsiteY0" fmla="*/ 0 h 3978890"/>
                <a:gd name="connsiteX1" fmla="*/ 181898 w 707872"/>
                <a:gd name="connsiteY1" fmla="*/ 119359 h 3978890"/>
                <a:gd name="connsiteX2" fmla="*/ 48057 w 707872"/>
                <a:gd name="connsiteY2" fmla="*/ 776584 h 3978890"/>
                <a:gd name="connsiteX3" fmla="*/ 136327 w 707872"/>
                <a:gd name="connsiteY3" fmla="*/ 2472034 h 3978890"/>
                <a:gd name="connsiteX4" fmla="*/ 707872 w 707872"/>
                <a:gd name="connsiteY4" fmla="*/ 3978890 h 3978890"/>
                <a:gd name="connsiteX0" fmla="*/ 197930 w 563526"/>
                <a:gd name="connsiteY0" fmla="*/ 0 h 3626465"/>
                <a:gd name="connsiteX1" fmla="*/ 181898 w 563526"/>
                <a:gd name="connsiteY1" fmla="*/ 119359 h 3626465"/>
                <a:gd name="connsiteX2" fmla="*/ 48057 w 563526"/>
                <a:gd name="connsiteY2" fmla="*/ 776584 h 3626465"/>
                <a:gd name="connsiteX3" fmla="*/ 136327 w 563526"/>
                <a:gd name="connsiteY3" fmla="*/ 2472034 h 3626465"/>
                <a:gd name="connsiteX4" fmla="*/ 563526 w 563526"/>
                <a:gd name="connsiteY4" fmla="*/ 3626465 h 3626465"/>
                <a:gd name="connsiteX0" fmla="*/ 197930 w 353098"/>
                <a:gd name="connsiteY0" fmla="*/ 0 h 3588365"/>
                <a:gd name="connsiteX1" fmla="*/ 181898 w 353098"/>
                <a:gd name="connsiteY1" fmla="*/ 119359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97930 w 353098"/>
                <a:gd name="connsiteY0" fmla="*/ 0 h 3588365"/>
                <a:gd name="connsiteX1" fmla="*/ 138126 w 353098"/>
                <a:gd name="connsiteY1" fmla="*/ 224152 h 3588365"/>
                <a:gd name="connsiteX2" fmla="*/ 48057 w 353098"/>
                <a:gd name="connsiteY2" fmla="*/ 776584 h 3588365"/>
                <a:gd name="connsiteX3" fmla="*/ 136327 w 353098"/>
                <a:gd name="connsiteY3" fmla="*/ 2472034 h 3588365"/>
                <a:gd name="connsiteX4" fmla="*/ 353098 w 353098"/>
                <a:gd name="connsiteY4" fmla="*/ 3588365 h 3588365"/>
                <a:gd name="connsiteX0" fmla="*/ 171667 w 353098"/>
                <a:gd name="connsiteY0" fmla="*/ 0 h 3493099"/>
                <a:gd name="connsiteX1" fmla="*/ 138126 w 353098"/>
                <a:gd name="connsiteY1" fmla="*/ 128886 h 3493099"/>
                <a:gd name="connsiteX2" fmla="*/ 48057 w 353098"/>
                <a:gd name="connsiteY2" fmla="*/ 681318 h 3493099"/>
                <a:gd name="connsiteX3" fmla="*/ 136327 w 353098"/>
                <a:gd name="connsiteY3" fmla="*/ 2376768 h 3493099"/>
                <a:gd name="connsiteX4" fmla="*/ 353098 w 353098"/>
                <a:gd name="connsiteY4" fmla="*/ 3493099 h 3493099"/>
                <a:gd name="connsiteX0" fmla="*/ 145404 w 353098"/>
                <a:gd name="connsiteY0" fmla="*/ 0 h 3512152"/>
                <a:gd name="connsiteX1" fmla="*/ 138126 w 353098"/>
                <a:gd name="connsiteY1" fmla="*/ 147939 h 3512152"/>
                <a:gd name="connsiteX2" fmla="*/ 48057 w 353098"/>
                <a:gd name="connsiteY2" fmla="*/ 700371 h 3512152"/>
                <a:gd name="connsiteX3" fmla="*/ 136327 w 353098"/>
                <a:gd name="connsiteY3" fmla="*/ 2395821 h 3512152"/>
                <a:gd name="connsiteX4" fmla="*/ 353098 w 353098"/>
                <a:gd name="connsiteY4" fmla="*/ 3512152 h 3512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098" h="3512152">
                  <a:moveTo>
                    <a:pt x="145404" y="0"/>
                  </a:moveTo>
                  <a:lnTo>
                    <a:pt x="138126" y="147939"/>
                  </a:lnTo>
                  <a:cubicBezTo>
                    <a:pt x="136960" y="258320"/>
                    <a:pt x="0" y="323816"/>
                    <a:pt x="48057" y="700371"/>
                  </a:cubicBezTo>
                  <a:cubicBezTo>
                    <a:pt x="81895" y="1076609"/>
                    <a:pt x="85487" y="1927191"/>
                    <a:pt x="136327" y="2395821"/>
                  </a:cubicBezTo>
                  <a:cubicBezTo>
                    <a:pt x="187167" y="2864451"/>
                    <a:pt x="299273" y="3245134"/>
                    <a:pt x="353098" y="3512152"/>
                  </a:cubicBezTo>
                </a:path>
              </a:pathLst>
            </a:custGeom>
            <a:ln w="38100">
              <a:solidFill>
                <a:srgbClr val="FF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noProof="1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41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7094387" y="2365186"/>
              <a:ext cx="449767" cy="534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Bildobjekt 39"/>
            <p:cNvPicPr>
              <a:picLocks noChangeAspect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408749" y="4184461"/>
              <a:ext cx="627382" cy="74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" name="Magnetskiva 44"/>
            <p:cNvSpPr/>
            <p:nvPr/>
          </p:nvSpPr>
          <p:spPr bwMode="auto">
            <a:xfrm>
              <a:off x="5895975" y="3138488"/>
              <a:ext cx="809625" cy="814387"/>
            </a:xfrm>
            <a:prstGeom prst="flowChartMagneticDisk">
              <a:avLst/>
            </a:prstGeom>
            <a:gradFill>
              <a:gsLst>
                <a:gs pos="0">
                  <a:schemeClr val="bg1">
                    <a:lumMod val="50000"/>
                    <a:alpha val="49000"/>
                  </a:schemeClr>
                </a:gs>
                <a:gs pos="50000">
                  <a:schemeClr val="bg1">
                    <a:lumMod val="65000"/>
                    <a:alpha val="0"/>
                  </a:schemeClr>
                </a:gs>
                <a:gs pos="87000">
                  <a:schemeClr val="bg1">
                    <a:lumMod val="65000"/>
                  </a:schemeClr>
                </a:gs>
              </a:gsLst>
              <a:lin ang="0" scaled="1"/>
            </a:gradFill>
            <a:ln w="9525">
              <a:solidFill>
                <a:schemeClr val="tx1">
                  <a:lumMod val="65000"/>
                  <a:lumOff val="3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lIns="36000" tIns="144000" rIns="0" anchor="ctr"/>
            <a:lstStyle/>
            <a:p>
              <a:pPr algn="ctr">
                <a:defRPr/>
              </a:pPr>
              <a:r>
                <a:rPr lang="en-US" sz="1200" b="1" noProof="1" smtClean="0"/>
                <a:t>Company</a:t>
              </a:r>
            </a:p>
            <a:p>
              <a:pPr algn="ctr">
                <a:defRPr/>
              </a:pPr>
              <a:r>
                <a:rPr lang="en-US" sz="1200" b="1" noProof="1" smtClean="0"/>
                <a:t>Web Server</a:t>
              </a:r>
              <a:endParaRPr lang="en-US" sz="1200" b="1" noProof="1"/>
            </a:p>
          </p:txBody>
        </p:sp>
        <p:sp>
          <p:nvSpPr>
            <p:cNvPr id="51" name="textruta 78"/>
            <p:cNvSpPr txBox="1">
              <a:spLocks noChangeArrowheads="1"/>
            </p:cNvSpPr>
            <p:nvPr/>
          </p:nvSpPr>
          <p:spPr bwMode="auto">
            <a:xfrm>
              <a:off x="7796062" y="4910464"/>
              <a:ext cx="557541" cy="30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noProof="1" smtClean="0">
                  <a:solidFill>
                    <a:srgbClr val="008000"/>
                  </a:solidFill>
                </a:rPr>
                <a:t>SIP</a:t>
              </a:r>
              <a:endParaRPr lang="en-US" sz="1600" b="1" noProof="1">
                <a:solidFill>
                  <a:srgbClr val="008000"/>
                </a:solidFill>
              </a:endParaRPr>
            </a:p>
          </p:txBody>
        </p:sp>
        <p:sp>
          <p:nvSpPr>
            <p:cNvPr id="52" name="textruta 78"/>
            <p:cNvSpPr txBox="1">
              <a:spLocks noChangeArrowheads="1"/>
            </p:cNvSpPr>
            <p:nvPr/>
          </p:nvSpPr>
          <p:spPr bwMode="auto">
            <a:xfrm>
              <a:off x="6786651" y="3700789"/>
              <a:ext cx="1071778" cy="304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 noProof="1" smtClean="0"/>
                <a:t>WS</a:t>
              </a:r>
              <a:endParaRPr lang="en-US" sz="1600" b="1" noProof="1"/>
            </a:p>
          </p:txBody>
        </p:sp>
        <p:sp>
          <p:nvSpPr>
            <p:cNvPr id="53" name="TextBox 104"/>
            <p:cNvSpPr txBox="1">
              <a:spLocks noChangeArrowheads="1"/>
            </p:cNvSpPr>
            <p:nvPr/>
          </p:nvSpPr>
          <p:spPr bwMode="auto">
            <a:xfrm>
              <a:off x="7384256" y="3256757"/>
              <a:ext cx="855663" cy="331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b="1" noProof="1" smtClean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media</a:t>
              </a:r>
              <a:endParaRPr lang="en-US" sz="1800" b="1" noProof="1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7" name="Picture 33" descr="laptop_computer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7648163" y="4095182"/>
              <a:ext cx="1260775" cy="873456"/>
            </a:xfrm>
            <a:prstGeom prst="rect">
              <a:avLst/>
            </a:prstGeom>
            <a:noFill/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  <a:extLst>
              <a:ext uri="{909E8E84-426E-40DD-AFC4-6F175D3DCCD1}"/>
              <a:ext uri="{91240B29-F687-4F45-9708-019B960494DF}"/>
            </a:extLst>
          </p:spPr>
        </p:pic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724650" y="4152900"/>
              <a:ext cx="1198628" cy="962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9" name="Title 1"/>
          <p:cNvSpPr txBox="1">
            <a:spLocks/>
          </p:cNvSpPr>
          <p:nvPr/>
        </p:nvSpPr>
        <p:spPr>
          <a:xfrm>
            <a:off x="1371600" y="5562600"/>
            <a:ext cx="5029200" cy="1450943"/>
          </a:xfrm>
          <a:prstGeom prst="rect">
            <a:avLst/>
          </a:prstGeom>
          <a:ln w="38100">
            <a:solidFill>
              <a:srgbClr val="B30F41"/>
            </a:solidFill>
          </a:ln>
        </p:spPr>
        <p:txBody>
          <a:bodyPr vert="horz" lIns="130622" tIns="65311" rIns="130622" bIns="0" rtlCol="0" anchor="ctr">
            <a:spAutoFit/>
          </a:bodyPr>
          <a:lstStyle/>
          <a:p>
            <a:pPr marL="0" marR="0" lvl="0" indent="0" algn="l" defTabSz="130622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1" smtClean="0">
                <a:ln w="190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See that at Ingate’s Display Table 29</a:t>
            </a:r>
            <a:endParaRPr kumimoji="0" lang="en-US" sz="4000" b="1" i="0" u="none" strike="noStrike" kern="1200" cap="none" spc="0" normalizeH="0" baseline="0" noProof="1">
              <a:ln w="19050"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2" name="Picture 3" descr="C:\J_Kolon\TMC\WebRTCAtlantaJune2013\SoftPhoneBrowserButtons2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268200" y="2743200"/>
            <a:ext cx="2096489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“SIP Trunking E-SBC Vendor” Doing in the  </a:t>
            </a:r>
            <a:r>
              <a:rPr lang="en-US" dirty="0" err="1" smtClean="0"/>
              <a:t>WebRTC</a:t>
            </a:r>
            <a:r>
              <a:rPr lang="en-US" dirty="0" smtClean="0"/>
              <a:t> Space?</a:t>
            </a:r>
            <a:endParaRPr lang="en-US" dirty="0"/>
          </a:p>
        </p:txBody>
      </p:sp>
      <p:grpSp>
        <p:nvGrpSpPr>
          <p:cNvPr id="3" name="Grupp 16"/>
          <p:cNvGrpSpPr/>
          <p:nvPr/>
        </p:nvGrpSpPr>
        <p:grpSpPr>
          <a:xfrm>
            <a:off x="8001000" y="1219200"/>
            <a:ext cx="6537434" cy="6477000"/>
            <a:chOff x="8001000" y="1219200"/>
            <a:chExt cx="6537434" cy="6477000"/>
          </a:xfrm>
        </p:grpSpPr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01000" y="1219200"/>
              <a:ext cx="4684608" cy="3362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77200" y="4800600"/>
              <a:ext cx="6016586" cy="289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2"/>
            <p:cNvSpPr txBox="1"/>
            <p:nvPr/>
          </p:nvSpPr>
          <p:spPr>
            <a:xfrm>
              <a:off x="12100034" y="2522483"/>
              <a:ext cx="2438400" cy="2286334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C00000"/>
              </a:solidFill>
            </a:ln>
          </p:spPr>
          <p:txBody>
            <a:bodyPr wrap="square" lIns="130622" tIns="65311" rIns="130622" bIns="65311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2800" noProof="1" smtClean="0">
                  <a:solidFill>
                    <a:srgbClr val="B30F41"/>
                  </a:solidFill>
                </a:rPr>
                <a:t>RTC brought from POTSoIP islands to the Internet. What about Quality?</a:t>
              </a:r>
            </a:p>
          </p:txBody>
        </p:sp>
      </p:grpSp>
      <p:grpSp>
        <p:nvGrpSpPr>
          <p:cNvPr id="5" name="Grupp 47"/>
          <p:cNvGrpSpPr/>
          <p:nvPr/>
        </p:nvGrpSpPr>
        <p:grpSpPr>
          <a:xfrm>
            <a:off x="9982199" y="5638800"/>
            <a:ext cx="3405623" cy="2030607"/>
            <a:chOff x="3077181" y="1421159"/>
            <a:chExt cx="4718474" cy="2859604"/>
          </a:xfrm>
        </p:grpSpPr>
        <p:sp>
          <p:nvSpPr>
            <p:cNvPr id="46" name="Freeform 105"/>
            <p:cNvSpPr/>
            <p:nvPr/>
          </p:nvSpPr>
          <p:spPr>
            <a:xfrm>
              <a:off x="3077181" y="1421159"/>
              <a:ext cx="4718474" cy="1608107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0 w 4718474"/>
                <a:gd name="connsiteY0" fmla="*/ 0 h 1518771"/>
                <a:gd name="connsiteX1" fmla="*/ 2149911 w 4718474"/>
                <a:gd name="connsiteY1" fmla="*/ 1416163 h 1518771"/>
                <a:gd name="connsiteX2" fmla="*/ 4718474 w 4718474"/>
                <a:gd name="connsiteY2" fmla="*/ 1141087 h 1518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8474" h="1518771">
                  <a:moveTo>
                    <a:pt x="0" y="0"/>
                  </a:moveTo>
                  <a:cubicBezTo>
                    <a:pt x="570287" y="459502"/>
                    <a:pt x="1228745" y="1266547"/>
                    <a:pt x="2149911" y="1416163"/>
                  </a:cubicBezTo>
                  <a:cubicBezTo>
                    <a:pt x="2784474" y="1518771"/>
                    <a:pt x="4365623" y="1346230"/>
                    <a:pt x="4718474" y="1141087"/>
                  </a:cubicBezTo>
                </a:path>
              </a:pathLst>
            </a:custGeom>
            <a:ln w="63500">
              <a:solidFill>
                <a:srgbClr val="0099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47" name="TextBox 104"/>
            <p:cNvSpPr txBox="1"/>
            <p:nvPr/>
          </p:nvSpPr>
          <p:spPr>
            <a:xfrm rot="1501145">
              <a:off x="4601928" y="3102292"/>
              <a:ext cx="926550" cy="433427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accent1"/>
              </a:solidFill>
            </a:ln>
          </p:spPr>
          <p:txBody>
            <a:bodyPr wrap="square" lIns="36000" rIns="0" rtlCol="0">
              <a:spAutoFit/>
            </a:bodyPr>
            <a:lstStyle/>
            <a:p>
              <a:r>
                <a:rPr lang="en-US" sz="1400" b="1" dirty="0" smtClean="0"/>
                <a:t>Q-TURN</a:t>
              </a:r>
            </a:p>
          </p:txBody>
        </p:sp>
        <p:cxnSp>
          <p:nvCxnSpPr>
            <p:cNvPr id="48" name="Rak 47"/>
            <p:cNvCxnSpPr/>
            <p:nvPr/>
          </p:nvCxnSpPr>
          <p:spPr>
            <a:xfrm>
              <a:off x="3288331" y="3352716"/>
              <a:ext cx="545910" cy="805217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ak 48"/>
            <p:cNvCxnSpPr/>
            <p:nvPr/>
          </p:nvCxnSpPr>
          <p:spPr>
            <a:xfrm flipH="1">
              <a:off x="3110911" y="3325420"/>
              <a:ext cx="655090" cy="955343"/>
            </a:xfrm>
            <a:prstGeom prst="line">
              <a:avLst/>
            </a:prstGeom>
            <a:ln w="603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Höger 49"/>
            <p:cNvSpPr/>
            <p:nvPr/>
          </p:nvSpPr>
          <p:spPr>
            <a:xfrm rot="19919647">
              <a:off x="4154480" y="3383074"/>
              <a:ext cx="558176" cy="335113"/>
            </a:xfrm>
            <a:prstGeom prst="rightArrow">
              <a:avLst>
                <a:gd name="adj1" fmla="val 47591"/>
                <a:gd name="adj2" fmla="val 50000"/>
              </a:avLst>
            </a:prstGeom>
            <a:ln w="254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Platshållare för innehåll 35"/>
          <p:cNvSpPr>
            <a:spLocks noGrp="1"/>
          </p:cNvSpPr>
          <p:nvPr>
            <p:ph idx="1"/>
          </p:nvPr>
        </p:nvSpPr>
        <p:spPr>
          <a:xfrm>
            <a:off x="381000" y="1295400"/>
            <a:ext cx="7467600" cy="65532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Helping our PBX / UC friends with the “</a:t>
            </a:r>
            <a:r>
              <a:rPr lang="en-US" b="1" dirty="0" err="1" smtClean="0">
                <a:solidFill>
                  <a:srgbClr val="B30F41"/>
                </a:solidFill>
              </a:rPr>
              <a:t>WebRTC</a:t>
            </a:r>
            <a:r>
              <a:rPr lang="en-US" b="1" dirty="0" smtClean="0">
                <a:solidFill>
                  <a:srgbClr val="B30F41"/>
                </a:solidFill>
              </a:rPr>
              <a:t> &amp; SIP PBX Companion</a:t>
            </a:r>
            <a:r>
              <a:rPr lang="en-US" b="1" dirty="0" smtClean="0"/>
              <a:t>” to get the benefits of </a:t>
            </a:r>
            <a:r>
              <a:rPr lang="en-US" b="1" dirty="0" err="1" smtClean="0"/>
              <a:t>WebRTC</a:t>
            </a:r>
            <a:r>
              <a:rPr lang="en-US" b="1" dirty="0" smtClean="0"/>
              <a:t>:</a:t>
            </a:r>
          </a:p>
          <a:p>
            <a:pPr lvl="1"/>
            <a:r>
              <a:rPr lang="en-US" dirty="0" smtClean="0"/>
              <a:t>Click to Dial-In and pass Dial me-link</a:t>
            </a:r>
          </a:p>
          <a:p>
            <a:pPr lvl="1"/>
            <a:r>
              <a:rPr lang="en-US" dirty="0" smtClean="0"/>
              <a:t>browser based soft client, for local and remote enterprise UC users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>
                <a:solidFill>
                  <a:srgbClr val="B30F41"/>
                </a:solidFill>
              </a:rPr>
              <a:t>Introducing Q-TURN </a:t>
            </a:r>
            <a:r>
              <a:rPr lang="en-US" b="1" dirty="0" smtClean="0"/>
              <a:t>for the new real-time communication infrastructure that </a:t>
            </a:r>
            <a:r>
              <a:rPr lang="en-US" b="1" dirty="0" err="1" smtClean="0"/>
              <a:t>WebRTC</a:t>
            </a:r>
            <a:r>
              <a:rPr lang="en-US" b="1" dirty="0" smtClean="0"/>
              <a:t> brings:  </a:t>
            </a:r>
          </a:p>
          <a:p>
            <a:pPr lvl="1"/>
            <a:r>
              <a:rPr lang="en-US" b="1" dirty="0" smtClean="0"/>
              <a:t>The Internet for both best-effort and prioritized real-time traffic – </a:t>
            </a:r>
            <a:r>
              <a:rPr lang="en-US" b="1" dirty="0" smtClean="0">
                <a:solidFill>
                  <a:srgbClr val="B30F41"/>
                </a:solidFill>
              </a:rPr>
              <a:t>Internet+ </a:t>
            </a:r>
          </a:p>
          <a:p>
            <a:pPr lvl="2"/>
            <a:r>
              <a:rPr lang="en-US" b="1" dirty="0" smtClean="0">
                <a:solidFill>
                  <a:srgbClr val="B30F41"/>
                </a:solidFill>
              </a:rPr>
              <a:t>Prioritization and Traffic Shaping</a:t>
            </a:r>
          </a:p>
          <a:p>
            <a:pPr lvl="2"/>
            <a:r>
              <a:rPr lang="en-US" b="1" dirty="0" err="1" smtClean="0">
                <a:solidFill>
                  <a:srgbClr val="B30F41"/>
                </a:solidFill>
              </a:rPr>
              <a:t>Diffserve</a:t>
            </a:r>
            <a:r>
              <a:rPr lang="en-US" b="1" dirty="0" smtClean="0">
                <a:solidFill>
                  <a:srgbClr val="B30F41"/>
                </a:solidFill>
              </a:rPr>
              <a:t> or RVSP </a:t>
            </a:r>
            <a:r>
              <a:rPr lang="en-US" b="1" dirty="0" err="1" smtClean="0">
                <a:solidFill>
                  <a:srgbClr val="B30F41"/>
                </a:solidFill>
              </a:rPr>
              <a:t>QoS</a:t>
            </a:r>
            <a:r>
              <a:rPr lang="en-US" b="1" dirty="0" smtClean="0">
                <a:solidFill>
                  <a:srgbClr val="B30F41"/>
                </a:solidFill>
              </a:rPr>
              <a:t> over the Internet</a:t>
            </a:r>
          </a:p>
          <a:p>
            <a:pPr lvl="2"/>
            <a:r>
              <a:rPr lang="en-US" dirty="0" smtClean="0"/>
              <a:t>Authentication (in STUN and TURN)</a:t>
            </a:r>
          </a:p>
          <a:p>
            <a:pPr lvl="2"/>
            <a:r>
              <a:rPr lang="en-US" dirty="0" smtClean="0"/>
              <a:t>Accounting – Payload Type is seen</a:t>
            </a:r>
          </a:p>
        </p:txBody>
      </p:sp>
      <p:sp>
        <p:nvSpPr>
          <p:cNvPr id="37" name="Platshållare för bildnumm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8" name="Rektangel 17"/>
          <p:cNvSpPr/>
          <p:nvPr/>
        </p:nvSpPr>
        <p:spPr>
          <a:xfrm>
            <a:off x="381000" y="1219200"/>
            <a:ext cx="7696200" cy="259080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upp 17"/>
          <p:cNvGrpSpPr/>
          <p:nvPr/>
        </p:nvGrpSpPr>
        <p:grpSpPr>
          <a:xfrm>
            <a:off x="228600" y="3810000"/>
            <a:ext cx="9170894" cy="3581400"/>
            <a:chOff x="381000" y="3505200"/>
            <a:chExt cx="9019309" cy="3886200"/>
          </a:xfrm>
        </p:grpSpPr>
        <p:sp>
          <p:nvSpPr>
            <p:cNvPr id="56" name="Ellips 55"/>
            <p:cNvSpPr/>
            <p:nvPr/>
          </p:nvSpPr>
          <p:spPr>
            <a:xfrm>
              <a:off x="381000" y="3505200"/>
              <a:ext cx="7239000" cy="3886200"/>
            </a:xfrm>
            <a:prstGeom prst="ellipse">
              <a:avLst/>
            </a:prstGeom>
            <a:noFill/>
            <a:ln>
              <a:solidFill>
                <a:srgbClr val="B30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55" name="Rundad rektangulär 54"/>
            <p:cNvSpPr/>
            <p:nvPr/>
          </p:nvSpPr>
          <p:spPr>
            <a:xfrm>
              <a:off x="7800109" y="4166681"/>
              <a:ext cx="1600200" cy="990600"/>
            </a:xfrm>
            <a:prstGeom prst="wedgeRoundRectCallout">
              <a:avLst>
                <a:gd name="adj1" fmla="val -84523"/>
                <a:gd name="adj2" fmla="val 123023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B30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b="1" noProof="1" smtClean="0">
                  <a:solidFill>
                    <a:srgbClr val="B30F41"/>
                  </a:solidFill>
                </a:rPr>
                <a:t>Today’s</a:t>
              </a:r>
              <a:r>
                <a:rPr lang="sv-SE" sz="3200" b="1" dirty="0" smtClean="0">
                  <a:solidFill>
                    <a:srgbClr val="B30F41"/>
                  </a:solidFill>
                </a:rPr>
                <a:t> Demo</a:t>
              </a:r>
              <a:endParaRPr lang="sv-SE" sz="3200" b="1" dirty="0">
                <a:solidFill>
                  <a:srgbClr val="B30F4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13670280" cy="838200"/>
          </a:xfrm>
        </p:spPr>
        <p:txBody>
          <a:bodyPr/>
          <a:lstStyle/>
          <a:p>
            <a:r>
              <a:rPr lang="en-US" dirty="0" smtClean="0"/>
              <a:t>From POTS to Telepresence – A Gigantic Step</a:t>
            </a:r>
            <a:endParaRPr lang="en-US" dirty="0"/>
          </a:p>
        </p:txBody>
      </p:sp>
      <p:sp>
        <p:nvSpPr>
          <p:cNvPr id="17" name="Platshållare för bildnumm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ruta 11"/>
          <p:cNvSpPr txBox="1"/>
          <p:nvPr/>
        </p:nvSpPr>
        <p:spPr>
          <a:xfrm>
            <a:off x="9067800" y="2642064"/>
            <a:ext cx="5562600" cy="769441"/>
          </a:xfrm>
          <a:prstGeom prst="rect">
            <a:avLst/>
          </a:prstGeom>
          <a:noFill/>
          <a:ln w="19050">
            <a:noFill/>
          </a:ln>
        </p:spPr>
        <p:txBody>
          <a:bodyPr wrap="square" rIns="0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</a:rPr>
              <a:t>Pre- AM Radio</a:t>
            </a:r>
          </a:p>
          <a:p>
            <a:r>
              <a:rPr lang="en-US" sz="2000" b="1" dirty="0" smtClean="0">
                <a:solidFill>
                  <a:srgbClr val="C00000"/>
                </a:solidFill>
              </a:rPr>
              <a:t>3,5 kHz to </a:t>
            </a:r>
            <a:r>
              <a:rPr lang="en-US" sz="2400" b="1" dirty="0" smtClean="0">
                <a:solidFill>
                  <a:srgbClr val="C00000"/>
                </a:solidFill>
              </a:rPr>
              <a:t>20 kHz audio and 3,5 Mbps video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7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0200" y="1981200"/>
            <a:ext cx="1030587" cy="675904"/>
          </a:xfrm>
          <a:prstGeom prst="rect">
            <a:avLst/>
          </a:prstGeom>
        </p:spPr>
      </p:pic>
      <p:pic>
        <p:nvPicPr>
          <p:cNvPr id="8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49000" y="1447800"/>
            <a:ext cx="3534728" cy="1435422"/>
          </a:xfrm>
          <a:prstGeom prst="rect">
            <a:avLst/>
          </a:prstGeom>
        </p:spPr>
      </p:pic>
      <p:sp>
        <p:nvSpPr>
          <p:cNvPr id="9" name="Right Arrow 18"/>
          <p:cNvSpPr>
            <a:spLocks noChangeArrowheads="1"/>
          </p:cNvSpPr>
          <p:nvPr/>
        </p:nvSpPr>
        <p:spPr bwMode="auto">
          <a:xfrm>
            <a:off x="10287000" y="2209800"/>
            <a:ext cx="582612" cy="381000"/>
          </a:xfrm>
          <a:prstGeom prst="rightArrow">
            <a:avLst>
              <a:gd name="adj1" fmla="val 50000"/>
              <a:gd name="adj2" fmla="val 49984"/>
            </a:avLst>
          </a:prstGeom>
          <a:solidFill>
            <a:srgbClr val="C1033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 dirty="0">
              <a:solidFill>
                <a:srgbClr val="B30F4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2600" y="3810000"/>
            <a:ext cx="4270116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upp 15"/>
          <p:cNvGrpSpPr/>
          <p:nvPr/>
        </p:nvGrpSpPr>
        <p:grpSpPr>
          <a:xfrm>
            <a:off x="12115800" y="5029200"/>
            <a:ext cx="2186798" cy="1134346"/>
            <a:chOff x="12115800" y="5029200"/>
            <a:chExt cx="2186798" cy="1134346"/>
          </a:xfrm>
        </p:grpSpPr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2115808" y="5621312"/>
              <a:ext cx="1143010" cy="322287"/>
            </a:xfrm>
            <a:custGeom>
              <a:avLst/>
              <a:gdLst>
                <a:gd name="T0" fmla="*/ 2147483647 w 459"/>
                <a:gd name="T1" fmla="*/ 0 h 921"/>
                <a:gd name="T2" fmla="*/ 2147483647 w 459"/>
                <a:gd name="T3" fmla="*/ 2147483647 h 921"/>
                <a:gd name="T4" fmla="*/ 2147483647 w 459"/>
                <a:gd name="T5" fmla="*/ 2147483647 h 921"/>
                <a:gd name="T6" fmla="*/ 2147483647 w 459"/>
                <a:gd name="T7" fmla="*/ 2147483647 h 921"/>
                <a:gd name="T8" fmla="*/ 2147483647 w 459"/>
                <a:gd name="T9" fmla="*/ 2147483647 h 9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9"/>
                <a:gd name="T16" fmla="*/ 0 h 921"/>
                <a:gd name="T17" fmla="*/ 459 w 459"/>
                <a:gd name="T18" fmla="*/ 921 h 921"/>
                <a:gd name="connsiteX0" fmla="*/ 10000 w 10000"/>
                <a:gd name="connsiteY0" fmla="*/ 0 h 10000"/>
                <a:gd name="connsiteX1" fmla="*/ 8693 w 10000"/>
                <a:gd name="connsiteY1" fmla="*/ 2486 h 10000"/>
                <a:gd name="connsiteX2" fmla="*/ 436 w 10000"/>
                <a:gd name="connsiteY2" fmla="*/ 5993 h 10000"/>
                <a:gd name="connsiteX3" fmla="*/ 109 w 10000"/>
                <a:gd name="connsiteY3" fmla="*/ 10000 h 10000"/>
                <a:gd name="connsiteX0" fmla="*/ 9891 w 9891"/>
                <a:gd name="connsiteY0" fmla="*/ 0 h 10000"/>
                <a:gd name="connsiteX1" fmla="*/ 8584 w 9891"/>
                <a:gd name="connsiteY1" fmla="*/ 2486 h 10000"/>
                <a:gd name="connsiteX2" fmla="*/ 0 w 9891"/>
                <a:gd name="connsiteY2" fmla="*/ 10000 h 10000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10000 w 21057"/>
                <a:gd name="connsiteY0" fmla="*/ 0 h 11411"/>
                <a:gd name="connsiteX1" fmla="*/ 21035 w 21057"/>
                <a:gd name="connsiteY1" fmla="*/ 8208 h 11411"/>
                <a:gd name="connsiteX2" fmla="*/ 0 w 21057"/>
                <a:gd name="connsiteY2" fmla="*/ 10000 h 11411"/>
                <a:gd name="connsiteX0" fmla="*/ 26123 w 26123"/>
                <a:gd name="connsiteY0" fmla="*/ 43 h 4744"/>
                <a:gd name="connsiteX1" fmla="*/ 21035 w 26123"/>
                <a:gd name="connsiteY1" fmla="*/ 1541 h 4744"/>
                <a:gd name="connsiteX2" fmla="*/ 0 w 26123"/>
                <a:gd name="connsiteY2" fmla="*/ 3333 h 4744"/>
                <a:gd name="connsiteX0" fmla="*/ 10000 w 10000"/>
                <a:gd name="connsiteY0" fmla="*/ 2701 h 9636"/>
                <a:gd name="connsiteX1" fmla="*/ 5573 w 10000"/>
                <a:gd name="connsiteY1" fmla="*/ 90 h 9636"/>
                <a:gd name="connsiteX2" fmla="*/ 0 w 10000"/>
                <a:gd name="connsiteY2" fmla="*/ 9636 h 9636"/>
                <a:gd name="connsiteX0" fmla="*/ 7167 w 7167"/>
                <a:gd name="connsiteY0" fmla="*/ 5224 h 9521"/>
                <a:gd name="connsiteX1" fmla="*/ 2740 w 7167"/>
                <a:gd name="connsiteY1" fmla="*/ 2514 h 9521"/>
                <a:gd name="connsiteX2" fmla="*/ 0 w 7167"/>
                <a:gd name="connsiteY2" fmla="*/ 7291 h 9521"/>
                <a:gd name="connsiteX0" fmla="*/ 10000 w 10000"/>
                <a:gd name="connsiteY0" fmla="*/ 2944 h 7457"/>
                <a:gd name="connsiteX1" fmla="*/ 3823 w 10000"/>
                <a:gd name="connsiteY1" fmla="*/ 97 h 7457"/>
                <a:gd name="connsiteX2" fmla="*/ 0 w 10000"/>
                <a:gd name="connsiteY2" fmla="*/ 5115 h 7457"/>
                <a:gd name="connsiteX0" fmla="*/ 10000 w 10000"/>
                <a:gd name="connsiteY0" fmla="*/ 3948 h 6859"/>
                <a:gd name="connsiteX1" fmla="*/ 3823 w 10000"/>
                <a:gd name="connsiteY1" fmla="*/ 130 h 6859"/>
                <a:gd name="connsiteX2" fmla="*/ 0 w 10000"/>
                <a:gd name="connsiteY2" fmla="*/ 6859 h 6859"/>
                <a:gd name="connsiteX0" fmla="*/ 10424 w 10424"/>
                <a:gd name="connsiteY0" fmla="*/ 5756 h 12634"/>
                <a:gd name="connsiteX1" fmla="*/ 4247 w 10424"/>
                <a:gd name="connsiteY1" fmla="*/ 190 h 12634"/>
                <a:gd name="connsiteX2" fmla="*/ 0 w 10424"/>
                <a:gd name="connsiteY2" fmla="*/ 12634 h 12634"/>
                <a:gd name="connsiteX0" fmla="*/ 10424 w 10424"/>
                <a:gd name="connsiteY0" fmla="*/ 5756 h 14579"/>
                <a:gd name="connsiteX1" fmla="*/ 4247 w 10424"/>
                <a:gd name="connsiteY1" fmla="*/ 190 h 14579"/>
                <a:gd name="connsiteX2" fmla="*/ 0 w 10424"/>
                <a:gd name="connsiteY2" fmla="*/ 12634 h 14579"/>
                <a:gd name="connsiteX0" fmla="*/ 10424 w 10424"/>
                <a:gd name="connsiteY0" fmla="*/ 5756 h 12634"/>
                <a:gd name="connsiteX1" fmla="*/ 4247 w 10424"/>
                <a:gd name="connsiteY1" fmla="*/ 190 h 12634"/>
                <a:gd name="connsiteX2" fmla="*/ 0 w 10424"/>
                <a:gd name="connsiteY2" fmla="*/ 12634 h 12634"/>
                <a:gd name="connsiteX0" fmla="*/ 10353 w 10353"/>
                <a:gd name="connsiteY0" fmla="*/ 5463 h 12634"/>
                <a:gd name="connsiteX1" fmla="*/ 4247 w 10353"/>
                <a:gd name="connsiteY1" fmla="*/ 190 h 12634"/>
                <a:gd name="connsiteX2" fmla="*/ 0 w 10353"/>
                <a:gd name="connsiteY2" fmla="*/ 12634 h 12634"/>
                <a:gd name="connsiteX0" fmla="*/ 4247 w 4247"/>
                <a:gd name="connsiteY0" fmla="*/ 0 h 12444"/>
                <a:gd name="connsiteX1" fmla="*/ 0 w 4247"/>
                <a:gd name="connsiteY1" fmla="*/ 12444 h 12444"/>
                <a:gd name="connsiteX0" fmla="*/ 10000 w 23700"/>
                <a:gd name="connsiteY0" fmla="*/ 39 h 10039"/>
                <a:gd name="connsiteX1" fmla="*/ 23631 w 23700"/>
                <a:gd name="connsiteY1" fmla="*/ 4746 h 10039"/>
                <a:gd name="connsiteX2" fmla="*/ 0 w 23700"/>
                <a:gd name="connsiteY2" fmla="*/ 10039 h 10039"/>
                <a:gd name="connsiteX0" fmla="*/ 10000 w 10000"/>
                <a:gd name="connsiteY0" fmla="*/ 39 h 10039"/>
                <a:gd name="connsiteX1" fmla="*/ 7841 w 10000"/>
                <a:gd name="connsiteY1" fmla="*/ 4041 h 10039"/>
                <a:gd name="connsiteX2" fmla="*/ 0 w 10000"/>
                <a:gd name="connsiteY2" fmla="*/ 10039 h 10039"/>
                <a:gd name="connsiteX0" fmla="*/ 10000 w 10000"/>
                <a:gd name="connsiteY0" fmla="*/ 0 h 10000"/>
                <a:gd name="connsiteX1" fmla="*/ 0 w 10000"/>
                <a:gd name="connsiteY1" fmla="*/ 10000 h 10000"/>
                <a:gd name="connsiteX0" fmla="*/ 22964 w 22964"/>
                <a:gd name="connsiteY0" fmla="*/ 0 h 2710"/>
                <a:gd name="connsiteX1" fmla="*/ 0 w 22964"/>
                <a:gd name="connsiteY1" fmla="*/ 2710 h 2710"/>
                <a:gd name="connsiteX0" fmla="*/ 10000 w 10242"/>
                <a:gd name="connsiteY0" fmla="*/ 0 h 10000"/>
                <a:gd name="connsiteX1" fmla="*/ 10218 w 10242"/>
                <a:gd name="connsiteY1" fmla="*/ 16 h 10000"/>
                <a:gd name="connsiteX2" fmla="*/ 0 w 10242"/>
                <a:gd name="connsiteY2" fmla="*/ 10000 h 10000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37227 h 47227"/>
                <a:gd name="connsiteX1" fmla="*/ 10218 w 10242"/>
                <a:gd name="connsiteY1" fmla="*/ 37243 h 47227"/>
                <a:gd name="connsiteX2" fmla="*/ 3849 w 10242"/>
                <a:gd name="connsiteY2" fmla="*/ 1664 h 47227"/>
                <a:gd name="connsiteX3" fmla="*/ 0 w 10242"/>
                <a:gd name="connsiteY3" fmla="*/ 47227 h 47227"/>
                <a:gd name="connsiteX0" fmla="*/ 10000 w 10242"/>
                <a:gd name="connsiteY0" fmla="*/ 29417 h 39417"/>
                <a:gd name="connsiteX1" fmla="*/ 10218 w 10242"/>
                <a:gd name="connsiteY1" fmla="*/ 29433 h 39417"/>
                <a:gd name="connsiteX2" fmla="*/ 3125 w 10242"/>
                <a:gd name="connsiteY2" fmla="*/ 1664 h 39417"/>
                <a:gd name="connsiteX3" fmla="*/ 0 w 10242"/>
                <a:gd name="connsiteY3" fmla="*/ 39417 h 39417"/>
                <a:gd name="connsiteX0" fmla="*/ 10000 w 10242"/>
                <a:gd name="connsiteY0" fmla="*/ 34045 h 44045"/>
                <a:gd name="connsiteX1" fmla="*/ 10218 w 10242"/>
                <a:gd name="connsiteY1" fmla="*/ 34061 h 44045"/>
                <a:gd name="connsiteX2" fmla="*/ 6310 w 10242"/>
                <a:gd name="connsiteY2" fmla="*/ 6292 h 44045"/>
                <a:gd name="connsiteX3" fmla="*/ 3125 w 10242"/>
                <a:gd name="connsiteY3" fmla="*/ 6292 h 44045"/>
                <a:gd name="connsiteX4" fmla="*/ 0 w 10242"/>
                <a:gd name="connsiteY4" fmla="*/ 44045 h 44045"/>
                <a:gd name="connsiteX0" fmla="*/ 10000 w 10242"/>
                <a:gd name="connsiteY0" fmla="*/ 34045 h 44045"/>
                <a:gd name="connsiteX1" fmla="*/ 10218 w 10242"/>
                <a:gd name="connsiteY1" fmla="*/ 34061 h 44045"/>
                <a:gd name="connsiteX2" fmla="*/ 6310 w 10242"/>
                <a:gd name="connsiteY2" fmla="*/ 6292 h 44045"/>
                <a:gd name="connsiteX3" fmla="*/ 3125 w 10242"/>
                <a:gd name="connsiteY3" fmla="*/ 6292 h 44045"/>
                <a:gd name="connsiteX4" fmla="*/ 0 w 10242"/>
                <a:gd name="connsiteY4" fmla="*/ 44045 h 44045"/>
                <a:gd name="connsiteX0" fmla="*/ 10000 w 10242"/>
                <a:gd name="connsiteY0" fmla="*/ 31947 h 41947"/>
                <a:gd name="connsiteX1" fmla="*/ 10218 w 10242"/>
                <a:gd name="connsiteY1" fmla="*/ 31963 h 41947"/>
                <a:gd name="connsiteX2" fmla="*/ 6310 w 10242"/>
                <a:gd name="connsiteY2" fmla="*/ 4194 h 41947"/>
                <a:gd name="connsiteX3" fmla="*/ 3632 w 10242"/>
                <a:gd name="connsiteY3" fmla="*/ 6797 h 41947"/>
                <a:gd name="connsiteX4" fmla="*/ 0 w 10242"/>
                <a:gd name="connsiteY4" fmla="*/ 41947 h 41947"/>
                <a:gd name="connsiteX0" fmla="*/ 9263 w 9505"/>
                <a:gd name="connsiteY0" fmla="*/ 33683 h 57129"/>
                <a:gd name="connsiteX1" fmla="*/ 9481 w 9505"/>
                <a:gd name="connsiteY1" fmla="*/ 33699 h 57129"/>
                <a:gd name="connsiteX2" fmla="*/ 5573 w 9505"/>
                <a:gd name="connsiteY2" fmla="*/ 5930 h 57129"/>
                <a:gd name="connsiteX3" fmla="*/ 2895 w 9505"/>
                <a:gd name="connsiteY3" fmla="*/ 8533 h 57129"/>
                <a:gd name="connsiteX4" fmla="*/ 0 w 9505"/>
                <a:gd name="connsiteY4" fmla="*/ 57129 h 57129"/>
                <a:gd name="connsiteX0" fmla="*/ 9745 w 10000"/>
                <a:gd name="connsiteY0" fmla="*/ 5896 h 10000"/>
                <a:gd name="connsiteX1" fmla="*/ 9975 w 10000"/>
                <a:gd name="connsiteY1" fmla="*/ 5899 h 10000"/>
                <a:gd name="connsiteX2" fmla="*/ 5863 w 10000"/>
                <a:gd name="connsiteY2" fmla="*/ 1038 h 10000"/>
                <a:gd name="connsiteX3" fmla="*/ 3046 w 10000"/>
                <a:gd name="connsiteY3" fmla="*/ 1494 h 10000"/>
                <a:gd name="connsiteX4" fmla="*/ 0 w 10000"/>
                <a:gd name="connsiteY4" fmla="*/ 10000 h 10000"/>
                <a:gd name="connsiteX0" fmla="*/ 9745 w 10000"/>
                <a:gd name="connsiteY0" fmla="*/ 5187 h 9291"/>
                <a:gd name="connsiteX1" fmla="*/ 9975 w 10000"/>
                <a:gd name="connsiteY1" fmla="*/ 5190 h 9291"/>
                <a:gd name="connsiteX2" fmla="*/ 5863 w 10000"/>
                <a:gd name="connsiteY2" fmla="*/ 329 h 9291"/>
                <a:gd name="connsiteX3" fmla="*/ 2687 w 10000"/>
                <a:gd name="connsiteY3" fmla="*/ 3215 h 9291"/>
                <a:gd name="connsiteX4" fmla="*/ 0 w 10000"/>
                <a:gd name="connsiteY4" fmla="*/ 9291 h 9291"/>
                <a:gd name="connsiteX0" fmla="*/ 9745 w 10000"/>
                <a:gd name="connsiteY0" fmla="*/ 3785 h 8202"/>
                <a:gd name="connsiteX1" fmla="*/ 9975 w 10000"/>
                <a:gd name="connsiteY1" fmla="*/ 3788 h 8202"/>
                <a:gd name="connsiteX2" fmla="*/ 6046 w 10000"/>
                <a:gd name="connsiteY2" fmla="*/ 354 h 8202"/>
                <a:gd name="connsiteX3" fmla="*/ 2687 w 10000"/>
                <a:gd name="connsiteY3" fmla="*/ 1662 h 8202"/>
                <a:gd name="connsiteX4" fmla="*/ 0 w 10000"/>
                <a:gd name="connsiteY4" fmla="*/ 8202 h 8202"/>
                <a:gd name="connsiteX0" fmla="*/ 9745 w 10000"/>
                <a:gd name="connsiteY0" fmla="*/ 4283 h 9668"/>
                <a:gd name="connsiteX1" fmla="*/ 9975 w 10000"/>
                <a:gd name="connsiteY1" fmla="*/ 4286 h 9668"/>
                <a:gd name="connsiteX2" fmla="*/ 6046 w 10000"/>
                <a:gd name="connsiteY2" fmla="*/ 100 h 9668"/>
                <a:gd name="connsiteX3" fmla="*/ 2687 w 10000"/>
                <a:gd name="connsiteY3" fmla="*/ 4884 h 9668"/>
                <a:gd name="connsiteX4" fmla="*/ 0 w 10000"/>
                <a:gd name="connsiteY4" fmla="*/ 9668 h 9668"/>
                <a:gd name="connsiteX0" fmla="*/ 9745 w 10000"/>
                <a:gd name="connsiteY0" fmla="*/ 4980 h 10550"/>
                <a:gd name="connsiteX1" fmla="*/ 9975 w 10000"/>
                <a:gd name="connsiteY1" fmla="*/ 4983 h 10550"/>
                <a:gd name="connsiteX2" fmla="*/ 6046 w 10000"/>
                <a:gd name="connsiteY2" fmla="*/ 653 h 10550"/>
                <a:gd name="connsiteX3" fmla="*/ 3359 w 10000"/>
                <a:gd name="connsiteY3" fmla="*/ 8901 h 10550"/>
                <a:gd name="connsiteX4" fmla="*/ 0 w 10000"/>
                <a:gd name="connsiteY4" fmla="*/ 10550 h 10550"/>
                <a:gd name="connsiteX0" fmla="*/ 9073 w 9328"/>
                <a:gd name="connsiteY0" fmla="*/ 4980 h 10550"/>
                <a:gd name="connsiteX1" fmla="*/ 9303 w 9328"/>
                <a:gd name="connsiteY1" fmla="*/ 4983 h 10550"/>
                <a:gd name="connsiteX2" fmla="*/ 5374 w 9328"/>
                <a:gd name="connsiteY2" fmla="*/ 653 h 10550"/>
                <a:gd name="connsiteX3" fmla="*/ 2687 w 9328"/>
                <a:gd name="connsiteY3" fmla="*/ 8901 h 10550"/>
                <a:gd name="connsiteX4" fmla="*/ 0 w 9328"/>
                <a:gd name="connsiteY4" fmla="*/ 10550 h 10550"/>
                <a:gd name="connsiteX0" fmla="*/ 9727 w 10000"/>
                <a:gd name="connsiteY0" fmla="*/ 4459 h 9739"/>
                <a:gd name="connsiteX1" fmla="*/ 9973 w 10000"/>
                <a:gd name="connsiteY1" fmla="*/ 4462 h 9739"/>
                <a:gd name="connsiteX2" fmla="*/ 5761 w 10000"/>
                <a:gd name="connsiteY2" fmla="*/ 358 h 9739"/>
                <a:gd name="connsiteX3" fmla="*/ 2880 w 10000"/>
                <a:gd name="connsiteY3" fmla="*/ 6612 h 9739"/>
                <a:gd name="connsiteX4" fmla="*/ 0 w 10000"/>
                <a:gd name="connsiteY4" fmla="*/ 9739 h 9739"/>
                <a:gd name="connsiteX0" fmla="*/ 9727 w 10000"/>
                <a:gd name="connsiteY0" fmla="*/ 4578 h 10000"/>
                <a:gd name="connsiteX1" fmla="*/ 9973 w 10000"/>
                <a:gd name="connsiteY1" fmla="*/ 4582 h 10000"/>
                <a:gd name="connsiteX2" fmla="*/ 5761 w 10000"/>
                <a:gd name="connsiteY2" fmla="*/ 368 h 10000"/>
                <a:gd name="connsiteX3" fmla="*/ 2880 w 10000"/>
                <a:gd name="connsiteY3" fmla="*/ 6789 h 10000"/>
                <a:gd name="connsiteX4" fmla="*/ 0 w 10000"/>
                <a:gd name="connsiteY4" fmla="*/ 10000 h 10000"/>
                <a:gd name="connsiteX0" fmla="*/ 9727 w 10000"/>
                <a:gd name="connsiteY0" fmla="*/ 2973 h 8395"/>
                <a:gd name="connsiteX1" fmla="*/ 9973 w 10000"/>
                <a:gd name="connsiteY1" fmla="*/ 2977 h 8395"/>
                <a:gd name="connsiteX2" fmla="*/ 5761 w 10000"/>
                <a:gd name="connsiteY2" fmla="*/ 368 h 8395"/>
                <a:gd name="connsiteX3" fmla="*/ 2880 w 10000"/>
                <a:gd name="connsiteY3" fmla="*/ 5184 h 8395"/>
                <a:gd name="connsiteX4" fmla="*/ 0 w 10000"/>
                <a:gd name="connsiteY4" fmla="*/ 8395 h 8395"/>
                <a:gd name="connsiteX0" fmla="*/ 9727 w 10108"/>
                <a:gd name="connsiteY0" fmla="*/ 3422 h 9881"/>
                <a:gd name="connsiteX1" fmla="*/ 10081 w 10108"/>
                <a:gd name="connsiteY1" fmla="*/ 4144 h 9881"/>
                <a:gd name="connsiteX2" fmla="*/ 5761 w 10108"/>
                <a:gd name="connsiteY2" fmla="*/ 319 h 9881"/>
                <a:gd name="connsiteX3" fmla="*/ 2880 w 10108"/>
                <a:gd name="connsiteY3" fmla="*/ 6056 h 9881"/>
                <a:gd name="connsiteX4" fmla="*/ 0 w 10108"/>
                <a:gd name="connsiteY4" fmla="*/ 9881 h 9881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49 w 10000"/>
                <a:gd name="connsiteY3" fmla="*/ 6129 h 10000"/>
                <a:gd name="connsiteX4" fmla="*/ 0 w 10000"/>
                <a:gd name="connsiteY4" fmla="*/ 10000 h 10000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49 w 10000"/>
                <a:gd name="connsiteY3" fmla="*/ 6129 h 10000"/>
                <a:gd name="connsiteX4" fmla="*/ 0 w 10000"/>
                <a:gd name="connsiteY4" fmla="*/ 10000 h 10000"/>
                <a:gd name="connsiteX0" fmla="*/ 9623 w 10000"/>
                <a:gd name="connsiteY0" fmla="*/ 3463 h 10000"/>
                <a:gd name="connsiteX1" fmla="*/ 9973 w 10000"/>
                <a:gd name="connsiteY1" fmla="*/ 4194 h 10000"/>
                <a:gd name="connsiteX2" fmla="*/ 5699 w 10000"/>
                <a:gd name="connsiteY2" fmla="*/ 323 h 10000"/>
                <a:gd name="connsiteX3" fmla="*/ 2850 w 10000"/>
                <a:gd name="connsiteY3" fmla="*/ 6130 h 10000"/>
                <a:gd name="connsiteX4" fmla="*/ 0 w 10000"/>
                <a:gd name="connsiteY4" fmla="*/ 10000 h 10000"/>
                <a:gd name="connsiteX0" fmla="*/ 9623 w 10000"/>
                <a:gd name="connsiteY0" fmla="*/ 3381 h 9918"/>
                <a:gd name="connsiteX1" fmla="*/ 9973 w 10000"/>
                <a:gd name="connsiteY1" fmla="*/ 4112 h 9918"/>
                <a:gd name="connsiteX2" fmla="*/ 5699 w 10000"/>
                <a:gd name="connsiteY2" fmla="*/ 241 h 9918"/>
                <a:gd name="connsiteX3" fmla="*/ 2850 w 10000"/>
                <a:gd name="connsiteY3" fmla="*/ 4112 h 9918"/>
                <a:gd name="connsiteX4" fmla="*/ 0 w 10000"/>
                <a:gd name="connsiteY4" fmla="*/ 9918 h 9918"/>
                <a:gd name="connsiteX0" fmla="*/ 9623 w 10000"/>
                <a:gd name="connsiteY0" fmla="*/ 3409 h 10000"/>
                <a:gd name="connsiteX1" fmla="*/ 9973 w 10000"/>
                <a:gd name="connsiteY1" fmla="*/ 4146 h 10000"/>
                <a:gd name="connsiteX2" fmla="*/ 5699 w 10000"/>
                <a:gd name="connsiteY2" fmla="*/ 243 h 10000"/>
                <a:gd name="connsiteX3" fmla="*/ 2850 w 10000"/>
                <a:gd name="connsiteY3" fmla="*/ 4146 h 10000"/>
                <a:gd name="connsiteX4" fmla="*/ 0 w 10000"/>
                <a:gd name="connsiteY4" fmla="*/ 10000 h 10000"/>
                <a:gd name="connsiteX0" fmla="*/ 9623 w 10000"/>
                <a:gd name="connsiteY0" fmla="*/ 3409 h 10000"/>
                <a:gd name="connsiteX1" fmla="*/ 9973 w 10000"/>
                <a:gd name="connsiteY1" fmla="*/ 4146 h 10000"/>
                <a:gd name="connsiteX2" fmla="*/ 5699 w 10000"/>
                <a:gd name="connsiteY2" fmla="*/ 243 h 10000"/>
                <a:gd name="connsiteX3" fmla="*/ 2850 w 10000"/>
                <a:gd name="connsiteY3" fmla="*/ 4146 h 10000"/>
                <a:gd name="connsiteX4" fmla="*/ 0 w 10000"/>
                <a:gd name="connsiteY4" fmla="*/ 10000 h 10000"/>
                <a:gd name="connsiteX0" fmla="*/ 9623 w 10000"/>
                <a:gd name="connsiteY0" fmla="*/ 3166 h 9757"/>
                <a:gd name="connsiteX1" fmla="*/ 9973 w 10000"/>
                <a:gd name="connsiteY1" fmla="*/ 3903 h 9757"/>
                <a:gd name="connsiteX2" fmla="*/ 5699 w 10000"/>
                <a:gd name="connsiteY2" fmla="*/ 0 h 9757"/>
                <a:gd name="connsiteX3" fmla="*/ 2850 w 10000"/>
                <a:gd name="connsiteY3" fmla="*/ 3903 h 9757"/>
                <a:gd name="connsiteX4" fmla="*/ 0 w 10000"/>
                <a:gd name="connsiteY4" fmla="*/ 9757 h 9757"/>
                <a:gd name="connsiteX0" fmla="*/ 9623 w 10000"/>
                <a:gd name="connsiteY0" fmla="*/ 1995 h 8750"/>
                <a:gd name="connsiteX1" fmla="*/ 9973 w 10000"/>
                <a:gd name="connsiteY1" fmla="*/ 2750 h 8750"/>
                <a:gd name="connsiteX2" fmla="*/ 5699 w 10000"/>
                <a:gd name="connsiteY2" fmla="*/ 751 h 8750"/>
                <a:gd name="connsiteX3" fmla="*/ 2850 w 10000"/>
                <a:gd name="connsiteY3" fmla="*/ 2750 h 8750"/>
                <a:gd name="connsiteX4" fmla="*/ 0 w 10000"/>
                <a:gd name="connsiteY4" fmla="*/ 8750 h 8750"/>
                <a:gd name="connsiteX0" fmla="*/ 9623 w 10000"/>
                <a:gd name="connsiteY0" fmla="*/ 2280 h 10000"/>
                <a:gd name="connsiteX1" fmla="*/ 9973 w 10000"/>
                <a:gd name="connsiteY1" fmla="*/ 3143 h 10000"/>
                <a:gd name="connsiteX2" fmla="*/ 5699 w 10000"/>
                <a:gd name="connsiteY2" fmla="*/ 858 h 10000"/>
                <a:gd name="connsiteX3" fmla="*/ 2850 w 10000"/>
                <a:gd name="connsiteY3" fmla="*/ 3143 h 10000"/>
                <a:gd name="connsiteX4" fmla="*/ 0 w 10000"/>
                <a:gd name="connsiteY4" fmla="*/ 10000 h 10000"/>
                <a:gd name="connsiteX0" fmla="*/ 9623 w 10000"/>
                <a:gd name="connsiteY0" fmla="*/ 1422 h 9142"/>
                <a:gd name="connsiteX1" fmla="*/ 9973 w 10000"/>
                <a:gd name="connsiteY1" fmla="*/ 2285 h 9142"/>
                <a:gd name="connsiteX2" fmla="*/ 5699 w 10000"/>
                <a:gd name="connsiteY2" fmla="*/ 0 h 9142"/>
                <a:gd name="connsiteX3" fmla="*/ 2850 w 10000"/>
                <a:gd name="connsiteY3" fmla="*/ 4571 h 9142"/>
                <a:gd name="connsiteX4" fmla="*/ 0 w 10000"/>
                <a:gd name="connsiteY4" fmla="*/ 9142 h 9142"/>
                <a:gd name="connsiteX0" fmla="*/ 9623 w 9623"/>
                <a:gd name="connsiteY0" fmla="*/ 2129 h 10574"/>
                <a:gd name="connsiteX1" fmla="*/ 5699 w 9623"/>
                <a:gd name="connsiteY1" fmla="*/ 574 h 10574"/>
                <a:gd name="connsiteX2" fmla="*/ 2850 w 9623"/>
                <a:gd name="connsiteY2" fmla="*/ 5574 h 10574"/>
                <a:gd name="connsiteX3" fmla="*/ 0 w 9623"/>
                <a:gd name="connsiteY3" fmla="*/ 10574 h 10574"/>
                <a:gd name="connsiteX0" fmla="*/ 11105 w 11105"/>
                <a:gd name="connsiteY0" fmla="*/ 2907 h 10000"/>
                <a:gd name="connsiteX1" fmla="*/ 5922 w 11105"/>
                <a:gd name="connsiteY1" fmla="*/ 543 h 10000"/>
                <a:gd name="connsiteX2" fmla="*/ 2962 w 11105"/>
                <a:gd name="connsiteY2" fmla="*/ 5271 h 10000"/>
                <a:gd name="connsiteX3" fmla="*/ 0 w 11105"/>
                <a:gd name="connsiteY3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105" h="10000">
                  <a:moveTo>
                    <a:pt x="11105" y="2907"/>
                  </a:moveTo>
                  <a:cubicBezTo>
                    <a:pt x="10256" y="2601"/>
                    <a:pt x="7096" y="0"/>
                    <a:pt x="5922" y="543"/>
                  </a:cubicBezTo>
                  <a:cubicBezTo>
                    <a:pt x="4226" y="1429"/>
                    <a:pt x="3856" y="2020"/>
                    <a:pt x="2962" y="5271"/>
                  </a:cubicBezTo>
                  <a:cubicBezTo>
                    <a:pt x="2066" y="9408"/>
                    <a:pt x="1656" y="9529"/>
                    <a:pt x="0" y="10000"/>
                  </a:cubicBezTo>
                </a:path>
              </a:pathLst>
            </a:custGeom>
            <a:noFill/>
            <a:ln w="50800" cap="flat" cmpd="sng">
              <a:solidFill>
                <a:srgbClr val="009900"/>
              </a:solidFill>
              <a:prstDash val="solid"/>
              <a:round/>
              <a:headEnd/>
              <a:tailEnd/>
            </a:ln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" name="textruta 14"/>
            <p:cNvSpPr txBox="1"/>
            <p:nvPr/>
          </p:nvSpPr>
          <p:spPr>
            <a:xfrm>
              <a:off x="12115800" y="5334000"/>
              <a:ext cx="685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GB" sz="2000" b="1" dirty="0" smtClean="0">
                  <a:solidFill>
                    <a:srgbClr val="339966"/>
                  </a:solidFill>
                </a:rPr>
                <a:t>RJ11</a:t>
              </a:r>
              <a:endParaRPr lang="en-US" sz="2000" dirty="0">
                <a:solidFill>
                  <a:srgbClr val="339966"/>
                </a:solidFill>
              </a:endParaRPr>
            </a:p>
          </p:txBody>
        </p:sp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573000" y="5029200"/>
              <a:ext cx="1729598" cy="1134346"/>
            </a:xfrm>
            <a:prstGeom prst="rect">
              <a:avLst/>
            </a:prstGeom>
          </p:spPr>
        </p:pic>
      </p:grpSp>
      <p:grpSp>
        <p:nvGrpSpPr>
          <p:cNvPr id="16" name="Grupp 17"/>
          <p:cNvGrpSpPr/>
          <p:nvPr/>
        </p:nvGrpSpPr>
        <p:grpSpPr>
          <a:xfrm>
            <a:off x="1066800" y="3505200"/>
            <a:ext cx="8915400" cy="4114800"/>
            <a:chOff x="1066800" y="3505200"/>
            <a:chExt cx="8915400" cy="4114800"/>
          </a:xfrm>
        </p:grpSpPr>
        <p:sp>
          <p:nvSpPr>
            <p:cNvPr id="18" name="Rundad rektangulär 17"/>
            <p:cNvSpPr/>
            <p:nvPr/>
          </p:nvSpPr>
          <p:spPr>
            <a:xfrm>
              <a:off x="7391400" y="3505200"/>
              <a:ext cx="2590800" cy="990600"/>
            </a:xfrm>
            <a:prstGeom prst="wedgeRoundRectCallout">
              <a:avLst>
                <a:gd name="adj1" fmla="val -34558"/>
                <a:gd name="adj2" fmla="val 213198"/>
                <a:gd name="adj3" fmla="val 16667"/>
              </a:avLst>
            </a:prstGeom>
            <a:solidFill>
              <a:srgbClr val="FFFF00"/>
            </a:solidFill>
            <a:ln>
              <a:solidFill>
                <a:srgbClr val="B30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3200" b="1" noProof="1" smtClean="0">
                  <a:solidFill>
                    <a:srgbClr val="B30F41"/>
                  </a:solidFill>
                </a:rPr>
                <a:t>The Q-TURN</a:t>
              </a:r>
              <a:r>
                <a:rPr lang="sv-SE" sz="3200" b="1" dirty="0" smtClean="0">
                  <a:solidFill>
                    <a:srgbClr val="B30F41"/>
                  </a:solidFill>
                </a:rPr>
                <a:t> Demo</a:t>
              </a:r>
              <a:endParaRPr lang="sv-SE" sz="3200" b="1" dirty="0">
                <a:solidFill>
                  <a:srgbClr val="B30F41"/>
                </a:solidFill>
              </a:endParaRPr>
            </a:p>
          </p:txBody>
        </p:sp>
        <p:sp>
          <p:nvSpPr>
            <p:cNvPr id="19" name="Ellips 18"/>
            <p:cNvSpPr/>
            <p:nvPr/>
          </p:nvSpPr>
          <p:spPr>
            <a:xfrm>
              <a:off x="1066800" y="5791200"/>
              <a:ext cx="7620000" cy="1828800"/>
            </a:xfrm>
            <a:prstGeom prst="ellipse">
              <a:avLst/>
            </a:prstGeom>
            <a:noFill/>
            <a:ln>
              <a:solidFill>
                <a:srgbClr val="B30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9601" y="1447800"/>
            <a:ext cx="9144000" cy="5902708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WebRTC has the potential of telepresence quality</a:t>
            </a:r>
            <a:r>
              <a:rPr lang="en-US" sz="3200" dirty="0" smtClean="0"/>
              <a:t>: Opus HiFi sound and VP8 / H.264 HD video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Layer 4 QoS: UDP over TCP is not sufficient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It is NOT “Just About Bandwidth”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Data crowded networks 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Surf, email, file transfer fill the pipes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b="1" dirty="0" smtClean="0"/>
              <a:t>Carriers concerned – do advanced networks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dirty="0" smtClean="0"/>
              <a:t>But out comes </a:t>
            </a:r>
            <a:r>
              <a:rPr lang="en-US" sz="3200" dirty="0" smtClean="0">
                <a:solidFill>
                  <a:srgbClr val="339966"/>
                </a:solidFill>
              </a:rPr>
              <a:t>RJ11 = POTS Quality…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30F41"/>
                </a:solidFill>
              </a:rPr>
              <a:t>Still, Internet has the largest bandwidth</a:t>
            </a:r>
          </a:p>
          <a:p>
            <a:pPr marL="921398" lvl="1" indent="-268288">
              <a:spcBef>
                <a:spcPts val="600"/>
              </a:spcBef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B30F41"/>
                </a:solidFill>
              </a:rPr>
              <a:t>We just need to Prioritize - Level 3 QoS</a:t>
            </a:r>
            <a:endParaRPr lang="en-US" sz="2400" b="1" dirty="0" smtClean="0">
              <a:solidFill>
                <a:srgbClr val="B30F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Bildobjekt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583" y="3352800"/>
            <a:ext cx="977593" cy="109199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The Demo Setup at Table 29 – </a:t>
            </a:r>
            <a:r>
              <a:rPr lang="en-US" i="1" noProof="1" smtClean="0"/>
              <a:t>Sorry it’s not on this podium…</a:t>
            </a:r>
            <a:endParaRPr lang="en-US" i="1" noProof="1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92F30-16FD-46D0-AD7D-445F799469E2}" type="slidenum">
              <a:rPr lang="en-US" noProof="1" smtClean="0"/>
              <a:pPr/>
              <a:t>5</a:t>
            </a:fld>
            <a:endParaRPr lang="en-US" noProof="1"/>
          </a:p>
        </p:txBody>
      </p:sp>
      <p:pic>
        <p:nvPicPr>
          <p:cNvPr id="4" name="Bildobjekt 3" descr="NotConnected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58599" y="5257800"/>
            <a:ext cx="1857219" cy="1457110"/>
          </a:xfrm>
          <a:prstGeom prst="rect">
            <a:avLst/>
          </a:prstGeom>
        </p:spPr>
      </p:pic>
      <p:pic>
        <p:nvPicPr>
          <p:cNvPr id="5" name="Bildobjekt 4" descr="ConnectedKarl5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800600"/>
            <a:ext cx="1524000" cy="1328755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0"/>
            <a:ext cx="4716778" cy="2339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743200"/>
            <a:ext cx="1318273" cy="50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5029200" y="1905000"/>
            <a:ext cx="48006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rgbClr val="B30F41"/>
                </a:solidFill>
              </a:rPr>
              <a:t>Simulated Data Crowded Internet</a:t>
            </a:r>
          </a:p>
          <a:p>
            <a:pPr algn="ctr"/>
            <a:r>
              <a:rPr lang="en-US" b="1" noProof="1" smtClean="0">
                <a:solidFill>
                  <a:srgbClr val="B30F41"/>
                </a:solidFill>
              </a:rPr>
              <a:t>10 Mbps old hub</a:t>
            </a:r>
          </a:p>
          <a:p>
            <a:endParaRPr lang="en-US" noProof="1"/>
          </a:p>
        </p:txBody>
      </p:sp>
      <p:sp>
        <p:nvSpPr>
          <p:cNvPr id="10" name="TextBox 4"/>
          <p:cNvSpPr txBox="1"/>
          <p:nvPr/>
        </p:nvSpPr>
        <p:spPr>
          <a:xfrm>
            <a:off x="5410200" y="3886200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lvl="1" indent="-171450">
              <a:buFont typeface="Wingdings" pitchFamily="2" charset="2"/>
              <a:buChar char="Ø"/>
            </a:pPr>
            <a:r>
              <a:rPr lang="en-US" sz="2000" b="1" noProof="1" smtClean="0">
                <a:solidFill>
                  <a:srgbClr val="B30F41"/>
                </a:solidFill>
              </a:rPr>
              <a:t>Four iperf  clients pushing through short TCP sessions </a:t>
            </a:r>
            <a:endParaRPr lang="en-US" sz="2000" b="1" noProof="1">
              <a:solidFill>
                <a:srgbClr val="B30F41"/>
              </a:solidFill>
            </a:endParaRPr>
          </a:p>
        </p:txBody>
      </p:sp>
      <p:grpSp>
        <p:nvGrpSpPr>
          <p:cNvPr id="6" name="Group 59"/>
          <p:cNvGrpSpPr/>
          <p:nvPr/>
        </p:nvGrpSpPr>
        <p:grpSpPr>
          <a:xfrm>
            <a:off x="2286000" y="3810000"/>
            <a:ext cx="2917216" cy="1771710"/>
            <a:chOff x="1452490" y="3385487"/>
            <a:chExt cx="2917216" cy="1771710"/>
          </a:xfrm>
        </p:grpSpPr>
        <p:sp>
          <p:nvSpPr>
            <p:cNvPr id="13" name="TextBox 41"/>
            <p:cNvSpPr txBox="1"/>
            <p:nvPr/>
          </p:nvSpPr>
          <p:spPr>
            <a:xfrm>
              <a:off x="1809473" y="4757087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192.168.1.1</a:t>
              </a:r>
              <a:endParaRPr lang="en-US" sz="2000" noProof="1"/>
            </a:p>
          </p:txBody>
        </p:sp>
        <p:grpSp>
          <p:nvGrpSpPr>
            <p:cNvPr id="11" name="Group 57"/>
            <p:cNvGrpSpPr/>
            <p:nvPr/>
          </p:nvGrpSpPr>
          <p:grpSpPr>
            <a:xfrm>
              <a:off x="1452490" y="3385487"/>
              <a:ext cx="2917216" cy="1538496"/>
              <a:chOff x="1452490" y="3385487"/>
              <a:chExt cx="2917216" cy="1538496"/>
            </a:xfrm>
          </p:grpSpPr>
          <p:grpSp>
            <p:nvGrpSpPr>
              <p:cNvPr id="12" name="Group 28"/>
              <p:cNvGrpSpPr/>
              <p:nvPr/>
            </p:nvGrpSpPr>
            <p:grpSpPr>
              <a:xfrm>
                <a:off x="1452490" y="3614087"/>
                <a:ext cx="2261983" cy="1309896"/>
                <a:chOff x="1452490" y="3824850"/>
                <a:chExt cx="2261983" cy="1309896"/>
              </a:xfrm>
            </p:grpSpPr>
            <p:grpSp>
              <p:nvGrpSpPr>
                <p:cNvPr id="14" name="Group 19"/>
                <p:cNvGrpSpPr/>
                <p:nvPr/>
              </p:nvGrpSpPr>
              <p:grpSpPr>
                <a:xfrm>
                  <a:off x="1452490" y="3824850"/>
                  <a:ext cx="2261983" cy="912033"/>
                  <a:chOff x="1452490" y="3824850"/>
                  <a:chExt cx="2261983" cy="912033"/>
                </a:xfrm>
              </p:grpSpPr>
              <p:grpSp>
                <p:nvGrpSpPr>
                  <p:cNvPr id="15" name="Group 15"/>
                  <p:cNvGrpSpPr/>
                  <p:nvPr/>
                </p:nvGrpSpPr>
                <p:grpSpPr>
                  <a:xfrm>
                    <a:off x="1452490" y="4053450"/>
                    <a:ext cx="2261983" cy="683433"/>
                    <a:chOff x="1676400" y="4200473"/>
                    <a:chExt cx="2261983" cy="683433"/>
                  </a:xfrm>
                </p:grpSpPr>
                <p:pic>
                  <p:nvPicPr>
                    <p:cNvPr id="21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 bwMode="auto">
                    <a:xfrm>
                      <a:off x="1676400" y="4299887"/>
                      <a:ext cx="2261983" cy="5840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22" name="TextBox 11"/>
                    <p:cNvSpPr txBox="1"/>
                    <p:nvPr/>
                  </p:nvSpPr>
                  <p:spPr>
                    <a:xfrm>
                      <a:off x="2033383" y="4200473"/>
                      <a:ext cx="88838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noProof="1" smtClean="0"/>
                        <a:t>IXNX-1</a:t>
                      </a:r>
                      <a:endParaRPr lang="en-US" sz="2000" noProof="1"/>
                    </a:p>
                  </p:txBody>
                </p:sp>
              </p:grpSp>
              <p:sp>
                <p:nvSpPr>
                  <p:cNvPr id="20" name="TextBox 13"/>
                  <p:cNvSpPr txBox="1"/>
                  <p:nvPr/>
                </p:nvSpPr>
                <p:spPr>
                  <a:xfrm>
                    <a:off x="2952473" y="3824850"/>
                    <a:ext cx="6686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noProof="1" smtClean="0">
                        <a:solidFill>
                          <a:srgbClr val="FF0000"/>
                        </a:solidFill>
                      </a:rPr>
                      <a:t>eth3</a:t>
                    </a:r>
                    <a:endParaRPr lang="en-US" sz="2000" b="1" noProof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18" name="TextBox 30"/>
                <p:cNvSpPr txBox="1"/>
                <p:nvPr/>
              </p:nvSpPr>
              <p:spPr>
                <a:xfrm>
                  <a:off x="1789792" y="4734636"/>
                  <a:ext cx="6686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noProof="1" smtClean="0"/>
                    <a:t>eth0</a:t>
                  </a:r>
                  <a:endParaRPr lang="en-US" sz="2000" b="1" noProof="1"/>
                </a:p>
              </p:txBody>
            </p:sp>
          </p:grpSp>
          <p:sp>
            <p:nvSpPr>
              <p:cNvPr id="16" name="TextBox 43"/>
              <p:cNvSpPr txBox="1"/>
              <p:nvPr/>
            </p:nvSpPr>
            <p:spPr>
              <a:xfrm>
                <a:off x="2824090" y="3385487"/>
                <a:ext cx="1545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noProof="1" smtClean="0"/>
                  <a:t>192.168.2.44</a:t>
                </a:r>
                <a:endParaRPr lang="en-US" sz="2000" noProof="1"/>
              </a:p>
            </p:txBody>
          </p:sp>
        </p:grpSp>
      </p:grpSp>
      <p:grpSp>
        <p:nvGrpSpPr>
          <p:cNvPr id="17" name="Group 65"/>
          <p:cNvGrpSpPr/>
          <p:nvPr/>
        </p:nvGrpSpPr>
        <p:grpSpPr>
          <a:xfrm>
            <a:off x="1934317" y="2409497"/>
            <a:ext cx="1661371" cy="952678"/>
            <a:chOff x="737917" y="1399874"/>
            <a:chExt cx="1661371" cy="952678"/>
          </a:xfrm>
        </p:grpSpPr>
        <p:grpSp>
          <p:nvGrpSpPr>
            <p:cNvPr id="19" name="Group 2"/>
            <p:cNvGrpSpPr/>
            <p:nvPr/>
          </p:nvGrpSpPr>
          <p:grpSpPr>
            <a:xfrm>
              <a:off x="1241999" y="1399874"/>
              <a:ext cx="1157289" cy="608660"/>
              <a:chOff x="1976910" y="1998367"/>
              <a:chExt cx="1548142" cy="608660"/>
            </a:xfrm>
          </p:grpSpPr>
          <p:pic>
            <p:nvPicPr>
              <p:cNvPr id="26" name="Picture 6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6910" y="2027270"/>
                <a:ext cx="1548142" cy="5797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7" name="TextBox 1"/>
              <p:cNvSpPr txBox="1"/>
              <p:nvPr/>
            </p:nvSpPr>
            <p:spPr>
              <a:xfrm>
                <a:off x="2426832" y="1998367"/>
                <a:ext cx="85818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noProof="1" smtClean="0"/>
                  <a:t>IX78</a:t>
                </a:r>
              </a:p>
            </p:txBody>
          </p:sp>
        </p:grpSp>
        <p:sp>
          <p:nvSpPr>
            <p:cNvPr id="25" name="TextBox 45"/>
            <p:cNvSpPr txBox="1"/>
            <p:nvPr/>
          </p:nvSpPr>
          <p:spPr>
            <a:xfrm>
              <a:off x="737917" y="1952442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192.168.2.1</a:t>
              </a:r>
              <a:endParaRPr lang="en-US" sz="2000" noProof="1"/>
            </a:p>
          </p:txBody>
        </p:sp>
      </p:grpSp>
      <p:grpSp>
        <p:nvGrpSpPr>
          <p:cNvPr id="23" name="Group 58"/>
          <p:cNvGrpSpPr/>
          <p:nvPr/>
        </p:nvGrpSpPr>
        <p:grpSpPr>
          <a:xfrm>
            <a:off x="8305800" y="3962400"/>
            <a:ext cx="3119542" cy="1695510"/>
            <a:chOff x="4743347" y="3380818"/>
            <a:chExt cx="3119542" cy="1695510"/>
          </a:xfrm>
        </p:grpSpPr>
        <p:sp>
          <p:nvSpPr>
            <p:cNvPr id="29" name="TextBox 42"/>
            <p:cNvSpPr txBox="1"/>
            <p:nvPr/>
          </p:nvSpPr>
          <p:spPr>
            <a:xfrm>
              <a:off x="6191147" y="4676218"/>
              <a:ext cx="1415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192.168.1.1</a:t>
              </a:r>
              <a:endParaRPr lang="en-US" sz="2000" noProof="1"/>
            </a:p>
          </p:txBody>
        </p:sp>
        <p:grpSp>
          <p:nvGrpSpPr>
            <p:cNvPr id="24" name="Group 56"/>
            <p:cNvGrpSpPr/>
            <p:nvPr/>
          </p:nvGrpSpPr>
          <p:grpSpPr>
            <a:xfrm>
              <a:off x="4743347" y="3380818"/>
              <a:ext cx="3119542" cy="1483058"/>
              <a:chOff x="4743347" y="3380818"/>
              <a:chExt cx="3119542" cy="1483058"/>
            </a:xfrm>
          </p:grpSpPr>
          <p:grpSp>
            <p:nvGrpSpPr>
              <p:cNvPr id="28" name="Group 32"/>
              <p:cNvGrpSpPr/>
              <p:nvPr/>
            </p:nvGrpSpPr>
            <p:grpSpPr>
              <a:xfrm>
                <a:off x="5501825" y="3609418"/>
                <a:ext cx="2361064" cy="1254458"/>
                <a:chOff x="5501825" y="3609418"/>
                <a:chExt cx="2361064" cy="1254458"/>
              </a:xfrm>
            </p:grpSpPr>
            <p:grpSp>
              <p:nvGrpSpPr>
                <p:cNvPr id="30" name="Group 17"/>
                <p:cNvGrpSpPr/>
                <p:nvPr/>
              </p:nvGrpSpPr>
              <p:grpSpPr>
                <a:xfrm>
                  <a:off x="5501825" y="3609418"/>
                  <a:ext cx="2361064" cy="914401"/>
                  <a:chOff x="5600553" y="3903398"/>
                  <a:chExt cx="2361064" cy="914401"/>
                </a:xfrm>
              </p:grpSpPr>
              <p:grpSp>
                <p:nvGrpSpPr>
                  <p:cNvPr id="31" name="Group 14"/>
                  <p:cNvGrpSpPr/>
                  <p:nvPr/>
                </p:nvGrpSpPr>
                <p:grpSpPr>
                  <a:xfrm>
                    <a:off x="5600553" y="4131998"/>
                    <a:ext cx="2361064" cy="685801"/>
                    <a:chOff x="5718793" y="4167025"/>
                    <a:chExt cx="2361064" cy="685801"/>
                  </a:xfrm>
                </p:grpSpPr>
                <p:pic>
                  <p:nvPicPr>
                    <p:cNvPr id="37" name="Picture 7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/>
                    <a:stretch>
                      <a:fillRect/>
                    </a:stretch>
                  </p:blipFill>
                  <p:spPr bwMode="auto">
                    <a:xfrm>
                      <a:off x="5718793" y="4243226"/>
                      <a:ext cx="2361064" cy="6096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  <p:sp>
                  <p:nvSpPr>
                    <p:cNvPr id="38" name="TextBox 22"/>
                    <p:cNvSpPr txBox="1"/>
                    <p:nvPr/>
                  </p:nvSpPr>
                  <p:spPr>
                    <a:xfrm>
                      <a:off x="6865315" y="4167025"/>
                      <a:ext cx="88838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2000" noProof="1" smtClean="0"/>
                        <a:t>IXNX-2</a:t>
                      </a:r>
                      <a:endParaRPr lang="en-US" sz="2000" noProof="1"/>
                    </a:p>
                  </p:txBody>
                </p:sp>
              </p:grpSp>
              <p:sp>
                <p:nvSpPr>
                  <p:cNvPr id="36" name="TextBox 24"/>
                  <p:cNvSpPr txBox="1"/>
                  <p:nvPr/>
                </p:nvSpPr>
                <p:spPr>
                  <a:xfrm>
                    <a:off x="5756475" y="3903398"/>
                    <a:ext cx="6686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2000" b="1" noProof="1" smtClean="0">
                        <a:solidFill>
                          <a:srgbClr val="FF0000"/>
                        </a:solidFill>
                      </a:rPr>
                      <a:t>eth3</a:t>
                    </a:r>
                    <a:endParaRPr lang="en-US" sz="2000" b="1" noProof="1">
                      <a:solidFill>
                        <a:srgbClr val="FF0000"/>
                      </a:solidFill>
                    </a:endParaRPr>
                  </a:p>
                </p:txBody>
              </p:sp>
            </p:grpSp>
            <p:sp>
              <p:nvSpPr>
                <p:cNvPr id="34" name="TextBox 31"/>
                <p:cNvSpPr txBox="1"/>
                <p:nvPr/>
              </p:nvSpPr>
              <p:spPr>
                <a:xfrm>
                  <a:off x="6219784" y="4463766"/>
                  <a:ext cx="6686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1" noProof="1" smtClean="0"/>
                    <a:t>eth0</a:t>
                  </a:r>
                  <a:endParaRPr lang="en-US" sz="2000" b="1" noProof="1"/>
                </a:p>
              </p:txBody>
            </p:sp>
          </p:grpSp>
          <p:sp>
            <p:nvSpPr>
              <p:cNvPr id="32" name="TextBox 63"/>
              <p:cNvSpPr txBox="1"/>
              <p:nvPr/>
            </p:nvSpPr>
            <p:spPr>
              <a:xfrm>
                <a:off x="4743347" y="3380818"/>
                <a:ext cx="154561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noProof="1" smtClean="0"/>
                  <a:t>192.168.2.45</a:t>
                </a:r>
                <a:endParaRPr lang="en-US" sz="2000" noProof="1"/>
              </a:p>
            </p:txBody>
          </p:sp>
        </p:grpSp>
      </p:grpSp>
      <p:grpSp>
        <p:nvGrpSpPr>
          <p:cNvPr id="33" name="Group 27"/>
          <p:cNvGrpSpPr/>
          <p:nvPr/>
        </p:nvGrpSpPr>
        <p:grpSpPr>
          <a:xfrm>
            <a:off x="11894527" y="6038850"/>
            <a:ext cx="2583473" cy="1517823"/>
            <a:chOff x="7030130" y="5241844"/>
            <a:chExt cx="2583473" cy="1517823"/>
          </a:xfrm>
        </p:grpSpPr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280" y="5284017"/>
              <a:ext cx="710262" cy="716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20"/>
            <p:cNvSpPr txBox="1"/>
            <p:nvPr/>
          </p:nvSpPr>
          <p:spPr>
            <a:xfrm>
              <a:off x="7030130" y="5951754"/>
              <a:ext cx="1774075" cy="807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noProof="1" smtClean="0"/>
                <a:t>4 x  iperf-client</a:t>
              </a:r>
            </a:p>
            <a:p>
              <a:r>
                <a:rPr lang="en-US" sz="1050" noProof="1" smtClean="0"/>
                <a:t>http://192.168.2.44:66</a:t>
              </a:r>
            </a:p>
            <a:p>
              <a:endParaRPr lang="en-US" sz="1600" noProof="1"/>
            </a:p>
          </p:txBody>
        </p:sp>
        <p:sp>
          <p:nvSpPr>
            <p:cNvPr id="44" name="TextBox 25"/>
            <p:cNvSpPr txBox="1"/>
            <p:nvPr/>
          </p:nvSpPr>
          <p:spPr>
            <a:xfrm>
              <a:off x="8067987" y="5241844"/>
              <a:ext cx="154561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192.168.1.10</a:t>
              </a:r>
              <a:endParaRPr lang="en-US" sz="2000" noProof="1"/>
            </a:p>
          </p:txBody>
        </p:sp>
      </p:grpSp>
      <p:grpSp>
        <p:nvGrpSpPr>
          <p:cNvPr id="35" name="Group 26"/>
          <p:cNvGrpSpPr/>
          <p:nvPr/>
        </p:nvGrpSpPr>
        <p:grpSpPr>
          <a:xfrm>
            <a:off x="1096226" y="5975767"/>
            <a:ext cx="2560872" cy="1464804"/>
            <a:chOff x="258026" y="5289967"/>
            <a:chExt cx="2560872" cy="1464804"/>
          </a:xfrm>
        </p:grpSpPr>
        <p:pic>
          <p:nvPicPr>
            <p:cNvPr id="48" name="Picture 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9" y="5289969"/>
              <a:ext cx="752475" cy="752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TextBox 23"/>
            <p:cNvSpPr txBox="1"/>
            <p:nvPr/>
          </p:nvSpPr>
          <p:spPr>
            <a:xfrm>
              <a:off x="258026" y="5946858"/>
              <a:ext cx="1463803" cy="807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noProof="1" smtClean="0"/>
                <a:t>iperf-server</a:t>
              </a:r>
            </a:p>
            <a:p>
              <a:r>
                <a:rPr lang="en-US" sz="1050" noProof="1" smtClean="0"/>
                <a:t>http://192.168.1.1</a:t>
              </a:r>
            </a:p>
            <a:p>
              <a:endParaRPr lang="en-US" sz="1600" noProof="1"/>
            </a:p>
          </p:txBody>
        </p:sp>
        <p:sp>
          <p:nvSpPr>
            <p:cNvPr id="50" name="TextBox 35"/>
            <p:cNvSpPr txBox="1"/>
            <p:nvPr/>
          </p:nvSpPr>
          <p:spPr>
            <a:xfrm>
              <a:off x="1273282" y="5289967"/>
              <a:ext cx="15456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192.168.1.10</a:t>
              </a:r>
              <a:endParaRPr lang="en-US" sz="2000" noProof="1"/>
            </a:p>
          </p:txBody>
        </p:sp>
      </p:grpSp>
      <p:grpSp>
        <p:nvGrpSpPr>
          <p:cNvPr id="39" name="Group 100"/>
          <p:cNvGrpSpPr/>
          <p:nvPr/>
        </p:nvGrpSpPr>
        <p:grpSpPr>
          <a:xfrm>
            <a:off x="11658600" y="1676400"/>
            <a:ext cx="2514600" cy="2615863"/>
            <a:chOff x="6659874" y="389231"/>
            <a:chExt cx="2265031" cy="2615863"/>
          </a:xfrm>
        </p:grpSpPr>
        <p:sp>
          <p:nvSpPr>
            <p:cNvPr id="52" name="TextBox 10"/>
            <p:cNvSpPr txBox="1"/>
            <p:nvPr/>
          </p:nvSpPr>
          <p:spPr>
            <a:xfrm>
              <a:off x="7208973" y="389231"/>
              <a:ext cx="785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noProof="1" smtClean="0"/>
                <a:t>SNOM</a:t>
              </a:r>
              <a:endParaRPr lang="en-US" sz="2000" b="1" noProof="1"/>
            </a:p>
          </p:txBody>
        </p:sp>
        <p:sp>
          <p:nvSpPr>
            <p:cNvPr id="53" name="TextBox 7"/>
            <p:cNvSpPr txBox="1"/>
            <p:nvPr/>
          </p:nvSpPr>
          <p:spPr>
            <a:xfrm>
              <a:off x="6728511" y="1989431"/>
              <a:ext cx="219639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noProof="1" smtClean="0"/>
                <a:t>Login admin; admin</a:t>
              </a:r>
            </a:p>
            <a:p>
              <a:r>
                <a:rPr lang="en-US" sz="2000" noProof="1" smtClean="0"/>
                <a:t>Id 1 reregister</a:t>
              </a:r>
            </a:p>
            <a:p>
              <a:r>
                <a:rPr lang="en-US" sz="2000" noProof="1" smtClean="0"/>
                <a:t>snom@192.168.2.44</a:t>
              </a:r>
              <a:endParaRPr lang="en-US" sz="2000" noProof="1"/>
            </a:p>
          </p:txBody>
        </p:sp>
        <p:sp>
          <p:nvSpPr>
            <p:cNvPr id="54" name="TextBox 44"/>
            <p:cNvSpPr txBox="1"/>
            <p:nvPr/>
          </p:nvSpPr>
          <p:spPr>
            <a:xfrm>
              <a:off x="6665086" y="1503118"/>
              <a:ext cx="13922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noProof="1" smtClean="0"/>
                <a:t>192.168.2.42</a:t>
              </a:r>
              <a:endParaRPr lang="en-US" sz="2000" noProof="1"/>
            </a:p>
          </p:txBody>
        </p:sp>
        <p:pic>
          <p:nvPicPr>
            <p:cNvPr id="55" name="Picture 9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0427" y="764501"/>
              <a:ext cx="760670" cy="6316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6" name="TextBox 60"/>
            <p:cNvSpPr txBox="1"/>
            <p:nvPr/>
          </p:nvSpPr>
          <p:spPr>
            <a:xfrm>
              <a:off x="6659874" y="1283528"/>
              <a:ext cx="11019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noProof="1" smtClean="0"/>
                <a:t>NET      PC</a:t>
              </a:r>
              <a:endParaRPr lang="en-US" sz="2000" b="1" noProof="1"/>
            </a:p>
          </p:txBody>
        </p:sp>
      </p:grpSp>
      <p:sp>
        <p:nvSpPr>
          <p:cNvPr id="57" name="TextBox 61"/>
          <p:cNvSpPr txBox="1"/>
          <p:nvPr/>
        </p:nvSpPr>
        <p:spPr>
          <a:xfrm>
            <a:off x="4648200" y="5638800"/>
            <a:ext cx="36272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1" smtClean="0"/>
              <a:t>&gt;System &gt;Develop &gt; WRTCdemo</a:t>
            </a:r>
          </a:p>
          <a:p>
            <a:r>
              <a:rPr lang="en-US" sz="2000" noProof="1" smtClean="0"/>
              <a:t>Demo on LeftPC to show video</a:t>
            </a:r>
          </a:p>
          <a:p>
            <a:r>
              <a:rPr lang="en-US" sz="2000" noProof="1" smtClean="0"/>
              <a:t>hacking without Q-TURN</a:t>
            </a:r>
            <a:endParaRPr lang="en-US" sz="2000" noProof="1"/>
          </a:p>
        </p:txBody>
      </p:sp>
      <p:sp>
        <p:nvSpPr>
          <p:cNvPr id="58" name="TextBox 76"/>
          <p:cNvSpPr txBox="1"/>
          <p:nvPr/>
        </p:nvSpPr>
        <p:spPr>
          <a:xfrm rot="20172321">
            <a:off x="2667754" y="5280317"/>
            <a:ext cx="1838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noProof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Dial snom</a:t>
            </a:r>
            <a:endParaRPr lang="en-US" sz="3200" noProof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9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2119038" cy="116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0" name="Straight Connector 78"/>
          <p:cNvCxnSpPr/>
          <p:nvPr/>
        </p:nvCxnSpPr>
        <p:spPr>
          <a:xfrm flipV="1">
            <a:off x="3657600" y="3200400"/>
            <a:ext cx="2667000" cy="11466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82"/>
          <p:cNvCxnSpPr/>
          <p:nvPr/>
        </p:nvCxnSpPr>
        <p:spPr>
          <a:xfrm flipH="1" flipV="1">
            <a:off x="7391402" y="2971800"/>
            <a:ext cx="1904998" cy="1524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84"/>
          <p:cNvCxnSpPr/>
          <p:nvPr/>
        </p:nvCxnSpPr>
        <p:spPr>
          <a:xfrm flipV="1">
            <a:off x="1981200" y="4876800"/>
            <a:ext cx="609600" cy="12559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90"/>
          <p:cNvCxnSpPr/>
          <p:nvPr/>
        </p:nvCxnSpPr>
        <p:spPr>
          <a:xfrm>
            <a:off x="11430000" y="5029200"/>
            <a:ext cx="1131103" cy="15448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111"/>
          <p:cNvCxnSpPr>
            <a:stCxn id="8" idx="3"/>
            <a:endCxn id="55" idx="1"/>
          </p:cNvCxnSpPr>
          <p:nvPr/>
        </p:nvCxnSpPr>
        <p:spPr>
          <a:xfrm flipV="1">
            <a:off x="7642873" y="2367484"/>
            <a:ext cx="4205072" cy="6286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114"/>
          <p:cNvCxnSpPr/>
          <p:nvPr/>
        </p:nvCxnSpPr>
        <p:spPr>
          <a:xfrm flipH="1" flipV="1">
            <a:off x="3429000" y="2667000"/>
            <a:ext cx="2895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117"/>
          <p:cNvCxnSpPr/>
          <p:nvPr/>
        </p:nvCxnSpPr>
        <p:spPr>
          <a:xfrm flipH="1" flipV="1">
            <a:off x="2266321" y="2054140"/>
            <a:ext cx="629279" cy="3842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Freeform 118"/>
          <p:cNvSpPr/>
          <p:nvPr/>
        </p:nvSpPr>
        <p:spPr>
          <a:xfrm>
            <a:off x="1973317" y="2514600"/>
            <a:ext cx="9913883" cy="3541986"/>
          </a:xfrm>
          <a:custGeom>
            <a:avLst/>
            <a:gdLst>
              <a:gd name="connsiteX0" fmla="*/ 0 w 6138042"/>
              <a:gd name="connsiteY0" fmla="*/ 2932386 h 2932386"/>
              <a:gd name="connsiteX1" fmla="*/ 2112580 w 6138042"/>
              <a:gd name="connsiteY1" fmla="*/ 1912883 h 2932386"/>
              <a:gd name="connsiteX2" fmla="*/ 3174124 w 6138042"/>
              <a:gd name="connsiteY2" fmla="*/ 945931 h 2932386"/>
              <a:gd name="connsiteX3" fmla="*/ 4330262 w 6138042"/>
              <a:gd name="connsiteY3" fmla="*/ 367862 h 2932386"/>
              <a:gd name="connsiteX4" fmla="*/ 5454869 w 6138042"/>
              <a:gd name="connsiteY4" fmla="*/ 252248 h 2932386"/>
              <a:gd name="connsiteX5" fmla="*/ 6117021 w 6138042"/>
              <a:gd name="connsiteY5" fmla="*/ 42041 h 2932386"/>
              <a:gd name="connsiteX6" fmla="*/ 6117021 w 6138042"/>
              <a:gd name="connsiteY6" fmla="*/ 42041 h 2932386"/>
              <a:gd name="connsiteX7" fmla="*/ 6117021 w 6138042"/>
              <a:gd name="connsiteY7" fmla="*/ 42041 h 2932386"/>
              <a:gd name="connsiteX8" fmla="*/ 6138042 w 6138042"/>
              <a:gd name="connsiteY8" fmla="*/ 21021 h 2932386"/>
              <a:gd name="connsiteX9" fmla="*/ 6117021 w 6138042"/>
              <a:gd name="connsiteY9" fmla="*/ 0 h 29323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6117021 w 9913883"/>
              <a:gd name="connsiteY5" fmla="*/ 651641 h 3541986"/>
              <a:gd name="connsiteX6" fmla="*/ 6117021 w 9913883"/>
              <a:gd name="connsiteY6" fmla="*/ 651641 h 3541986"/>
              <a:gd name="connsiteX7" fmla="*/ 6117021 w 9913883"/>
              <a:gd name="connsiteY7" fmla="*/ 651641 h 3541986"/>
              <a:gd name="connsiteX8" fmla="*/ 6138042 w 9913883"/>
              <a:gd name="connsiteY8" fmla="*/ 630621 h 3541986"/>
              <a:gd name="connsiteX9" fmla="*/ 9913883 w 9913883"/>
              <a:gd name="connsiteY9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6117021 w 9913883"/>
              <a:gd name="connsiteY5" fmla="*/ 651641 h 3541986"/>
              <a:gd name="connsiteX6" fmla="*/ 6117021 w 9913883"/>
              <a:gd name="connsiteY6" fmla="*/ 651641 h 3541986"/>
              <a:gd name="connsiteX7" fmla="*/ 6117021 w 9913883"/>
              <a:gd name="connsiteY7" fmla="*/ 651641 h 3541986"/>
              <a:gd name="connsiteX8" fmla="*/ 9913883 w 9913883"/>
              <a:gd name="connsiteY8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6117021 w 9913883"/>
              <a:gd name="connsiteY5" fmla="*/ 651641 h 3541986"/>
              <a:gd name="connsiteX6" fmla="*/ 6117021 w 9913883"/>
              <a:gd name="connsiteY6" fmla="*/ 651641 h 3541986"/>
              <a:gd name="connsiteX7" fmla="*/ 6484883 w 9913883"/>
              <a:gd name="connsiteY7" fmla="*/ 685800 h 3541986"/>
              <a:gd name="connsiteX8" fmla="*/ 9913883 w 9913883"/>
              <a:gd name="connsiteY8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6117021 w 9913883"/>
              <a:gd name="connsiteY5" fmla="*/ 651641 h 3541986"/>
              <a:gd name="connsiteX6" fmla="*/ 6117021 w 9913883"/>
              <a:gd name="connsiteY6" fmla="*/ 651641 h 3541986"/>
              <a:gd name="connsiteX7" fmla="*/ 9913883 w 9913883"/>
              <a:gd name="connsiteY7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6117021 w 9913883"/>
              <a:gd name="connsiteY5" fmla="*/ 651641 h 3541986"/>
              <a:gd name="connsiteX6" fmla="*/ 9913883 w 9913883"/>
              <a:gd name="connsiteY6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5454869 w 9913883"/>
              <a:gd name="connsiteY4" fmla="*/ 861848 h 3541986"/>
              <a:gd name="connsiteX5" fmla="*/ 9913883 w 9913883"/>
              <a:gd name="connsiteY5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6637283 w 9913883"/>
              <a:gd name="connsiteY4" fmla="*/ 609600 h 3541986"/>
              <a:gd name="connsiteX5" fmla="*/ 9913883 w 9913883"/>
              <a:gd name="connsiteY5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6637283 w 9913883"/>
              <a:gd name="connsiteY4" fmla="*/ 609600 h 3541986"/>
              <a:gd name="connsiteX5" fmla="*/ 9913883 w 9913883"/>
              <a:gd name="connsiteY5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6637283 w 9913883"/>
              <a:gd name="connsiteY4" fmla="*/ 609600 h 3541986"/>
              <a:gd name="connsiteX5" fmla="*/ 9913883 w 9913883"/>
              <a:gd name="connsiteY5" fmla="*/ 0 h 3541986"/>
              <a:gd name="connsiteX0" fmla="*/ 0 w 9913883"/>
              <a:gd name="connsiteY0" fmla="*/ 3541986 h 3541986"/>
              <a:gd name="connsiteX1" fmla="*/ 2112580 w 9913883"/>
              <a:gd name="connsiteY1" fmla="*/ 2522483 h 3541986"/>
              <a:gd name="connsiteX2" fmla="*/ 3174124 w 9913883"/>
              <a:gd name="connsiteY2" fmla="*/ 1555531 h 3541986"/>
              <a:gd name="connsiteX3" fmla="*/ 4330262 w 9913883"/>
              <a:gd name="connsiteY3" fmla="*/ 977462 h 3541986"/>
              <a:gd name="connsiteX4" fmla="*/ 6637283 w 9913883"/>
              <a:gd name="connsiteY4" fmla="*/ 609600 h 3541986"/>
              <a:gd name="connsiteX5" fmla="*/ 9913883 w 9913883"/>
              <a:gd name="connsiteY5" fmla="*/ 0 h 3541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13883" h="3541986">
                <a:moveTo>
                  <a:pt x="0" y="3541986"/>
                </a:moveTo>
                <a:cubicBezTo>
                  <a:pt x="791780" y="3197772"/>
                  <a:pt x="1583560" y="2853559"/>
                  <a:pt x="2112580" y="2522483"/>
                </a:cubicBezTo>
                <a:cubicBezTo>
                  <a:pt x="2641600" y="2191407"/>
                  <a:pt x="2804510" y="1813034"/>
                  <a:pt x="3174124" y="1555531"/>
                </a:cubicBezTo>
                <a:cubicBezTo>
                  <a:pt x="3543738" y="1298027"/>
                  <a:pt x="3753069" y="1135117"/>
                  <a:pt x="4330262" y="977462"/>
                </a:cubicBezTo>
                <a:cubicBezTo>
                  <a:pt x="5017814" y="840828"/>
                  <a:pt x="5719818" y="869731"/>
                  <a:pt x="6637283" y="609600"/>
                </a:cubicBezTo>
                <a:cubicBezTo>
                  <a:pt x="7565258" y="375745"/>
                  <a:pt x="8984922" y="179552"/>
                  <a:pt x="9913883" y="0"/>
                </a:cubicBezTo>
              </a:path>
            </a:pathLst>
          </a:custGeom>
          <a:noFill/>
          <a:ln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noProof="1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8" name="TextBox 119"/>
          <p:cNvSpPr txBox="1"/>
          <p:nvPr/>
        </p:nvSpPr>
        <p:spPr>
          <a:xfrm>
            <a:off x="685800" y="2362200"/>
            <a:ext cx="17277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>
                <a:solidFill>
                  <a:srgbClr val="FF0000"/>
                </a:solidFill>
              </a:rPr>
              <a:t>ET4 for WAN</a:t>
            </a:r>
          </a:p>
          <a:p>
            <a:r>
              <a:rPr lang="en-US" sz="2000" noProof="1" smtClean="0">
                <a:solidFill>
                  <a:srgbClr val="FF0000"/>
                </a:solidFill>
              </a:rPr>
              <a:t>ET1-2 for SURF</a:t>
            </a:r>
          </a:p>
          <a:p>
            <a:r>
              <a:rPr lang="en-US" sz="2000" noProof="1" smtClean="0">
                <a:solidFill>
                  <a:srgbClr val="FF0000"/>
                </a:solidFill>
              </a:rPr>
              <a:t>ET3 for HUB</a:t>
            </a:r>
            <a:endParaRPr lang="en-US" sz="2000" noProof="1">
              <a:solidFill>
                <a:srgbClr val="FF0000"/>
              </a:solidFill>
            </a:endParaRPr>
          </a:p>
        </p:txBody>
      </p:sp>
      <p:sp>
        <p:nvSpPr>
          <p:cNvPr id="70" name="TextBox 121"/>
          <p:cNvSpPr txBox="1"/>
          <p:nvPr/>
        </p:nvSpPr>
        <p:spPr>
          <a:xfrm>
            <a:off x="7848600" y="6934200"/>
            <a:ext cx="35555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noProof="1" smtClean="0"/>
              <a:t>Open Windows Firewall for iperf</a:t>
            </a:r>
          </a:p>
          <a:p>
            <a:r>
              <a:rPr lang="en-US" sz="2000" noProof="1" smtClean="0"/>
              <a:t>&lt; 5 interfaces for Chrome bug</a:t>
            </a:r>
            <a:endParaRPr lang="en-US" sz="2000" noProof="1"/>
          </a:p>
        </p:txBody>
      </p:sp>
      <p:sp>
        <p:nvSpPr>
          <p:cNvPr id="71" name="TextBox 7"/>
          <p:cNvSpPr txBox="1"/>
          <p:nvPr/>
        </p:nvSpPr>
        <p:spPr>
          <a:xfrm>
            <a:off x="4419600" y="4648201"/>
            <a:ext cx="220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noProof="1" smtClean="0"/>
              <a:t>Also SIP registrar</a:t>
            </a:r>
          </a:p>
          <a:p>
            <a:r>
              <a:rPr lang="en-US" sz="2000" b="1" noProof="1" smtClean="0"/>
              <a:t>for Snom phone</a:t>
            </a:r>
            <a:endParaRPr lang="en-US" sz="2000" b="1" noProof="1"/>
          </a:p>
        </p:txBody>
      </p:sp>
      <p:sp>
        <p:nvSpPr>
          <p:cNvPr id="72" name="TextBox 61"/>
          <p:cNvSpPr txBox="1"/>
          <p:nvPr/>
        </p:nvSpPr>
        <p:spPr>
          <a:xfrm>
            <a:off x="609600" y="4343400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1" smtClean="0"/>
              <a:t>DEMO HERE</a:t>
            </a:r>
          </a:p>
        </p:txBody>
      </p:sp>
      <p:sp>
        <p:nvSpPr>
          <p:cNvPr id="95" name="textruta 94"/>
          <p:cNvSpPr txBox="1"/>
          <p:nvPr/>
        </p:nvSpPr>
        <p:spPr>
          <a:xfrm>
            <a:off x="11430000" y="43434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noProof="1" smtClean="0">
                <a:solidFill>
                  <a:srgbClr val="B30F41"/>
                </a:solidFill>
              </a:rPr>
              <a:t>Ingate E-SBC Firewalls with Q-TURN &amp; more</a:t>
            </a:r>
            <a:endParaRPr lang="en-US" sz="2400" b="1" noProof="1">
              <a:solidFill>
                <a:srgbClr val="B30F4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Bildobjekt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4749526" cy="27432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 smtClean="0"/>
              <a:t>A Video Call Over a 10 Mbps Data Crowded Internet Access</a:t>
            </a:r>
            <a:endParaRPr lang="en-US" i="1" noProof="1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>
          <a:xfrm>
            <a:off x="11445240" y="7772400"/>
            <a:ext cx="3185160" cy="457200"/>
          </a:xfrm>
        </p:spPr>
        <p:txBody>
          <a:bodyPr/>
          <a:lstStyle/>
          <a:p>
            <a:fld id="{CB992F30-16FD-46D0-AD7D-445F799469E2}" type="slidenum">
              <a:rPr lang="en-US" noProof="1" smtClean="0"/>
              <a:pPr/>
              <a:t>6</a:t>
            </a:fld>
            <a:endParaRPr lang="en-US" noProof="1"/>
          </a:p>
        </p:txBody>
      </p:sp>
      <p:pic>
        <p:nvPicPr>
          <p:cNvPr id="5" name="Bildobjekt 4" descr="ConnectedKarl5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5029200"/>
            <a:ext cx="3124200" cy="272394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222" y="2998304"/>
            <a:ext cx="1718378" cy="65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3"/>
          <p:cNvSpPr txBox="1"/>
          <p:nvPr/>
        </p:nvSpPr>
        <p:spPr>
          <a:xfrm>
            <a:off x="5410200" y="1752600"/>
            <a:ext cx="3429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noProof="1" smtClean="0">
                <a:solidFill>
                  <a:srgbClr val="B30F41"/>
                </a:solidFill>
              </a:rPr>
              <a:t>Simulated </a:t>
            </a:r>
          </a:p>
          <a:p>
            <a:pPr algn="ctr"/>
            <a:r>
              <a:rPr lang="en-US" b="1" noProof="1" smtClean="0">
                <a:solidFill>
                  <a:srgbClr val="B30F41"/>
                </a:solidFill>
              </a:rPr>
              <a:t>Data Crowded Internet</a:t>
            </a:r>
          </a:p>
          <a:p>
            <a:pPr algn="ctr"/>
            <a:r>
              <a:rPr lang="en-US" b="1" noProof="1" smtClean="0">
                <a:solidFill>
                  <a:srgbClr val="B30F41"/>
                </a:solidFill>
              </a:rPr>
              <a:t>10 Mbps old hub</a:t>
            </a:r>
            <a:endParaRPr lang="en-US" noProof="1"/>
          </a:p>
        </p:txBody>
      </p:sp>
      <p:grpSp>
        <p:nvGrpSpPr>
          <p:cNvPr id="4" name="Grupp 95"/>
          <p:cNvGrpSpPr/>
          <p:nvPr/>
        </p:nvGrpSpPr>
        <p:grpSpPr>
          <a:xfrm>
            <a:off x="914400" y="2743200"/>
            <a:ext cx="3970290" cy="1939485"/>
            <a:chOff x="914400" y="2743200"/>
            <a:chExt cx="3970290" cy="1939485"/>
          </a:xfrm>
        </p:grpSpPr>
        <p:pic>
          <p:nvPicPr>
            <p:cNvPr id="77" name="Picture 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14400" y="3657600"/>
              <a:ext cx="3970290" cy="10250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0" name="Bildobjekt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2743200"/>
              <a:ext cx="1129993" cy="1262224"/>
            </a:xfrm>
            <a:prstGeom prst="rect">
              <a:avLst/>
            </a:prstGeom>
          </p:spPr>
        </p:pic>
      </p:grpSp>
      <p:pic>
        <p:nvPicPr>
          <p:cNvPr id="81" name="Picture 2"/>
          <p:cNvPicPr>
            <a:picLocks noChangeAspect="1" noChangeArrowheads="1"/>
          </p:cNvPicPr>
          <p:nvPr/>
        </p:nvPicPr>
        <p:blipFill>
          <a:blip r:embed="rId7" cstate="print"/>
          <a:srcRect r="18846"/>
          <a:stretch>
            <a:fillRect/>
          </a:stretch>
        </p:blipFill>
        <p:spPr bwMode="auto">
          <a:xfrm>
            <a:off x="2438400" y="6096000"/>
            <a:ext cx="1905000" cy="163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6" name="Bildobjekt 85" descr="Ringing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972800" y="4827968"/>
            <a:ext cx="3200400" cy="2580604"/>
          </a:xfrm>
          <a:prstGeom prst="rect">
            <a:avLst/>
          </a:prstGeom>
        </p:spPr>
      </p:pic>
      <p:grpSp>
        <p:nvGrpSpPr>
          <p:cNvPr id="7" name="Grupp 94"/>
          <p:cNvGrpSpPr/>
          <p:nvPr/>
        </p:nvGrpSpPr>
        <p:grpSpPr>
          <a:xfrm>
            <a:off x="9448800" y="3429000"/>
            <a:ext cx="4171666" cy="1153277"/>
            <a:chOff x="9144000" y="3505200"/>
            <a:chExt cx="4171666" cy="1153277"/>
          </a:xfrm>
        </p:grpSpPr>
        <p:pic>
          <p:nvPicPr>
            <p:cNvPr id="76" name="Picture 7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9144000" y="3581400"/>
              <a:ext cx="4171666" cy="10770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0" name="textruta 89"/>
            <p:cNvSpPr txBox="1"/>
            <p:nvPr/>
          </p:nvSpPr>
          <p:spPr>
            <a:xfrm>
              <a:off x="9601200" y="3505200"/>
              <a:ext cx="3429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noProof="1" smtClean="0">
                  <a:solidFill>
                    <a:srgbClr val="B30F41"/>
                  </a:solidFill>
                </a:rPr>
                <a:t>Firewall with Q-TURN</a:t>
              </a:r>
              <a:endParaRPr lang="en-US" sz="2800" b="1" noProof="1">
                <a:solidFill>
                  <a:srgbClr val="B30F41"/>
                </a:solidFill>
              </a:endParaRPr>
            </a:p>
          </p:txBody>
        </p:sp>
      </p:grpSp>
      <p:sp>
        <p:nvSpPr>
          <p:cNvPr id="101" name="Frihandsfigur 100"/>
          <p:cNvSpPr/>
          <p:nvPr/>
        </p:nvSpPr>
        <p:spPr>
          <a:xfrm>
            <a:off x="1600200" y="3810000"/>
            <a:ext cx="990600" cy="1295400"/>
          </a:xfrm>
          <a:custGeom>
            <a:avLst/>
            <a:gdLst>
              <a:gd name="connsiteX0" fmla="*/ 0 w 1229710"/>
              <a:gd name="connsiteY0" fmla="*/ 1828800 h 1828800"/>
              <a:gd name="connsiteX1" fmla="*/ 1229710 w 1229710"/>
              <a:gd name="connsiteY1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29710" h="1828800">
                <a:moveTo>
                  <a:pt x="0" y="1828800"/>
                </a:moveTo>
                <a:cubicBezTo>
                  <a:pt x="479534" y="1041838"/>
                  <a:pt x="959069" y="254876"/>
                  <a:pt x="1229710" y="0"/>
                </a:cubicBezTo>
              </a:path>
            </a:pathLst>
          </a:custGeom>
          <a:ln w="508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2" name="Frihandsfigur 101"/>
          <p:cNvSpPr/>
          <p:nvPr/>
        </p:nvSpPr>
        <p:spPr>
          <a:xfrm>
            <a:off x="3124200" y="3177627"/>
            <a:ext cx="8001000" cy="1874346"/>
          </a:xfrm>
          <a:custGeom>
            <a:avLst/>
            <a:gdLst>
              <a:gd name="connsiteX0" fmla="*/ 0 w 1229710"/>
              <a:gd name="connsiteY0" fmla="*/ 1828800 h 1828800"/>
              <a:gd name="connsiteX1" fmla="*/ 1229710 w 1229710"/>
              <a:gd name="connsiteY1" fmla="*/ 0 h 1828800"/>
              <a:gd name="connsiteX0" fmla="*/ 9302838 w 9782371"/>
              <a:gd name="connsiteY0" fmla="*/ 1588459 h 1588459"/>
              <a:gd name="connsiteX1" fmla="*/ 270641 w 9782371"/>
              <a:gd name="connsiteY1" fmla="*/ 0 h 1588459"/>
              <a:gd name="connsiteX0" fmla="*/ 9032197 w 9511731"/>
              <a:gd name="connsiteY0" fmla="*/ 1588459 h 1588459"/>
              <a:gd name="connsiteX1" fmla="*/ 0 w 9511731"/>
              <a:gd name="connsiteY1" fmla="*/ 0 h 1588459"/>
              <a:gd name="connsiteX0" fmla="*/ 9032197 w 9511731"/>
              <a:gd name="connsiteY0" fmla="*/ 1588459 h 1588459"/>
              <a:gd name="connsiteX1" fmla="*/ 0 w 9511731"/>
              <a:gd name="connsiteY1" fmla="*/ 0 h 1588459"/>
              <a:gd name="connsiteX0" fmla="*/ 9032197 w 9742637"/>
              <a:gd name="connsiteY0" fmla="*/ 1989027 h 1989027"/>
              <a:gd name="connsiteX1" fmla="*/ 4593962 w 9742637"/>
              <a:gd name="connsiteY1" fmla="*/ 0 h 1989027"/>
              <a:gd name="connsiteX2" fmla="*/ 0 w 9742637"/>
              <a:gd name="connsiteY2" fmla="*/ 400568 h 1989027"/>
              <a:gd name="connsiteX0" fmla="*/ 9032197 w 9742637"/>
              <a:gd name="connsiteY0" fmla="*/ 1989027 h 1989027"/>
              <a:gd name="connsiteX1" fmla="*/ 4593962 w 9742637"/>
              <a:gd name="connsiteY1" fmla="*/ 0 h 1989027"/>
              <a:gd name="connsiteX2" fmla="*/ 0 w 9742637"/>
              <a:gd name="connsiteY2" fmla="*/ 400568 h 1989027"/>
              <a:gd name="connsiteX0" fmla="*/ 9032197 w 9032197"/>
              <a:gd name="connsiteY0" fmla="*/ 1588459 h 1588459"/>
              <a:gd name="connsiteX1" fmla="*/ 0 w 9032197"/>
              <a:gd name="connsiteY1" fmla="*/ 0 h 1588459"/>
              <a:gd name="connsiteX0" fmla="*/ 9032197 w 9032197"/>
              <a:gd name="connsiteY0" fmla="*/ 2229368 h 2229368"/>
              <a:gd name="connsiteX1" fmla="*/ 3815325 w 9032197"/>
              <a:gd name="connsiteY1" fmla="*/ 0 h 2229368"/>
              <a:gd name="connsiteX2" fmla="*/ 0 w 9032197"/>
              <a:gd name="connsiteY2" fmla="*/ 640909 h 2229368"/>
              <a:gd name="connsiteX0" fmla="*/ 9032197 w 9032197"/>
              <a:gd name="connsiteY0" fmla="*/ 2605994 h 2605994"/>
              <a:gd name="connsiteX1" fmla="*/ 3815325 w 9032197"/>
              <a:gd name="connsiteY1" fmla="*/ 376626 h 2605994"/>
              <a:gd name="connsiteX2" fmla="*/ 0 w 9032197"/>
              <a:gd name="connsiteY2" fmla="*/ 1017535 h 2605994"/>
              <a:gd name="connsiteX0" fmla="*/ 9032197 w 9032197"/>
              <a:gd name="connsiteY0" fmla="*/ 2229368 h 2229368"/>
              <a:gd name="connsiteX1" fmla="*/ 3815325 w 9032197"/>
              <a:gd name="connsiteY1" fmla="*/ 0 h 2229368"/>
              <a:gd name="connsiteX2" fmla="*/ 0 w 9032197"/>
              <a:gd name="connsiteY2" fmla="*/ 640909 h 2229368"/>
              <a:gd name="connsiteX0" fmla="*/ 9032197 w 9032197"/>
              <a:gd name="connsiteY0" fmla="*/ 2229368 h 2229368"/>
              <a:gd name="connsiteX1" fmla="*/ 3815325 w 9032197"/>
              <a:gd name="connsiteY1" fmla="*/ 0 h 2229368"/>
              <a:gd name="connsiteX2" fmla="*/ 0 w 9032197"/>
              <a:gd name="connsiteY2" fmla="*/ 640909 h 2229368"/>
              <a:gd name="connsiteX0" fmla="*/ 9032197 w 9032197"/>
              <a:gd name="connsiteY0" fmla="*/ 2149254 h 2149254"/>
              <a:gd name="connsiteX1" fmla="*/ 3893188 w 9032197"/>
              <a:gd name="connsiteY1" fmla="*/ 0 h 2149254"/>
              <a:gd name="connsiteX2" fmla="*/ 0 w 9032197"/>
              <a:gd name="connsiteY2" fmla="*/ 560795 h 2149254"/>
              <a:gd name="connsiteX0" fmla="*/ 9032197 w 9032197"/>
              <a:gd name="connsiteY0" fmla="*/ 2149254 h 2149254"/>
              <a:gd name="connsiteX1" fmla="*/ 3893188 w 9032197"/>
              <a:gd name="connsiteY1" fmla="*/ 0 h 2149254"/>
              <a:gd name="connsiteX2" fmla="*/ 0 w 9032197"/>
              <a:gd name="connsiteY2" fmla="*/ 560795 h 2149254"/>
              <a:gd name="connsiteX0" fmla="*/ 9032197 w 9032197"/>
              <a:gd name="connsiteY0" fmla="*/ 2443925 h 2443925"/>
              <a:gd name="connsiteX1" fmla="*/ 3893188 w 9032197"/>
              <a:gd name="connsiteY1" fmla="*/ 294671 h 2443925"/>
              <a:gd name="connsiteX2" fmla="*/ 2333228 w 9032197"/>
              <a:gd name="connsiteY2" fmla="*/ 675901 h 2443925"/>
              <a:gd name="connsiteX3" fmla="*/ 0 w 9032197"/>
              <a:gd name="connsiteY3" fmla="*/ 855466 h 2443925"/>
              <a:gd name="connsiteX0" fmla="*/ 9032197 w 9032197"/>
              <a:gd name="connsiteY0" fmla="*/ 2443925 h 2443925"/>
              <a:gd name="connsiteX1" fmla="*/ 3893188 w 9032197"/>
              <a:gd name="connsiteY1" fmla="*/ 294671 h 2443925"/>
              <a:gd name="connsiteX2" fmla="*/ 2335913 w 9032197"/>
              <a:gd name="connsiteY2" fmla="*/ 535012 h 2443925"/>
              <a:gd name="connsiteX3" fmla="*/ 0 w 9032197"/>
              <a:gd name="connsiteY3" fmla="*/ 855466 h 2443925"/>
              <a:gd name="connsiteX0" fmla="*/ 9032197 w 9032197"/>
              <a:gd name="connsiteY0" fmla="*/ 2443925 h 2443925"/>
              <a:gd name="connsiteX1" fmla="*/ 3893188 w 9032197"/>
              <a:gd name="connsiteY1" fmla="*/ 294671 h 2443925"/>
              <a:gd name="connsiteX2" fmla="*/ 2335913 w 9032197"/>
              <a:gd name="connsiteY2" fmla="*/ 535012 h 2443925"/>
              <a:gd name="connsiteX3" fmla="*/ 0 w 9032197"/>
              <a:gd name="connsiteY3" fmla="*/ 855466 h 2443925"/>
              <a:gd name="connsiteX0" fmla="*/ 9032197 w 9032197"/>
              <a:gd name="connsiteY0" fmla="*/ 2443925 h 2443925"/>
              <a:gd name="connsiteX1" fmla="*/ 3893188 w 9032197"/>
              <a:gd name="connsiteY1" fmla="*/ 294671 h 2443925"/>
              <a:gd name="connsiteX2" fmla="*/ 2335913 w 9032197"/>
              <a:gd name="connsiteY2" fmla="*/ 535012 h 2443925"/>
              <a:gd name="connsiteX3" fmla="*/ 0 w 9032197"/>
              <a:gd name="connsiteY3" fmla="*/ 855466 h 2443925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335913 w 9032197"/>
              <a:gd name="connsiteY2" fmla="*/ 264284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335913 w 9032197"/>
              <a:gd name="connsiteY2" fmla="*/ 184170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335913 w 9032197"/>
              <a:gd name="connsiteY2" fmla="*/ 184170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335913 w 9032197"/>
              <a:gd name="connsiteY2" fmla="*/ 184170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491641 w 9032197"/>
              <a:gd name="connsiteY2" fmla="*/ 184170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491641 w 9032197"/>
              <a:gd name="connsiteY2" fmla="*/ 184170 h 2173197"/>
              <a:gd name="connsiteX3" fmla="*/ 0 w 9032197"/>
              <a:gd name="connsiteY3" fmla="*/ 584738 h 2173197"/>
              <a:gd name="connsiteX0" fmla="*/ 9032197 w 9032197"/>
              <a:gd name="connsiteY0" fmla="*/ 2173197 h 2173197"/>
              <a:gd name="connsiteX1" fmla="*/ 3893188 w 9032197"/>
              <a:gd name="connsiteY1" fmla="*/ 23943 h 2173197"/>
              <a:gd name="connsiteX2" fmla="*/ 2491641 w 9032197"/>
              <a:gd name="connsiteY2" fmla="*/ 184170 h 2173197"/>
              <a:gd name="connsiteX3" fmla="*/ 0 w 9032197"/>
              <a:gd name="connsiteY3" fmla="*/ 584738 h 2173197"/>
              <a:gd name="connsiteX0" fmla="*/ 8175696 w 8175696"/>
              <a:gd name="connsiteY0" fmla="*/ 1946669 h 1946669"/>
              <a:gd name="connsiteX1" fmla="*/ 3893188 w 8175696"/>
              <a:gd name="connsiteY1" fmla="*/ 23943 h 1946669"/>
              <a:gd name="connsiteX2" fmla="*/ 2491641 w 8175696"/>
              <a:gd name="connsiteY2" fmla="*/ 184170 h 1946669"/>
              <a:gd name="connsiteX3" fmla="*/ 0 w 8175696"/>
              <a:gd name="connsiteY3" fmla="*/ 584738 h 1946669"/>
              <a:gd name="connsiteX0" fmla="*/ 8175696 w 8175696"/>
              <a:gd name="connsiteY0" fmla="*/ 1946669 h 1946669"/>
              <a:gd name="connsiteX1" fmla="*/ 5925702 w 8175696"/>
              <a:gd name="connsiteY1" fmla="*/ 563558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46669 h 1946669"/>
              <a:gd name="connsiteX1" fmla="*/ 6306965 w 8175696"/>
              <a:gd name="connsiteY1" fmla="*/ 480682 h 1946669"/>
              <a:gd name="connsiteX2" fmla="*/ 3893188 w 8175696"/>
              <a:gd name="connsiteY2" fmla="*/ 23943 h 1946669"/>
              <a:gd name="connsiteX3" fmla="*/ 2491641 w 8175696"/>
              <a:gd name="connsiteY3" fmla="*/ 184170 h 1946669"/>
              <a:gd name="connsiteX4" fmla="*/ 0 w 8175696"/>
              <a:gd name="connsiteY4" fmla="*/ 584738 h 1946669"/>
              <a:gd name="connsiteX0" fmla="*/ 8175696 w 8175696"/>
              <a:gd name="connsiteY0" fmla="*/ 1970612 h 1970612"/>
              <a:gd name="connsiteX1" fmla="*/ 6306965 w 8175696"/>
              <a:gd name="connsiteY1" fmla="*/ 504625 h 1970612"/>
              <a:gd name="connsiteX2" fmla="*/ 3893189 w 8175696"/>
              <a:gd name="connsiteY2" fmla="*/ 23943 h 1970612"/>
              <a:gd name="connsiteX3" fmla="*/ 2491641 w 8175696"/>
              <a:gd name="connsiteY3" fmla="*/ 208113 h 1970612"/>
              <a:gd name="connsiteX4" fmla="*/ 0 w 8175696"/>
              <a:gd name="connsiteY4" fmla="*/ 608681 h 1970612"/>
              <a:gd name="connsiteX0" fmla="*/ 8175696 w 8175696"/>
              <a:gd name="connsiteY0" fmla="*/ 1970612 h 1970612"/>
              <a:gd name="connsiteX1" fmla="*/ 6306965 w 8175696"/>
              <a:gd name="connsiteY1" fmla="*/ 504625 h 1970612"/>
              <a:gd name="connsiteX2" fmla="*/ 3893189 w 8175696"/>
              <a:gd name="connsiteY2" fmla="*/ 23943 h 1970612"/>
              <a:gd name="connsiteX3" fmla="*/ 2491641 w 8175696"/>
              <a:gd name="connsiteY3" fmla="*/ 208113 h 1970612"/>
              <a:gd name="connsiteX4" fmla="*/ 0 w 8175696"/>
              <a:gd name="connsiteY4" fmla="*/ 608681 h 1970612"/>
              <a:gd name="connsiteX0" fmla="*/ 8175696 w 8175696"/>
              <a:gd name="connsiteY0" fmla="*/ 1970612 h 1970612"/>
              <a:gd name="connsiteX1" fmla="*/ 6306965 w 8175696"/>
              <a:gd name="connsiteY1" fmla="*/ 504625 h 1970612"/>
              <a:gd name="connsiteX2" fmla="*/ 3893189 w 8175696"/>
              <a:gd name="connsiteY2" fmla="*/ 23943 h 1970612"/>
              <a:gd name="connsiteX3" fmla="*/ 2491641 w 8175696"/>
              <a:gd name="connsiteY3" fmla="*/ 208113 h 1970612"/>
              <a:gd name="connsiteX4" fmla="*/ 0 w 8175696"/>
              <a:gd name="connsiteY4" fmla="*/ 608681 h 1970612"/>
              <a:gd name="connsiteX0" fmla="*/ 8175696 w 8175696"/>
              <a:gd name="connsiteY0" fmla="*/ 1970612 h 1970612"/>
              <a:gd name="connsiteX1" fmla="*/ 6306965 w 8175696"/>
              <a:gd name="connsiteY1" fmla="*/ 424511 h 1970612"/>
              <a:gd name="connsiteX2" fmla="*/ 3893189 w 8175696"/>
              <a:gd name="connsiteY2" fmla="*/ 23943 h 1970612"/>
              <a:gd name="connsiteX3" fmla="*/ 2491641 w 8175696"/>
              <a:gd name="connsiteY3" fmla="*/ 208113 h 1970612"/>
              <a:gd name="connsiteX4" fmla="*/ 0 w 8175696"/>
              <a:gd name="connsiteY4" fmla="*/ 608681 h 1970612"/>
              <a:gd name="connsiteX0" fmla="*/ 8175696 w 8175696"/>
              <a:gd name="connsiteY0" fmla="*/ 1970612 h 1970612"/>
              <a:gd name="connsiteX1" fmla="*/ 6306965 w 8175696"/>
              <a:gd name="connsiteY1" fmla="*/ 424511 h 1970612"/>
              <a:gd name="connsiteX2" fmla="*/ 3893189 w 8175696"/>
              <a:gd name="connsiteY2" fmla="*/ 23943 h 1970612"/>
              <a:gd name="connsiteX3" fmla="*/ 2491641 w 8175696"/>
              <a:gd name="connsiteY3" fmla="*/ 208113 h 1970612"/>
              <a:gd name="connsiteX4" fmla="*/ 0 w 8175696"/>
              <a:gd name="connsiteY4" fmla="*/ 608681 h 1970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75696" h="1970612">
                <a:moveTo>
                  <a:pt x="8175696" y="1970612"/>
                </a:moveTo>
                <a:cubicBezTo>
                  <a:pt x="7792642" y="1403064"/>
                  <a:pt x="7020716" y="748956"/>
                  <a:pt x="6306965" y="424511"/>
                </a:cubicBezTo>
                <a:cubicBezTo>
                  <a:pt x="5593214" y="100066"/>
                  <a:pt x="4981046" y="40212"/>
                  <a:pt x="3893189" y="23943"/>
                </a:cubicBezTo>
                <a:cubicBezTo>
                  <a:pt x="3254617" y="0"/>
                  <a:pt x="3094861" y="70447"/>
                  <a:pt x="2491641" y="208113"/>
                </a:cubicBezTo>
                <a:cubicBezTo>
                  <a:pt x="1509843" y="417607"/>
                  <a:pt x="1382306" y="995898"/>
                  <a:pt x="0" y="608681"/>
                </a:cubicBezTo>
              </a:path>
            </a:pathLst>
          </a:custGeom>
          <a:ln w="50800">
            <a:solidFill>
              <a:srgbClr val="0000F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3" name="textruta 102"/>
          <p:cNvSpPr txBox="1"/>
          <p:nvPr/>
        </p:nvSpPr>
        <p:spPr>
          <a:xfrm>
            <a:off x="1066800" y="4572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0000FF"/>
                </a:solidFill>
              </a:rPr>
              <a:t>http</a:t>
            </a:r>
            <a:endParaRPr lang="sv-SE" sz="2400" b="1" dirty="0">
              <a:solidFill>
                <a:srgbClr val="0000FF"/>
              </a:solidFill>
            </a:endParaRPr>
          </a:p>
        </p:txBody>
      </p:sp>
      <p:grpSp>
        <p:nvGrpSpPr>
          <p:cNvPr id="10" name="Grupp 104"/>
          <p:cNvGrpSpPr/>
          <p:nvPr/>
        </p:nvGrpSpPr>
        <p:grpSpPr>
          <a:xfrm>
            <a:off x="2438400" y="2971800"/>
            <a:ext cx="9296400" cy="2438398"/>
            <a:chOff x="2438400" y="2971800"/>
            <a:chExt cx="9296400" cy="2438398"/>
          </a:xfrm>
        </p:grpSpPr>
        <p:sp>
          <p:nvSpPr>
            <p:cNvPr id="97" name="Freeform 105"/>
            <p:cNvSpPr/>
            <p:nvPr/>
          </p:nvSpPr>
          <p:spPr>
            <a:xfrm>
              <a:off x="2666999" y="3096169"/>
              <a:ext cx="9067801" cy="2314029"/>
            </a:xfrm>
            <a:custGeom>
              <a:avLst/>
              <a:gdLst>
                <a:gd name="connsiteX0" fmla="*/ 2428875 w 3124200"/>
                <a:gd name="connsiteY0" fmla="*/ 3060700 h 3060700"/>
                <a:gd name="connsiteX1" fmla="*/ 2981325 w 3124200"/>
                <a:gd name="connsiteY1" fmla="*/ 2136775 h 3060700"/>
                <a:gd name="connsiteX2" fmla="*/ 1571625 w 3124200"/>
                <a:gd name="connsiteY2" fmla="*/ 641350 h 3060700"/>
                <a:gd name="connsiteX3" fmla="*/ 0 w 3124200"/>
                <a:gd name="connsiteY3" fmla="*/ 3175 h 3060700"/>
                <a:gd name="connsiteX0" fmla="*/ 3409950 w 4105275"/>
                <a:gd name="connsiteY0" fmla="*/ 2716212 h 2716212"/>
                <a:gd name="connsiteX1" fmla="*/ 3962400 w 4105275"/>
                <a:gd name="connsiteY1" fmla="*/ 1792287 h 2716212"/>
                <a:gd name="connsiteX2" fmla="*/ 2552700 w 4105275"/>
                <a:gd name="connsiteY2" fmla="*/ 296862 h 2716212"/>
                <a:gd name="connsiteX3" fmla="*/ 0 w 4105275"/>
                <a:gd name="connsiteY3" fmla="*/ 11112 h 2716212"/>
                <a:gd name="connsiteX0" fmla="*/ 3486150 w 4181475"/>
                <a:gd name="connsiteY0" fmla="*/ 2774950 h 2774950"/>
                <a:gd name="connsiteX1" fmla="*/ 4038600 w 4181475"/>
                <a:gd name="connsiteY1" fmla="*/ 1851025 h 2774950"/>
                <a:gd name="connsiteX2" fmla="*/ 2628900 w 4181475"/>
                <a:gd name="connsiteY2" fmla="*/ 355600 h 2774950"/>
                <a:gd name="connsiteX3" fmla="*/ 0 w 4181475"/>
                <a:gd name="connsiteY3" fmla="*/ 3175 h 2774950"/>
                <a:gd name="connsiteX0" fmla="*/ 3486150 w 3876675"/>
                <a:gd name="connsiteY0" fmla="*/ 2774950 h 2774950"/>
                <a:gd name="connsiteX1" fmla="*/ 3733800 w 3876675"/>
                <a:gd name="connsiteY1" fmla="*/ 1384300 h 2774950"/>
                <a:gd name="connsiteX2" fmla="*/ 2628900 w 3876675"/>
                <a:gd name="connsiteY2" fmla="*/ 355600 h 2774950"/>
                <a:gd name="connsiteX3" fmla="*/ 0 w 3876675"/>
                <a:gd name="connsiteY3" fmla="*/ 3175 h 2774950"/>
                <a:gd name="connsiteX0" fmla="*/ 3622627 w 3970289"/>
                <a:gd name="connsiteY0" fmla="*/ 2870485 h 2870485"/>
                <a:gd name="connsiteX1" fmla="*/ 3733800 w 3970289"/>
                <a:gd name="connsiteY1" fmla="*/ 1384300 h 2870485"/>
                <a:gd name="connsiteX2" fmla="*/ 2628900 w 3970289"/>
                <a:gd name="connsiteY2" fmla="*/ 355600 h 2870485"/>
                <a:gd name="connsiteX3" fmla="*/ 0 w 3970289"/>
                <a:gd name="connsiteY3" fmla="*/ 3175 h 2870485"/>
                <a:gd name="connsiteX0" fmla="*/ 3622627 w 3622627"/>
                <a:gd name="connsiteY0" fmla="*/ 2870485 h 2870485"/>
                <a:gd name="connsiteX1" fmla="*/ 2628900 w 3622627"/>
                <a:gd name="connsiteY1" fmla="*/ 355600 h 2870485"/>
                <a:gd name="connsiteX2" fmla="*/ 0 w 3622627"/>
                <a:gd name="connsiteY2" fmla="*/ 3175 h 2870485"/>
                <a:gd name="connsiteX0" fmla="*/ 3622627 w 3622627"/>
                <a:gd name="connsiteY0" fmla="*/ 2867310 h 2867310"/>
                <a:gd name="connsiteX1" fmla="*/ 0 w 3622627"/>
                <a:gd name="connsiteY1" fmla="*/ 0 h 2867310"/>
                <a:gd name="connsiteX0" fmla="*/ 1875714 w 1875714"/>
                <a:gd name="connsiteY0" fmla="*/ 1434295 h 1434295"/>
                <a:gd name="connsiteX1" fmla="*/ 0 w 1875714"/>
                <a:gd name="connsiteY1" fmla="*/ 0 h 1434295"/>
                <a:gd name="connsiteX0" fmla="*/ 0 w 4061062"/>
                <a:gd name="connsiteY0" fmla="*/ 806498 h 806498"/>
                <a:gd name="connsiteX1" fmla="*/ 4061062 w 4061062"/>
                <a:gd name="connsiteY1" fmla="*/ 0 h 806498"/>
                <a:gd name="connsiteX0" fmla="*/ 0 w 4948166"/>
                <a:gd name="connsiteY0" fmla="*/ 0 h 1104188"/>
                <a:gd name="connsiteX1" fmla="*/ 4948166 w 4948166"/>
                <a:gd name="connsiteY1" fmla="*/ 1104188 h 1104188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8506"/>
                <a:gd name="connsiteX1" fmla="*/ 1710862 w 4948166"/>
                <a:gd name="connsiteY1" fmla="*/ 1378506 h 1378506"/>
                <a:gd name="connsiteX2" fmla="*/ 4948166 w 4948166"/>
                <a:gd name="connsiteY2" fmla="*/ 1104188 h 1378506"/>
                <a:gd name="connsiteX0" fmla="*/ 0 w 4948166"/>
                <a:gd name="connsiteY0" fmla="*/ 0 h 1379015"/>
                <a:gd name="connsiteX1" fmla="*/ 1710862 w 4948166"/>
                <a:gd name="connsiteY1" fmla="*/ 1378506 h 1379015"/>
                <a:gd name="connsiteX2" fmla="*/ 4948166 w 4948166"/>
                <a:gd name="connsiteY2" fmla="*/ 1104188 h 1379015"/>
                <a:gd name="connsiteX0" fmla="*/ 0 w 4948166"/>
                <a:gd name="connsiteY0" fmla="*/ 0 h 1365367"/>
                <a:gd name="connsiteX1" fmla="*/ 2229477 w 4948166"/>
                <a:gd name="connsiteY1" fmla="*/ 1364858 h 1365367"/>
                <a:gd name="connsiteX2" fmla="*/ 4948166 w 4948166"/>
                <a:gd name="connsiteY2" fmla="*/ 1104188 h 1365367"/>
                <a:gd name="connsiteX0" fmla="*/ 0 w 4948166"/>
                <a:gd name="connsiteY0" fmla="*/ 0 h 1392662"/>
                <a:gd name="connsiteX1" fmla="*/ 2188534 w 4948166"/>
                <a:gd name="connsiteY1" fmla="*/ 1392153 h 1392662"/>
                <a:gd name="connsiteX2" fmla="*/ 4948166 w 4948166"/>
                <a:gd name="connsiteY2" fmla="*/ 1104188 h 1392662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392153"/>
                <a:gd name="connsiteX1" fmla="*/ 2188534 w 4948166"/>
                <a:gd name="connsiteY1" fmla="*/ 1392153 h 1392153"/>
                <a:gd name="connsiteX2" fmla="*/ 4948166 w 4948166"/>
                <a:gd name="connsiteY2" fmla="*/ 1104188 h 1392153"/>
                <a:gd name="connsiteX0" fmla="*/ 0 w 4948166"/>
                <a:gd name="connsiteY0" fmla="*/ 0 h 1430313"/>
                <a:gd name="connsiteX1" fmla="*/ 2188534 w 4948166"/>
                <a:gd name="connsiteY1" fmla="*/ 1392153 h 1430313"/>
                <a:gd name="connsiteX2" fmla="*/ 4948166 w 4948166"/>
                <a:gd name="connsiteY2" fmla="*/ 1104188 h 1430313"/>
                <a:gd name="connsiteX0" fmla="*/ 0 w 4757097"/>
                <a:gd name="connsiteY0" fmla="*/ 0 h 1430313"/>
                <a:gd name="connsiteX1" fmla="*/ 2188534 w 4757097"/>
                <a:gd name="connsiteY1" fmla="*/ 1392153 h 1430313"/>
                <a:gd name="connsiteX2" fmla="*/ 4757097 w 4757097"/>
                <a:gd name="connsiteY2" fmla="*/ 1039740 h 1430313"/>
                <a:gd name="connsiteX0" fmla="*/ 0 w 4757097"/>
                <a:gd name="connsiteY0" fmla="*/ 0 h 1352976"/>
                <a:gd name="connsiteX1" fmla="*/ 2188534 w 4757097"/>
                <a:gd name="connsiteY1" fmla="*/ 1314816 h 1352976"/>
                <a:gd name="connsiteX2" fmla="*/ 4757097 w 4757097"/>
                <a:gd name="connsiteY2" fmla="*/ 1039740 h 1352976"/>
                <a:gd name="connsiteX0" fmla="*/ 0 w 4757097"/>
                <a:gd name="connsiteY0" fmla="*/ 0 h 1417424"/>
                <a:gd name="connsiteX1" fmla="*/ 2188534 w 4757097"/>
                <a:gd name="connsiteY1" fmla="*/ 1314816 h 1417424"/>
                <a:gd name="connsiteX2" fmla="*/ 4757097 w 4757097"/>
                <a:gd name="connsiteY2" fmla="*/ 1039740 h 1417424"/>
                <a:gd name="connsiteX0" fmla="*/ 0 w 4718474"/>
                <a:gd name="connsiteY0" fmla="*/ 0 h 1518771"/>
                <a:gd name="connsiteX1" fmla="*/ 2149911 w 4718474"/>
                <a:gd name="connsiteY1" fmla="*/ 1416163 h 1518771"/>
                <a:gd name="connsiteX2" fmla="*/ 4718474 w 4718474"/>
                <a:gd name="connsiteY2" fmla="*/ 1141087 h 1518771"/>
                <a:gd name="connsiteX0" fmla="*/ 0 w 8308015"/>
                <a:gd name="connsiteY0" fmla="*/ 0 h 1822813"/>
                <a:gd name="connsiteX1" fmla="*/ 5739452 w 8308015"/>
                <a:gd name="connsiteY1" fmla="*/ 1720205 h 1822813"/>
                <a:gd name="connsiteX2" fmla="*/ 8308015 w 8308015"/>
                <a:gd name="connsiteY2" fmla="*/ 1445129 h 1822813"/>
                <a:gd name="connsiteX0" fmla="*/ 0 w 8308015"/>
                <a:gd name="connsiteY0" fmla="*/ 2683298 h 4333571"/>
                <a:gd name="connsiteX1" fmla="*/ 5384311 w 8308015"/>
                <a:gd name="connsiteY1" fmla="*/ 149615 h 4333571"/>
                <a:gd name="connsiteX2" fmla="*/ 8308015 w 8308015"/>
                <a:gd name="connsiteY2" fmla="*/ 4128427 h 4333571"/>
                <a:gd name="connsiteX0" fmla="*/ 0 w 11296496"/>
                <a:gd name="connsiteY0" fmla="*/ 2683299 h 3142801"/>
                <a:gd name="connsiteX1" fmla="*/ 5384311 w 11296496"/>
                <a:gd name="connsiteY1" fmla="*/ 149616 h 3142801"/>
                <a:gd name="connsiteX2" fmla="*/ 11296496 w 11296496"/>
                <a:gd name="connsiteY2" fmla="*/ 2581953 h 3142801"/>
                <a:gd name="connsiteX0" fmla="*/ 897387 w 12193883"/>
                <a:gd name="connsiteY0" fmla="*/ 2533683 h 2955968"/>
                <a:gd name="connsiteX1" fmla="*/ 897386 w 12193883"/>
                <a:gd name="connsiteY1" fmla="*/ 2533687 h 2955968"/>
                <a:gd name="connsiteX2" fmla="*/ 6281698 w 12193883"/>
                <a:gd name="connsiteY2" fmla="*/ 0 h 2955968"/>
                <a:gd name="connsiteX3" fmla="*/ 12193883 w 12193883"/>
                <a:gd name="connsiteY3" fmla="*/ 2432337 h 2955968"/>
                <a:gd name="connsiteX0" fmla="*/ 0 w 11296496"/>
                <a:gd name="connsiteY0" fmla="*/ 2533683 h 2651925"/>
                <a:gd name="connsiteX1" fmla="*/ 1161322 w 11296496"/>
                <a:gd name="connsiteY1" fmla="*/ 2229644 h 2651925"/>
                <a:gd name="connsiteX2" fmla="*/ 5384311 w 11296496"/>
                <a:gd name="connsiteY2" fmla="*/ 0 h 2651925"/>
                <a:gd name="connsiteX3" fmla="*/ 11296496 w 11296496"/>
                <a:gd name="connsiteY3" fmla="*/ 2432337 h 2651925"/>
                <a:gd name="connsiteX0" fmla="*/ 1038153 w 12334649"/>
                <a:gd name="connsiteY0" fmla="*/ 2533683 h 3091096"/>
                <a:gd name="connsiteX1" fmla="*/ 193554 w 12334649"/>
                <a:gd name="connsiteY1" fmla="*/ 3040423 h 3091096"/>
                <a:gd name="connsiteX2" fmla="*/ 2199475 w 12334649"/>
                <a:gd name="connsiteY2" fmla="*/ 2229644 h 3091096"/>
                <a:gd name="connsiteX3" fmla="*/ 6422464 w 12334649"/>
                <a:gd name="connsiteY3" fmla="*/ 0 h 3091096"/>
                <a:gd name="connsiteX4" fmla="*/ 12334649 w 12334649"/>
                <a:gd name="connsiteY4" fmla="*/ 2432337 h 3091096"/>
                <a:gd name="connsiteX0" fmla="*/ 0 w 12141095"/>
                <a:gd name="connsiteY0" fmla="*/ 3040423 h 3040424"/>
                <a:gd name="connsiteX1" fmla="*/ 2005921 w 12141095"/>
                <a:gd name="connsiteY1" fmla="*/ 2229644 h 3040424"/>
                <a:gd name="connsiteX2" fmla="*/ 6228910 w 12141095"/>
                <a:gd name="connsiteY2" fmla="*/ 0 h 3040424"/>
                <a:gd name="connsiteX3" fmla="*/ 12141095 w 12141095"/>
                <a:gd name="connsiteY3" fmla="*/ 2432337 h 3040424"/>
                <a:gd name="connsiteX0" fmla="*/ 0 w 12141095"/>
                <a:gd name="connsiteY0" fmla="*/ 3040423 h 3040423"/>
                <a:gd name="connsiteX1" fmla="*/ 1794772 w 12141095"/>
                <a:gd name="connsiteY1" fmla="*/ 1317519 h 3040423"/>
                <a:gd name="connsiteX2" fmla="*/ 6228910 w 12141095"/>
                <a:gd name="connsiteY2" fmla="*/ 0 h 3040423"/>
                <a:gd name="connsiteX3" fmla="*/ 12141095 w 12141095"/>
                <a:gd name="connsiteY3" fmla="*/ 2432337 h 3040423"/>
                <a:gd name="connsiteX0" fmla="*/ 0 w 12563394"/>
                <a:gd name="connsiteY0" fmla="*/ 3040423 h 3042874"/>
                <a:gd name="connsiteX1" fmla="*/ 1794772 w 12563394"/>
                <a:gd name="connsiteY1" fmla="*/ 1317519 h 3042874"/>
                <a:gd name="connsiteX2" fmla="*/ 6228910 w 12563394"/>
                <a:gd name="connsiteY2" fmla="*/ 0 h 3042874"/>
                <a:gd name="connsiteX3" fmla="*/ 12563394 w 12563394"/>
                <a:gd name="connsiteY3" fmla="*/ 2837731 h 3042874"/>
                <a:gd name="connsiteX0" fmla="*/ 0 w 12563394"/>
                <a:gd name="connsiteY0" fmla="*/ 3107988 h 3107988"/>
                <a:gd name="connsiteX1" fmla="*/ 1794772 w 12563394"/>
                <a:gd name="connsiteY1" fmla="*/ 1385084 h 3107988"/>
                <a:gd name="connsiteX2" fmla="*/ 6228910 w 12563394"/>
                <a:gd name="connsiteY2" fmla="*/ 67565 h 3107988"/>
                <a:gd name="connsiteX3" fmla="*/ 9501727 w 12563394"/>
                <a:gd name="connsiteY3" fmla="*/ 979694 h 3107988"/>
                <a:gd name="connsiteX4" fmla="*/ 12563394 w 12563394"/>
                <a:gd name="connsiteY4" fmla="*/ 2905296 h 3107988"/>
                <a:gd name="connsiteX0" fmla="*/ 0 w 12563394"/>
                <a:gd name="connsiteY0" fmla="*/ 3040423 h 3040423"/>
                <a:gd name="connsiteX1" fmla="*/ 1794772 w 12563394"/>
                <a:gd name="connsiteY1" fmla="*/ 1317519 h 3040423"/>
                <a:gd name="connsiteX2" fmla="*/ 6228910 w 12563394"/>
                <a:gd name="connsiteY2" fmla="*/ 0 h 3040423"/>
                <a:gd name="connsiteX3" fmla="*/ 9501727 w 12563394"/>
                <a:gd name="connsiteY3" fmla="*/ 912129 h 3040423"/>
                <a:gd name="connsiteX4" fmla="*/ 12563394 w 12563394"/>
                <a:gd name="connsiteY4" fmla="*/ 2837731 h 3040423"/>
                <a:gd name="connsiteX0" fmla="*/ 0 w 12563394"/>
                <a:gd name="connsiteY0" fmla="*/ 3040423 h 3040423"/>
                <a:gd name="connsiteX1" fmla="*/ 1794772 w 12563394"/>
                <a:gd name="connsiteY1" fmla="*/ 1317519 h 3040423"/>
                <a:gd name="connsiteX2" fmla="*/ 6228910 w 12563394"/>
                <a:gd name="connsiteY2" fmla="*/ 0 h 3040423"/>
                <a:gd name="connsiteX3" fmla="*/ 9818451 w 12563394"/>
                <a:gd name="connsiteY3" fmla="*/ 810783 h 3040423"/>
                <a:gd name="connsiteX4" fmla="*/ 12563394 w 12563394"/>
                <a:gd name="connsiteY4" fmla="*/ 2837731 h 3040423"/>
                <a:gd name="connsiteX0" fmla="*/ 0 w 12563394"/>
                <a:gd name="connsiteY0" fmla="*/ 3040423 h 3040423"/>
                <a:gd name="connsiteX1" fmla="*/ 2428220 w 12563394"/>
                <a:gd name="connsiteY1" fmla="*/ 810783 h 3040423"/>
                <a:gd name="connsiteX2" fmla="*/ 6228910 w 12563394"/>
                <a:gd name="connsiteY2" fmla="*/ 0 h 3040423"/>
                <a:gd name="connsiteX3" fmla="*/ 9818451 w 12563394"/>
                <a:gd name="connsiteY3" fmla="*/ 810783 h 3040423"/>
                <a:gd name="connsiteX4" fmla="*/ 12563394 w 12563394"/>
                <a:gd name="connsiteY4" fmla="*/ 2837731 h 3040423"/>
                <a:gd name="connsiteX0" fmla="*/ 0 w 12563394"/>
                <a:gd name="connsiteY0" fmla="*/ 3040423 h 3040423"/>
                <a:gd name="connsiteX1" fmla="*/ 2428220 w 12563394"/>
                <a:gd name="connsiteY1" fmla="*/ 810783 h 3040423"/>
                <a:gd name="connsiteX2" fmla="*/ 6228910 w 12563394"/>
                <a:gd name="connsiteY2" fmla="*/ 0 h 3040423"/>
                <a:gd name="connsiteX3" fmla="*/ 9818451 w 12563394"/>
                <a:gd name="connsiteY3" fmla="*/ 810783 h 3040423"/>
                <a:gd name="connsiteX4" fmla="*/ 12563394 w 12563394"/>
                <a:gd name="connsiteY4" fmla="*/ 2837731 h 3040423"/>
                <a:gd name="connsiteX0" fmla="*/ 0 w 12563394"/>
                <a:gd name="connsiteY0" fmla="*/ 3040423 h 3040423"/>
                <a:gd name="connsiteX1" fmla="*/ 2428220 w 12563394"/>
                <a:gd name="connsiteY1" fmla="*/ 810783 h 3040423"/>
                <a:gd name="connsiteX2" fmla="*/ 6228910 w 12563394"/>
                <a:gd name="connsiteY2" fmla="*/ 0 h 3040423"/>
                <a:gd name="connsiteX3" fmla="*/ 9818451 w 12563394"/>
                <a:gd name="connsiteY3" fmla="*/ 810783 h 3040423"/>
                <a:gd name="connsiteX4" fmla="*/ 12563394 w 12563394"/>
                <a:gd name="connsiteY4" fmla="*/ 2837731 h 3040423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848061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848061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848061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848061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746714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746714 h 3077701"/>
                <a:gd name="connsiteX4" fmla="*/ 12563394 w 12563394"/>
                <a:gd name="connsiteY4" fmla="*/ 2875009 h 3077701"/>
                <a:gd name="connsiteX0" fmla="*/ 0 w 12563394"/>
                <a:gd name="connsiteY0" fmla="*/ 3077701 h 3077701"/>
                <a:gd name="connsiteX1" fmla="*/ 2428220 w 12563394"/>
                <a:gd name="connsiteY1" fmla="*/ 848061 h 3077701"/>
                <a:gd name="connsiteX2" fmla="*/ 6228910 w 12563394"/>
                <a:gd name="connsiteY2" fmla="*/ 37278 h 3077701"/>
                <a:gd name="connsiteX3" fmla="*/ 9818451 w 12563394"/>
                <a:gd name="connsiteY3" fmla="*/ 746714 h 3077701"/>
                <a:gd name="connsiteX4" fmla="*/ 12563394 w 12563394"/>
                <a:gd name="connsiteY4" fmla="*/ 2875009 h 3077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563394" h="3077701">
                  <a:moveTo>
                    <a:pt x="0" y="3077701"/>
                  </a:moveTo>
                  <a:cubicBezTo>
                    <a:pt x="1092759" y="1807365"/>
                    <a:pt x="1390068" y="1354798"/>
                    <a:pt x="2428220" y="848061"/>
                  </a:cubicBezTo>
                  <a:cubicBezTo>
                    <a:pt x="3466372" y="341324"/>
                    <a:pt x="4412903" y="0"/>
                    <a:pt x="6228910" y="37278"/>
                  </a:cubicBezTo>
                  <a:cubicBezTo>
                    <a:pt x="7648103" y="4660"/>
                    <a:pt x="8813671" y="301717"/>
                    <a:pt x="9818451" y="746714"/>
                  </a:cubicBezTo>
                  <a:cubicBezTo>
                    <a:pt x="10896042" y="1300048"/>
                    <a:pt x="11360813" y="1817851"/>
                    <a:pt x="12563394" y="2875009"/>
                  </a:cubicBezTo>
                </a:path>
              </a:pathLst>
            </a:custGeom>
            <a:ln w="762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98" name="textruta 97"/>
            <p:cNvSpPr txBox="1"/>
            <p:nvPr/>
          </p:nvSpPr>
          <p:spPr>
            <a:xfrm>
              <a:off x="9144000" y="2971800"/>
              <a:ext cx="2133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b="1" dirty="0" smtClean="0">
                  <a:solidFill>
                    <a:srgbClr val="FF0000"/>
                  </a:solidFill>
                </a:rPr>
                <a:t>RTP media</a:t>
              </a:r>
              <a:endParaRPr lang="sv-SE" sz="2800" b="1" dirty="0">
                <a:solidFill>
                  <a:srgbClr val="FF0000"/>
                </a:solidFill>
              </a:endParaRPr>
            </a:p>
          </p:txBody>
        </p:sp>
        <p:sp>
          <p:nvSpPr>
            <p:cNvPr id="104" name="textruta 103"/>
            <p:cNvSpPr txBox="1"/>
            <p:nvPr/>
          </p:nvSpPr>
          <p:spPr>
            <a:xfrm>
              <a:off x="2438400" y="45720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400" b="1" dirty="0" smtClean="0">
                  <a:solidFill>
                    <a:srgbClr val="FF0000"/>
                  </a:solidFill>
                </a:rPr>
                <a:t>RTP</a:t>
              </a:r>
              <a:endParaRPr lang="sv-SE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upp 33"/>
          <p:cNvGrpSpPr/>
          <p:nvPr/>
        </p:nvGrpSpPr>
        <p:grpSpPr>
          <a:xfrm>
            <a:off x="2819400" y="1524000"/>
            <a:ext cx="11582400" cy="6186809"/>
            <a:chOff x="2819400" y="1524000"/>
            <a:chExt cx="11582400" cy="6186809"/>
          </a:xfrm>
        </p:grpSpPr>
        <p:grpSp>
          <p:nvGrpSpPr>
            <p:cNvPr id="6" name="Grupp 93"/>
            <p:cNvGrpSpPr/>
            <p:nvPr/>
          </p:nvGrpSpPr>
          <p:grpSpPr>
            <a:xfrm>
              <a:off x="10744200" y="6248400"/>
              <a:ext cx="2895600" cy="1462409"/>
              <a:chOff x="10744200" y="6248400"/>
              <a:chExt cx="2895600" cy="1462409"/>
            </a:xfrm>
          </p:grpSpPr>
          <p:pic>
            <p:nvPicPr>
              <p:cNvPr id="2050" name="Picture 2" descr="C:\J_Kolon\TMC\WebRTCAtlantaJune2013\IXNX\iperf\ipertTCP1of4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10744200" y="6248400"/>
                <a:ext cx="2895600" cy="1462409"/>
              </a:xfrm>
              <a:prstGeom prst="rect">
                <a:avLst/>
              </a:prstGeom>
              <a:noFill/>
            </p:spPr>
          </p:pic>
          <p:sp>
            <p:nvSpPr>
              <p:cNvPr id="89" name="textruta 88"/>
              <p:cNvSpPr txBox="1"/>
              <p:nvPr/>
            </p:nvSpPr>
            <p:spPr>
              <a:xfrm>
                <a:off x="11049000" y="6553200"/>
                <a:ext cx="24384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noProof="1" smtClean="0">
                    <a:solidFill>
                      <a:schemeClr val="bg1"/>
                    </a:solidFill>
                  </a:rPr>
                  <a:t>4 iperf clients</a:t>
                </a:r>
              </a:p>
              <a:p>
                <a:pPr algn="ctr"/>
                <a:r>
                  <a:rPr lang="en-US" sz="2800" b="1" noProof="1" smtClean="0">
                    <a:solidFill>
                      <a:schemeClr val="bg1"/>
                    </a:solidFill>
                  </a:rPr>
                  <a:t>TCP traffic </a:t>
                </a:r>
                <a:endParaRPr lang="en-US" sz="2800" b="1" noProof="1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2" name="Grupp 92"/>
            <p:cNvGrpSpPr/>
            <p:nvPr/>
          </p:nvGrpSpPr>
          <p:grpSpPr>
            <a:xfrm>
              <a:off x="9766738" y="1524000"/>
              <a:ext cx="4635062" cy="1027386"/>
              <a:chOff x="9766738" y="1524000"/>
              <a:chExt cx="4635062" cy="1027386"/>
            </a:xfrm>
          </p:grpSpPr>
          <p:sp>
            <p:nvSpPr>
              <p:cNvPr id="92" name="Rektangel med rundade hörn 91"/>
              <p:cNvSpPr/>
              <p:nvPr/>
            </p:nvSpPr>
            <p:spPr>
              <a:xfrm>
                <a:off x="9766738" y="1560786"/>
                <a:ext cx="4495800" cy="990600"/>
              </a:xfrm>
              <a:prstGeom prst="roundRect">
                <a:avLst/>
              </a:prstGeom>
              <a:solidFill>
                <a:srgbClr val="FFFF00"/>
              </a:solidFill>
              <a:ln>
                <a:solidFill>
                  <a:srgbClr val="B30F4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spcBef>
                    <a:spcPts val="600"/>
                  </a:spcBef>
                </a:pPr>
                <a:r>
                  <a:rPr lang="en-US" b="1" noProof="1" smtClean="0">
                    <a:solidFill>
                      <a:srgbClr val="B30F41"/>
                    </a:solidFill>
                  </a:rPr>
                  <a:t>DEMO </a:t>
                </a:r>
              </a:p>
              <a:p>
                <a:pPr>
                  <a:spcBef>
                    <a:spcPts val="600"/>
                  </a:spcBef>
                </a:pPr>
                <a:r>
                  <a:rPr lang="en-US" b="1" noProof="1" smtClean="0">
                    <a:solidFill>
                      <a:srgbClr val="B30F41"/>
                    </a:solidFill>
                  </a:rPr>
                  <a:t>MOVIES</a:t>
                </a:r>
              </a:p>
            </p:txBody>
          </p:sp>
          <p:sp>
            <p:nvSpPr>
              <p:cNvPr id="75" name="textruta 74"/>
              <p:cNvSpPr txBox="1"/>
              <p:nvPr/>
            </p:nvSpPr>
            <p:spPr>
              <a:xfrm>
                <a:off x="11049000" y="1524000"/>
                <a:ext cx="32766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noProof="1" smtClean="0">
                    <a:hlinkClick r:id="rId10"/>
                  </a:rPr>
                  <a:t>Without QoS Q-TURN</a:t>
                </a:r>
                <a:endParaRPr lang="sv-SE" b="1" noProof="1" smtClean="0">
                  <a:hlinkClick r:id="rId11" action="ppaction://hlinkfile"/>
                </a:endParaRPr>
              </a:p>
            </p:txBody>
          </p:sp>
          <p:sp>
            <p:nvSpPr>
              <p:cNvPr id="73" name="textruta 72"/>
              <p:cNvSpPr txBox="1"/>
              <p:nvPr/>
            </p:nvSpPr>
            <p:spPr>
              <a:xfrm>
                <a:off x="11049000" y="2057400"/>
                <a:ext cx="33528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b="1" noProof="1" smtClean="0">
                    <a:hlinkClick r:id="rId12"/>
                  </a:rPr>
                  <a:t>With QoS Q-TURN </a:t>
                </a:r>
                <a:endParaRPr lang="sv-SE" b="1" noProof="1" smtClean="0">
                  <a:hlinkClick r:id="rId11" action="ppaction://hlinkfile"/>
                </a:endParaRPr>
              </a:p>
            </p:txBody>
          </p:sp>
        </p:grpSp>
        <p:sp>
          <p:nvSpPr>
            <p:cNvPr id="88" name="TextBox 2"/>
            <p:cNvSpPr txBox="1"/>
            <p:nvPr/>
          </p:nvSpPr>
          <p:spPr>
            <a:xfrm>
              <a:off x="5257800" y="3886200"/>
              <a:ext cx="3810000" cy="993672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C00000"/>
              </a:solidFill>
            </a:ln>
          </p:spPr>
          <p:txBody>
            <a:bodyPr wrap="square" lIns="130622" tIns="65311" rIns="130622" bIns="65311" rtlCol="0">
              <a:spAutoFit/>
            </a:bodyPr>
            <a:lstStyle/>
            <a:p>
              <a:pPr algn="ctr">
                <a:spcBef>
                  <a:spcPts val="600"/>
                </a:spcBef>
              </a:pPr>
              <a:r>
                <a:rPr lang="en-US" sz="2800" noProof="1" smtClean="0">
                  <a:solidFill>
                    <a:srgbClr val="B30F41"/>
                  </a:solidFill>
                </a:rPr>
                <a:t>4 short TCP traffic flows  filling the pipe</a:t>
              </a:r>
            </a:p>
          </p:txBody>
        </p:sp>
        <p:sp>
          <p:nvSpPr>
            <p:cNvPr id="87" name="Nedåtböjd 86"/>
            <p:cNvSpPr/>
            <p:nvPr/>
          </p:nvSpPr>
          <p:spPr>
            <a:xfrm flipH="1">
              <a:off x="2819400" y="3276600"/>
              <a:ext cx="8229600" cy="2971800"/>
            </a:xfrm>
            <a:prstGeom prst="curvedDownArrow">
              <a:avLst>
                <a:gd name="adj1" fmla="val 25000"/>
                <a:gd name="adj2" fmla="val 52172"/>
                <a:gd name="adj3" fmla="val 25000"/>
              </a:avLst>
            </a:prstGeom>
            <a:solidFill>
              <a:srgbClr val="FFFF00"/>
            </a:solidFill>
            <a:ln>
              <a:solidFill>
                <a:srgbClr val="B30F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schemeClr val="tx1"/>
                </a:solidFill>
              </a:endParaRPr>
            </a:p>
          </p:txBody>
        </p:sp>
      </p:grpSp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7" cstate="print"/>
          <a:srcRect r="18846"/>
          <a:stretch>
            <a:fillRect/>
          </a:stretch>
        </p:blipFill>
        <p:spPr bwMode="auto">
          <a:xfrm>
            <a:off x="9296400" y="6172200"/>
            <a:ext cx="1905000" cy="1632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13746480" cy="838200"/>
          </a:xfrm>
        </p:spPr>
        <p:txBody>
          <a:bodyPr>
            <a:normAutofit fontScale="90000"/>
          </a:bodyPr>
          <a:lstStyle/>
          <a:p>
            <a:r>
              <a:rPr lang="en-US" sz="3100" dirty="0" smtClean="0">
                <a:solidFill>
                  <a:srgbClr val="B30F41"/>
                </a:solidFill>
              </a:rPr>
              <a:t>Major Implications of these waving:  </a:t>
            </a:r>
            <a:r>
              <a:rPr lang="en-US" dirty="0" smtClean="0"/>
              <a:t>Q-TURN for Carrier Broadband Delivery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1" y="1371601"/>
            <a:ext cx="6248399" cy="5579543"/>
          </a:xfrm>
          <a:prstGeom prst="rect">
            <a:avLst/>
          </a:prstGeom>
          <a:noFill/>
        </p:spPr>
        <p:txBody>
          <a:bodyPr wrap="square" lIns="130622" tIns="65311" rIns="130622" bIns="65311" rtlCol="0">
            <a:spAutoFit/>
          </a:bodyPr>
          <a:lstStyle/>
          <a:p>
            <a:r>
              <a:rPr lang="en-US" sz="3600" b="1" dirty="0" smtClean="0">
                <a:solidFill>
                  <a:srgbClr val="B30F41"/>
                </a:solidFill>
              </a:rPr>
              <a:t>Sell a “WebRTC-Ready” Access!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Why only deliver Best Effort Data?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Quality Traffic - prioritized real-time traffic within the same pipe - is highly valuable, but cost no more bandwidth to produce!</a:t>
            </a:r>
          </a:p>
          <a:p>
            <a:pPr marL="268288" indent="-268288">
              <a:spcBef>
                <a:spcPts val="1200"/>
              </a:spcBef>
              <a:buFont typeface="Arial" pitchFamily="34" charset="0"/>
              <a:buChar char="•"/>
            </a:pPr>
            <a:r>
              <a:rPr lang="en-US" sz="3200" dirty="0" smtClean="0"/>
              <a:t>OTT can be more </a:t>
            </a:r>
          </a:p>
          <a:p>
            <a:pPr marL="268288" indent="-268288"/>
            <a:r>
              <a:rPr lang="en-US" sz="3200" dirty="0" smtClean="0"/>
              <a:t>	than data delivery. </a:t>
            </a:r>
          </a:p>
          <a:p>
            <a:pPr marL="268288" indent="-268288"/>
            <a:r>
              <a:rPr lang="en-US" sz="3200" dirty="0" smtClean="0"/>
              <a:t>	Telepresence in </a:t>
            </a:r>
          </a:p>
          <a:p>
            <a:pPr marL="268288" indent="-268288"/>
            <a:r>
              <a:rPr lang="en-US" sz="3200" dirty="0" smtClean="0"/>
              <a:t>	your pocket!</a:t>
            </a:r>
          </a:p>
        </p:txBody>
      </p:sp>
      <p:grpSp>
        <p:nvGrpSpPr>
          <p:cNvPr id="76" name="Grupp 75"/>
          <p:cNvGrpSpPr/>
          <p:nvPr/>
        </p:nvGrpSpPr>
        <p:grpSpPr>
          <a:xfrm>
            <a:off x="7024407" y="1447800"/>
            <a:ext cx="6926824" cy="3661744"/>
            <a:chOff x="7024407" y="1447800"/>
            <a:chExt cx="6926824" cy="3661744"/>
          </a:xfrm>
        </p:grpSpPr>
        <p:pic>
          <p:nvPicPr>
            <p:cNvPr id="80" name="Bildobjekt 10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162800" y="2209800"/>
              <a:ext cx="6477000" cy="261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" name="Group 118"/>
            <p:cNvGrpSpPr>
              <a:grpSpLocks/>
            </p:cNvGrpSpPr>
            <p:nvPr/>
          </p:nvGrpSpPr>
          <p:grpSpPr bwMode="auto">
            <a:xfrm>
              <a:off x="12496800" y="2743200"/>
              <a:ext cx="1400175" cy="829792"/>
              <a:chOff x="6014714" y="1678176"/>
              <a:chExt cx="2357872" cy="1422175"/>
            </a:xfrm>
          </p:grpSpPr>
          <p:pic>
            <p:nvPicPr>
              <p:cNvPr id="82" name="Bildobjekt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319013" y="1678176"/>
                <a:ext cx="2053573" cy="142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3" name="Bildobjekt 6"/>
              <p:cNvPicPr>
                <a:picLocks noChangeAspect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894330" y="1788691"/>
                <a:ext cx="903920" cy="1009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4" name="Bildobjekt 39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014714" y="1913187"/>
                <a:ext cx="643504" cy="984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Grupp 138"/>
            <p:cNvGrpSpPr>
              <a:grpSpLocks/>
            </p:cNvGrpSpPr>
            <p:nvPr/>
          </p:nvGrpSpPr>
          <p:grpSpPr bwMode="auto">
            <a:xfrm>
              <a:off x="11430000" y="1676400"/>
              <a:ext cx="1895798" cy="1266735"/>
              <a:chOff x="5612283" y="1110813"/>
              <a:chExt cx="2643581" cy="1823730"/>
            </a:xfrm>
          </p:grpSpPr>
          <p:grpSp>
            <p:nvGrpSpPr>
              <p:cNvPr id="6" name="Grupp 137"/>
              <p:cNvGrpSpPr>
                <a:grpSpLocks/>
              </p:cNvGrpSpPr>
              <p:nvPr/>
            </p:nvGrpSpPr>
            <p:grpSpPr bwMode="auto">
              <a:xfrm>
                <a:off x="5612283" y="1110813"/>
                <a:ext cx="2643581" cy="1417326"/>
                <a:chOff x="6455431" y="1063312"/>
                <a:chExt cx="2643581" cy="1417326"/>
              </a:xfrm>
            </p:grpSpPr>
            <p:pic>
              <p:nvPicPr>
                <p:cNvPr id="88" name="Bildobjekt 75"/>
                <p:cNvPicPr>
                  <a:picLocks noChangeAspect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6569859" y="1200444"/>
                  <a:ext cx="2453572" cy="12542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9" name="Bildobjekt 95"/>
                <p:cNvPicPr>
                  <a:picLocks noChangeAspect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6455431" y="2004396"/>
                  <a:ext cx="476265" cy="47624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0" name="Bildobjekt 10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351879" y="1063312"/>
                  <a:ext cx="747133" cy="4899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91" name="Bildobjekt 10"/>
                <p:cNvPicPr>
                  <a:picLocks noChangeAspect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8232049" y="1966587"/>
                  <a:ext cx="779132" cy="5109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87" name="TextBox 68"/>
              <p:cNvSpPr txBox="1"/>
              <p:nvPr/>
            </p:nvSpPr>
            <p:spPr bwMode="auto">
              <a:xfrm>
                <a:off x="5633366" y="2535745"/>
                <a:ext cx="2012108" cy="39879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1200" b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SIP Connect 1.1</a:t>
                </a:r>
              </a:p>
            </p:txBody>
          </p:sp>
        </p:grpSp>
        <p:grpSp>
          <p:nvGrpSpPr>
            <p:cNvPr id="7" name="Grupp 146"/>
            <p:cNvGrpSpPr>
              <a:grpSpLocks/>
            </p:cNvGrpSpPr>
            <p:nvPr/>
          </p:nvGrpSpPr>
          <p:grpSpPr bwMode="auto">
            <a:xfrm>
              <a:off x="11582400" y="3581400"/>
              <a:ext cx="2368831" cy="1523719"/>
              <a:chOff x="5018608" y="3684520"/>
              <a:chExt cx="4062817" cy="2613121"/>
            </a:xfrm>
          </p:grpSpPr>
          <p:pic>
            <p:nvPicPr>
              <p:cNvPr id="93" name="Bildobjekt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8608" y="4196003"/>
                <a:ext cx="3712127" cy="2101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4" name="Rektangel 93"/>
              <p:cNvSpPr/>
              <p:nvPr/>
            </p:nvSpPr>
            <p:spPr bwMode="auto">
              <a:xfrm>
                <a:off x="6884711" y="4696811"/>
                <a:ext cx="106406" cy="34848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95" name="Picture 33" descr="laptop_comput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427292" y="4085886"/>
                <a:ext cx="1124385" cy="7793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6" name="Rektangel 95"/>
              <p:cNvSpPr/>
              <p:nvPr/>
            </p:nvSpPr>
            <p:spPr bwMode="auto">
              <a:xfrm rot="16200000">
                <a:off x="6589918" y="3488945"/>
                <a:ext cx="122977" cy="3113129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 </a:t>
                </a:r>
              </a:p>
            </p:txBody>
          </p:sp>
          <p:sp>
            <p:nvSpPr>
              <p:cNvPr id="97" name="Rektangel 96"/>
              <p:cNvSpPr/>
              <p:nvPr/>
            </p:nvSpPr>
            <p:spPr bwMode="auto">
              <a:xfrm>
                <a:off x="5370863" y="4604245"/>
                <a:ext cx="89851" cy="392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Rektangel 97"/>
              <p:cNvSpPr/>
              <p:nvPr/>
            </p:nvSpPr>
            <p:spPr bwMode="auto">
              <a:xfrm>
                <a:off x="5692147" y="5080682"/>
                <a:ext cx="92573" cy="392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99" name="Bildobjekt 91"/>
              <p:cNvPicPr>
                <a:picLocks noChangeAspect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5193943" y="5179611"/>
                <a:ext cx="936141" cy="615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0" name="Rektangel 99"/>
              <p:cNvSpPr/>
              <p:nvPr/>
            </p:nvSpPr>
            <p:spPr bwMode="auto">
              <a:xfrm>
                <a:off x="7029015" y="5080682"/>
                <a:ext cx="89850" cy="39204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01" name="Bildobjekt 3"/>
              <p:cNvPicPr>
                <a:picLocks noChangeAspect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6104785" y="5223929"/>
                <a:ext cx="2576938" cy="10471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" name="Bildobjekt 17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 bwMode="auto">
              <a:xfrm>
                <a:off x="7581468" y="3684520"/>
                <a:ext cx="1499957" cy="15626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" name="Bildobjekt 192"/>
              <p:cNvPicPr>
                <a:picLocks noChangeAspect="1"/>
              </p:cNvPicPr>
              <p:nvPr/>
            </p:nvPicPr>
            <p:blipFill>
              <a:blip r:embed="rId13" cstate="print"/>
              <a:stretch>
                <a:fillRect/>
              </a:stretch>
            </p:blipFill>
            <p:spPr bwMode="auto">
              <a:xfrm>
                <a:off x="5173477" y="4034278"/>
                <a:ext cx="567681" cy="9230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04" name="Bildobjekt 4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959409">
              <a:off x="7325545" y="3083571"/>
              <a:ext cx="1682913" cy="415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" name="Bildobjekt 4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 rot="20055633">
              <a:off x="7911035" y="3645051"/>
              <a:ext cx="1234861" cy="4109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8" name="Grupp 105"/>
            <p:cNvGrpSpPr/>
            <p:nvPr/>
          </p:nvGrpSpPr>
          <p:grpSpPr>
            <a:xfrm>
              <a:off x="7695926" y="3879571"/>
              <a:ext cx="476172" cy="771980"/>
              <a:chOff x="1366844" y="4495521"/>
              <a:chExt cx="476172" cy="771980"/>
            </a:xfrm>
          </p:grpSpPr>
          <p:pic>
            <p:nvPicPr>
              <p:cNvPr id="107" name="Picture 19" descr="SmartPhone.png"/>
              <p:cNvPicPr>
                <a:picLocks noChangeAspect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1366844" y="4583796"/>
                <a:ext cx="386556" cy="6837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9" name="Grupp 63"/>
              <p:cNvGrpSpPr>
                <a:grpSpLocks/>
              </p:cNvGrpSpPr>
              <p:nvPr/>
            </p:nvGrpSpPr>
            <p:grpSpPr bwMode="auto">
              <a:xfrm>
                <a:off x="1665298" y="4495521"/>
                <a:ext cx="177718" cy="187882"/>
                <a:chOff x="7655220" y="5485519"/>
                <a:chExt cx="343737" cy="363599"/>
              </a:xfrm>
            </p:grpSpPr>
            <p:sp>
              <p:nvSpPr>
                <p:cNvPr id="109" name="Båge 72"/>
                <p:cNvSpPr/>
                <p:nvPr/>
              </p:nvSpPr>
              <p:spPr>
                <a:xfrm>
                  <a:off x="7655199" y="5525999"/>
                  <a:ext cx="294769" cy="273426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0" name="Båge 109"/>
                <p:cNvSpPr/>
                <p:nvPr/>
              </p:nvSpPr>
              <p:spPr>
                <a:xfrm>
                  <a:off x="7661340" y="5486059"/>
                  <a:ext cx="337757" cy="362521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Båge 110"/>
                <p:cNvSpPr/>
                <p:nvPr/>
              </p:nvSpPr>
              <p:spPr>
                <a:xfrm>
                  <a:off x="7655199" y="5569010"/>
                  <a:ext cx="251782" cy="233488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</p:grpSp>
        <p:pic>
          <p:nvPicPr>
            <p:cNvPr id="112" name="Bildobjekt 48"/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8184775" y="2177101"/>
              <a:ext cx="751083" cy="1702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" name="Grupp 113"/>
            <p:cNvGrpSpPr/>
            <p:nvPr/>
          </p:nvGrpSpPr>
          <p:grpSpPr>
            <a:xfrm>
              <a:off x="7024407" y="2851659"/>
              <a:ext cx="1116024" cy="928024"/>
              <a:chOff x="695325" y="3467609"/>
              <a:chExt cx="1116024" cy="928024"/>
            </a:xfrm>
          </p:grpSpPr>
          <p:grpSp>
            <p:nvGrpSpPr>
              <p:cNvPr id="11" name="Grupp 77"/>
              <p:cNvGrpSpPr>
                <a:grpSpLocks/>
              </p:cNvGrpSpPr>
              <p:nvPr/>
            </p:nvGrpSpPr>
            <p:grpSpPr bwMode="auto">
              <a:xfrm>
                <a:off x="1631955" y="3482977"/>
                <a:ext cx="179394" cy="188913"/>
                <a:chOff x="7654646" y="5485745"/>
                <a:chExt cx="344149" cy="364336"/>
              </a:xfrm>
            </p:grpSpPr>
            <p:sp>
              <p:nvSpPr>
                <p:cNvPr id="117" name="Båge 116"/>
                <p:cNvSpPr/>
                <p:nvPr/>
              </p:nvSpPr>
              <p:spPr>
                <a:xfrm>
                  <a:off x="7654646" y="5525539"/>
                  <a:ext cx="295411" cy="275547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8" name="Båge 117"/>
                <p:cNvSpPr/>
                <p:nvPr/>
              </p:nvSpPr>
              <p:spPr>
                <a:xfrm>
                  <a:off x="7660747" y="5485745"/>
                  <a:ext cx="338048" cy="364336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9" name="Båge 118"/>
                <p:cNvSpPr/>
                <p:nvPr/>
              </p:nvSpPr>
              <p:spPr>
                <a:xfrm>
                  <a:off x="7654646" y="5568402"/>
                  <a:ext cx="252774" cy="235745"/>
                </a:xfrm>
                <a:prstGeom prst="arc">
                  <a:avLst/>
                </a:prstGeom>
                <a:ln w="190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pic>
            <p:nvPicPr>
              <p:cNvPr id="116" name="Bildobjekt 71" descr="TelepresencePad2B.png"/>
              <p:cNvPicPr>
                <a:picLocks noChangeAspect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695325" y="3467609"/>
                <a:ext cx="1058121" cy="9280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2" name="Grupp 119"/>
            <p:cNvGrpSpPr/>
            <p:nvPr/>
          </p:nvGrpSpPr>
          <p:grpSpPr>
            <a:xfrm>
              <a:off x="9372600" y="1447800"/>
              <a:ext cx="1837766" cy="1673980"/>
              <a:chOff x="2551558" y="2384010"/>
              <a:chExt cx="1503709" cy="1471637"/>
            </a:xfrm>
          </p:grpSpPr>
          <p:pic>
            <p:nvPicPr>
              <p:cNvPr id="121" name="Bildobjekt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763152" y="2850193"/>
                <a:ext cx="1005195" cy="854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2" name="Bildobjekt 244"/>
              <p:cNvPicPr>
                <a:picLocks noChangeAspect="1"/>
              </p:cNvPicPr>
              <p:nvPr/>
            </p:nvPicPr>
            <p:blipFill>
              <a:blip r:embed="rId18" cstate="print"/>
              <a:stretch>
                <a:fillRect/>
              </a:stretch>
            </p:blipFill>
            <p:spPr bwMode="auto">
              <a:xfrm>
                <a:off x="2942186" y="3397627"/>
                <a:ext cx="281655" cy="458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3" name="Picture 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551558" y="2384010"/>
                <a:ext cx="1503709" cy="10449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3" name="Grupp 123"/>
            <p:cNvGrpSpPr/>
            <p:nvPr/>
          </p:nvGrpSpPr>
          <p:grpSpPr>
            <a:xfrm>
              <a:off x="9144000" y="3886200"/>
              <a:ext cx="2235019" cy="1223344"/>
              <a:chOff x="3346631" y="4600575"/>
              <a:chExt cx="2235019" cy="1223344"/>
            </a:xfrm>
          </p:grpSpPr>
          <p:pic>
            <p:nvPicPr>
              <p:cNvPr id="125" name="Bildobjekt 4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46631" y="4887747"/>
                <a:ext cx="2235019" cy="7956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6" name="Rektangel 29"/>
              <p:cNvSpPr/>
              <p:nvPr/>
            </p:nvSpPr>
            <p:spPr bwMode="auto">
              <a:xfrm rot="16200000">
                <a:off x="4163219" y="4487071"/>
                <a:ext cx="76200" cy="1389062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/>
                  <a:t> </a:t>
                </a:r>
              </a:p>
            </p:txBody>
          </p:sp>
          <p:sp>
            <p:nvSpPr>
              <p:cNvPr id="127" name="Rektangel 126"/>
              <p:cNvSpPr/>
              <p:nvPr/>
            </p:nvSpPr>
            <p:spPr bwMode="auto">
              <a:xfrm>
                <a:off x="4338638" y="5207002"/>
                <a:ext cx="47625" cy="1127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8" name="Rektangel 127"/>
              <p:cNvSpPr/>
              <p:nvPr/>
            </p:nvSpPr>
            <p:spPr bwMode="auto">
              <a:xfrm>
                <a:off x="4230688" y="4862515"/>
                <a:ext cx="65087" cy="293687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9" name="Rektangel 128"/>
              <p:cNvSpPr/>
              <p:nvPr/>
            </p:nvSpPr>
            <p:spPr bwMode="auto">
              <a:xfrm>
                <a:off x="3960813" y="5207002"/>
                <a:ext cx="47625" cy="11271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50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0" name="Freeform 103"/>
              <p:cNvSpPr/>
              <p:nvPr/>
            </p:nvSpPr>
            <p:spPr bwMode="auto">
              <a:xfrm>
                <a:off x="3814763" y="4784727"/>
                <a:ext cx="350837" cy="109538"/>
              </a:xfrm>
              <a:custGeom>
                <a:avLst/>
                <a:gdLst>
                  <a:gd name="connsiteX0" fmla="*/ 0 w 602166"/>
                  <a:gd name="connsiteY0" fmla="*/ 189570 h 189570"/>
                  <a:gd name="connsiteX1" fmla="*/ 301083 w 602166"/>
                  <a:gd name="connsiteY1" fmla="*/ 22302 h 189570"/>
                  <a:gd name="connsiteX2" fmla="*/ 591015 w 602166"/>
                  <a:gd name="connsiteY2" fmla="*/ 66907 h 189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02166" h="189570">
                    <a:moveTo>
                      <a:pt x="0" y="189570"/>
                    </a:moveTo>
                    <a:cubicBezTo>
                      <a:pt x="101290" y="116158"/>
                      <a:pt x="202581" y="42746"/>
                      <a:pt x="301083" y="22302"/>
                    </a:cubicBezTo>
                    <a:cubicBezTo>
                      <a:pt x="399585" y="1858"/>
                      <a:pt x="602166" y="0"/>
                      <a:pt x="591015" y="66907"/>
                    </a:cubicBezTo>
                  </a:path>
                </a:pathLst>
              </a:cu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pic>
            <p:nvPicPr>
              <p:cNvPr id="131" name="Bildobjekt 100"/>
              <p:cNvPicPr>
                <a:picLocks noChangeAspect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3504697" y="4808710"/>
                <a:ext cx="361240" cy="2368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2" name="Bildobjekt 7"/>
              <p:cNvPicPr>
                <a:picLocks noChangeAspect="1"/>
              </p:cNvPicPr>
              <p:nvPr/>
            </p:nvPicPr>
            <p:blipFill>
              <a:blip r:embed="rId21" cstate="print"/>
              <a:srcRect/>
              <a:stretch>
                <a:fillRect/>
              </a:stretch>
            </p:blipFill>
            <p:spPr bwMode="auto">
              <a:xfrm>
                <a:off x="4231711" y="5268653"/>
                <a:ext cx="772184" cy="5497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4" name="Grupp 61"/>
              <p:cNvGrpSpPr>
                <a:grpSpLocks/>
              </p:cNvGrpSpPr>
              <p:nvPr/>
            </p:nvGrpSpPr>
            <p:grpSpPr bwMode="auto">
              <a:xfrm>
                <a:off x="3459738" y="5208187"/>
                <a:ext cx="215875" cy="335913"/>
                <a:chOff x="7570224" y="5474633"/>
                <a:chExt cx="417847" cy="650317"/>
              </a:xfrm>
            </p:grpSpPr>
            <p:pic>
              <p:nvPicPr>
                <p:cNvPr id="137" name="Picture 19" descr="SmartPhone.png"/>
                <p:cNvPicPr>
                  <a:picLocks noChangeAspect="1"/>
                </p:cNvPicPr>
                <p:nvPr/>
              </p:nvPicPr>
              <p:blipFill>
                <a:blip r:embed="rId22" cstate="print"/>
                <a:srcRect/>
                <a:stretch>
                  <a:fillRect/>
                </a:stretch>
              </p:blipFill>
              <p:spPr bwMode="auto">
                <a:xfrm>
                  <a:off x="7570224" y="5627034"/>
                  <a:ext cx="281357" cy="4979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Grupp 63"/>
                <p:cNvGrpSpPr>
                  <a:grpSpLocks/>
                </p:cNvGrpSpPr>
                <p:nvPr/>
              </p:nvGrpSpPr>
              <p:grpSpPr bwMode="auto">
                <a:xfrm>
                  <a:off x="7644334" y="5474633"/>
                  <a:ext cx="343737" cy="363599"/>
                  <a:chOff x="7655220" y="5485519"/>
                  <a:chExt cx="343737" cy="363599"/>
                </a:xfrm>
              </p:grpSpPr>
              <p:sp>
                <p:nvSpPr>
                  <p:cNvPr id="139" name="Båge 72"/>
                  <p:cNvSpPr/>
                  <p:nvPr/>
                </p:nvSpPr>
                <p:spPr>
                  <a:xfrm>
                    <a:off x="7653743" y="5526252"/>
                    <a:ext cx="291911" cy="371877"/>
                  </a:xfrm>
                  <a:prstGeom prst="arc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Båge 73"/>
                  <p:cNvSpPr/>
                  <p:nvPr/>
                </p:nvSpPr>
                <p:spPr>
                  <a:xfrm>
                    <a:off x="7656815" y="5486299"/>
                    <a:ext cx="341077" cy="461004"/>
                  </a:xfrm>
                  <a:prstGeom prst="arc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Båge 74"/>
                  <p:cNvSpPr/>
                  <p:nvPr/>
                </p:nvSpPr>
                <p:spPr>
                  <a:xfrm>
                    <a:off x="7653743" y="5569279"/>
                    <a:ext cx="248893" cy="331923"/>
                  </a:xfrm>
                  <a:prstGeom prst="arc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</p:grpSp>
          <p:pic>
            <p:nvPicPr>
              <p:cNvPr id="134" name="Picture 33" descr="laptop_computer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29026" y="5279941"/>
                <a:ext cx="785523" cy="5439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5" name="Bildobjekt 236"/>
              <p:cNvPicPr>
                <a:picLocks noChangeAspect="1"/>
              </p:cNvPicPr>
              <p:nvPr/>
            </p:nvPicPr>
            <p:blipFill>
              <a:blip r:embed="rId23" cstate="print"/>
              <a:stretch>
                <a:fillRect/>
              </a:stretch>
            </p:blipFill>
            <p:spPr bwMode="auto">
              <a:xfrm>
                <a:off x="4144970" y="4600575"/>
                <a:ext cx="299594" cy="4871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4527550" y="4667250"/>
                <a:ext cx="973138" cy="676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42" name="textruta 141"/>
            <p:cNvSpPr txBox="1"/>
            <p:nvPr/>
          </p:nvSpPr>
          <p:spPr>
            <a:xfrm>
              <a:off x="9982200" y="3200400"/>
              <a:ext cx="22288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B30F41"/>
                  </a:solidFill>
                  <a:latin typeface="Arial" pitchFamily="34" charset="0"/>
                  <a:cs typeface="Arial" pitchFamily="34" charset="0"/>
                </a:rPr>
                <a:t>Internet+</a:t>
              </a:r>
              <a:endParaRPr lang="en-US" sz="2400" b="1" dirty="0">
                <a:solidFill>
                  <a:srgbClr val="B30F41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upp 143"/>
            <p:cNvGrpSpPr/>
            <p:nvPr/>
          </p:nvGrpSpPr>
          <p:grpSpPr>
            <a:xfrm>
              <a:off x="8770883" y="2547471"/>
              <a:ext cx="3371812" cy="1874520"/>
              <a:chOff x="2441801" y="3163421"/>
              <a:chExt cx="3371812" cy="1874520"/>
            </a:xfrm>
          </p:grpSpPr>
          <p:sp>
            <p:nvSpPr>
              <p:cNvPr id="145" name="Ellips 71"/>
              <p:cNvSpPr>
                <a:spLocks noChangeArrowheads="1"/>
              </p:cNvSpPr>
              <p:nvPr/>
            </p:nvSpPr>
            <p:spPr bwMode="auto">
              <a:xfrm>
                <a:off x="2441801" y="3861019"/>
                <a:ext cx="727474" cy="733786"/>
              </a:xfrm>
              <a:prstGeom prst="ellipse">
                <a:avLst/>
              </a:prstGeom>
              <a:noFill/>
              <a:ln w="57150" algn="ctr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Ellips 136"/>
              <p:cNvSpPr>
                <a:spLocks noChangeArrowheads="1"/>
              </p:cNvSpPr>
              <p:nvPr/>
            </p:nvSpPr>
            <p:spPr bwMode="auto">
              <a:xfrm>
                <a:off x="5177118" y="4349750"/>
                <a:ext cx="636495" cy="656190"/>
              </a:xfrm>
              <a:prstGeom prst="ellipse">
                <a:avLst/>
              </a:prstGeom>
              <a:noFill/>
              <a:ln w="57150" algn="ctr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Ellips 135"/>
              <p:cNvSpPr>
                <a:spLocks noChangeArrowheads="1"/>
              </p:cNvSpPr>
              <p:nvPr/>
            </p:nvSpPr>
            <p:spPr bwMode="auto">
              <a:xfrm>
                <a:off x="3500718" y="4425950"/>
                <a:ext cx="586928" cy="611991"/>
              </a:xfrm>
              <a:prstGeom prst="ellipse">
                <a:avLst/>
              </a:prstGeom>
              <a:noFill/>
              <a:ln w="57150" algn="ctr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Ellips 71"/>
              <p:cNvSpPr>
                <a:spLocks noChangeArrowheads="1"/>
              </p:cNvSpPr>
              <p:nvPr/>
            </p:nvSpPr>
            <p:spPr bwMode="auto">
              <a:xfrm>
                <a:off x="3362673" y="3163421"/>
                <a:ext cx="655757" cy="645458"/>
              </a:xfrm>
              <a:prstGeom prst="ellipse">
                <a:avLst/>
              </a:prstGeom>
              <a:noFill/>
              <a:ln w="57150" algn="ctr">
                <a:solidFill>
                  <a:srgbClr val="FF99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113" name="Bildobjekt 157"/>
            <p:cNvPicPr>
              <a:picLocks noChangeAspect="1"/>
            </p:cNvPicPr>
            <p:nvPr/>
          </p:nvPicPr>
          <p:blipFill>
            <a:blip r:embed="rId24" cstate="print"/>
            <a:stretch>
              <a:fillRect/>
            </a:stretch>
          </p:blipFill>
          <p:spPr bwMode="auto">
            <a:xfrm>
              <a:off x="8950838" y="3277038"/>
              <a:ext cx="378619" cy="6156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9" name="Bildobjekt 31" descr="ViolinSmartphone.png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4191000" y="5410200"/>
            <a:ext cx="2719387" cy="1619250"/>
          </a:xfrm>
          <a:prstGeom prst="rect">
            <a:avLst/>
          </a:prstGeom>
        </p:spPr>
      </p:pic>
      <p:grpSp>
        <p:nvGrpSpPr>
          <p:cNvPr id="85" name="Grupp 84"/>
          <p:cNvGrpSpPr/>
          <p:nvPr/>
        </p:nvGrpSpPr>
        <p:grpSpPr>
          <a:xfrm>
            <a:off x="7010400" y="3247697"/>
            <a:ext cx="7620000" cy="4506693"/>
            <a:chOff x="7010400" y="3247697"/>
            <a:chExt cx="7620000" cy="4506693"/>
          </a:xfrm>
        </p:grpSpPr>
        <p:sp>
          <p:nvSpPr>
            <p:cNvPr id="54" name="TextBox 2"/>
            <p:cNvSpPr txBox="1"/>
            <p:nvPr/>
          </p:nvSpPr>
          <p:spPr>
            <a:xfrm>
              <a:off x="7010400" y="5257800"/>
              <a:ext cx="3124200" cy="2101668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rgbClr val="B30F41"/>
              </a:solidFill>
            </a:ln>
          </p:spPr>
          <p:txBody>
            <a:bodyPr wrap="square" lIns="130622" tIns="65311" rIns="130622" bIns="65311" rtlCol="0">
              <a:spAutoFit/>
            </a:bodyPr>
            <a:lstStyle/>
            <a:p>
              <a:r>
                <a:rPr lang="en-US" sz="3200" b="1" dirty="0" smtClean="0">
                  <a:solidFill>
                    <a:srgbClr val="B30F41"/>
                  </a:solidFill>
                </a:rPr>
                <a:t>Q-TURN into the DPI and deliver real-time quality access OTT!</a:t>
              </a:r>
              <a:endParaRPr lang="en-US" sz="2800" dirty="0" smtClean="0">
                <a:solidFill>
                  <a:srgbClr val="B30F41"/>
                </a:solidFill>
              </a:endParaRPr>
            </a:p>
          </p:txBody>
        </p:sp>
        <p:pic>
          <p:nvPicPr>
            <p:cNvPr id="77" name="Bildobjekt 76" descr="DPIreversed3.png"/>
            <p:cNvPicPr>
              <a:picLocks noChangeAspect="1"/>
            </p:cNvPicPr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0237599" y="5181600"/>
              <a:ext cx="4392801" cy="2572790"/>
            </a:xfrm>
            <a:prstGeom prst="rect">
              <a:avLst/>
            </a:prstGeom>
          </p:spPr>
        </p:pic>
        <p:grpSp>
          <p:nvGrpSpPr>
            <p:cNvPr id="81" name="Grupp 80"/>
            <p:cNvGrpSpPr/>
            <p:nvPr/>
          </p:nvGrpSpPr>
          <p:grpSpPr>
            <a:xfrm>
              <a:off x="8757745" y="3247697"/>
              <a:ext cx="727474" cy="733786"/>
              <a:chOff x="6629400" y="3962400"/>
              <a:chExt cx="727474" cy="733786"/>
            </a:xfrm>
          </p:grpSpPr>
          <p:sp>
            <p:nvSpPr>
              <p:cNvPr id="78" name="Ellips 71"/>
              <p:cNvSpPr>
                <a:spLocks noChangeArrowheads="1"/>
              </p:cNvSpPr>
              <p:nvPr/>
            </p:nvSpPr>
            <p:spPr bwMode="auto">
              <a:xfrm>
                <a:off x="6629400" y="3962400"/>
                <a:ext cx="727474" cy="733786"/>
              </a:xfrm>
              <a:prstGeom prst="ellipse">
                <a:avLst/>
              </a:prstGeom>
              <a:solidFill>
                <a:srgbClr val="FFFF00"/>
              </a:solidFill>
              <a:ln w="57150" algn="ctr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79" name="Bildobjekt 157"/>
              <p:cNvPicPr>
                <a:picLocks noChangeAspect="1"/>
              </p:cNvPicPr>
              <p:nvPr/>
            </p:nvPicPr>
            <p:blipFill>
              <a:blip r:embed="rId24" cstate="print"/>
              <a:stretch>
                <a:fillRect/>
              </a:stretch>
            </p:blipFill>
            <p:spPr bwMode="auto">
              <a:xfrm>
                <a:off x="6809355" y="3994369"/>
                <a:ext cx="378619" cy="6156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7180</TotalTime>
  <Words>596</Words>
  <Application>Microsoft Office PowerPoint</Application>
  <PresentationFormat>Anpassad</PresentationFormat>
  <Paragraphs>119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7</vt:i4>
      </vt:variant>
    </vt:vector>
  </HeadingPairs>
  <TitlesOfParts>
    <vt:vector size="8" baseType="lpstr">
      <vt:lpstr>Office Theme</vt:lpstr>
      <vt:lpstr>   WebRTC Demo, Atlanta June 2013</vt:lpstr>
      <vt:lpstr>What is a “SIP Trunking E-SBC Vendor” Doing in the  WebRTC Space?</vt:lpstr>
      <vt:lpstr>What is a “SIP Trunking E-SBC Vendor” Doing in the  WebRTC Space?</vt:lpstr>
      <vt:lpstr>From POTS to Telepresence – A Gigantic Step</vt:lpstr>
      <vt:lpstr>The Demo Setup at Table 29 – Sorry it’s not on this podium…</vt:lpstr>
      <vt:lpstr>A Video Call Over a 10 Mbps Data Crowded Internet Access</vt:lpstr>
      <vt:lpstr>Major Implications of these waving:  Q-TURN for Carrier Broadband Delivery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cditullio</dc:creator>
  <cp:lastModifiedBy>kalle</cp:lastModifiedBy>
  <cp:revision>200</cp:revision>
  <dcterms:created xsi:type="dcterms:W3CDTF">2013-06-04T13:15:42Z</dcterms:created>
  <dcterms:modified xsi:type="dcterms:W3CDTF">2013-07-01T15:31:08Z</dcterms:modified>
</cp:coreProperties>
</file>