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8510" r:id="rId2"/>
    <p:sldMasterId id="2147488520" r:id="rId3"/>
  </p:sldMasterIdLst>
  <p:notesMasterIdLst>
    <p:notesMasterId r:id="rId33"/>
  </p:notesMasterIdLst>
  <p:handoutMasterIdLst>
    <p:handoutMasterId r:id="rId34"/>
  </p:handoutMasterIdLst>
  <p:sldIdLst>
    <p:sldId id="1143" r:id="rId4"/>
    <p:sldId id="1146" r:id="rId5"/>
    <p:sldId id="1067" r:id="rId6"/>
    <p:sldId id="1097" r:id="rId7"/>
    <p:sldId id="1098" r:id="rId8"/>
    <p:sldId id="1099" r:id="rId9"/>
    <p:sldId id="1100" r:id="rId10"/>
    <p:sldId id="1072" r:id="rId11"/>
    <p:sldId id="1101" r:id="rId12"/>
    <p:sldId id="1140" r:id="rId13"/>
    <p:sldId id="1141" r:id="rId14"/>
    <p:sldId id="1144" r:id="rId15"/>
    <p:sldId id="1107" r:id="rId16"/>
    <p:sldId id="1108" r:id="rId17"/>
    <p:sldId id="1109" r:id="rId18"/>
    <p:sldId id="1135" r:id="rId19"/>
    <p:sldId id="1103" r:id="rId20"/>
    <p:sldId id="1136" r:id="rId21"/>
    <p:sldId id="1113" r:id="rId22"/>
    <p:sldId id="1142" r:id="rId23"/>
    <p:sldId id="1114" r:id="rId24"/>
    <p:sldId id="1145" r:id="rId25"/>
    <p:sldId id="1126" r:id="rId26"/>
    <p:sldId id="1133" r:id="rId27"/>
    <p:sldId id="1122" r:id="rId28"/>
    <p:sldId id="1121" r:id="rId29"/>
    <p:sldId id="1130" r:id="rId30"/>
    <p:sldId id="1131" r:id="rId31"/>
    <p:sldId id="1134" r:id="rId32"/>
  </p:sldIdLst>
  <p:sldSz cx="9144000" cy="6858000" type="screen4x3"/>
  <p:notesSz cx="6858000" cy="9144000"/>
  <p:defaultTextStyle>
    <a:defPPr>
      <a:defRPr lang="sv-SE"/>
    </a:defPPr>
    <a:lvl1pPr algn="l" rtl="0" fontAlgn="base">
      <a:spcBef>
        <a:spcPct val="0"/>
      </a:spcBef>
      <a:spcAft>
        <a:spcPct val="0"/>
      </a:spcAft>
      <a:defRPr sz="24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b="1" kern="1200">
        <a:solidFill>
          <a:schemeClr val="tx1"/>
        </a:solidFill>
        <a:latin typeface="Arial" pitchFamily="34" charset="0"/>
        <a:ea typeface="+mn-ea"/>
        <a:cs typeface="Arial" pitchFamily="34" charset="0"/>
      </a:defRPr>
    </a:lvl5pPr>
    <a:lvl6pPr marL="2286000" algn="l" defTabSz="914400" rtl="0" eaLnBrk="1" latinLnBrk="0" hangingPunct="1">
      <a:defRPr sz="2400" b="1" kern="1200">
        <a:solidFill>
          <a:schemeClr val="tx1"/>
        </a:solidFill>
        <a:latin typeface="Arial" pitchFamily="34" charset="0"/>
        <a:ea typeface="+mn-ea"/>
        <a:cs typeface="Arial" pitchFamily="34" charset="0"/>
      </a:defRPr>
    </a:lvl6pPr>
    <a:lvl7pPr marL="2743200" algn="l" defTabSz="914400" rtl="0" eaLnBrk="1" latinLnBrk="0" hangingPunct="1">
      <a:defRPr sz="2400" b="1" kern="1200">
        <a:solidFill>
          <a:schemeClr val="tx1"/>
        </a:solidFill>
        <a:latin typeface="Arial" pitchFamily="34" charset="0"/>
        <a:ea typeface="+mn-ea"/>
        <a:cs typeface="Arial" pitchFamily="34" charset="0"/>
      </a:defRPr>
    </a:lvl7pPr>
    <a:lvl8pPr marL="3200400" algn="l" defTabSz="914400" rtl="0" eaLnBrk="1" latinLnBrk="0" hangingPunct="1">
      <a:defRPr sz="2400" b="1" kern="1200">
        <a:solidFill>
          <a:schemeClr val="tx1"/>
        </a:solidFill>
        <a:latin typeface="Arial" pitchFamily="34" charset="0"/>
        <a:ea typeface="+mn-ea"/>
        <a:cs typeface="Arial" pitchFamily="34" charset="0"/>
      </a:defRPr>
    </a:lvl8pPr>
    <a:lvl9pPr marL="3657600" algn="l" defTabSz="914400" rtl="0" eaLnBrk="1" latinLnBrk="0" hangingPunct="1">
      <a:defRPr sz="24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C50F41"/>
    <a:srgbClr val="B30F41"/>
    <a:srgbClr val="CC0000"/>
    <a:srgbClr val="0000FF"/>
    <a:srgbClr val="C1033C"/>
    <a:srgbClr val="FF9999"/>
    <a:srgbClr val="A50021"/>
    <a:srgbClr val="008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3" autoAdjust="0"/>
    <p:restoredTop sz="85586" autoAdjust="0"/>
  </p:normalViewPr>
  <p:slideViewPr>
    <p:cSldViewPr snapToGrid="0">
      <p:cViewPr>
        <p:scale>
          <a:sx n="70" d="100"/>
          <a:sy n="70" d="100"/>
        </p:scale>
        <p:origin x="-834" y="-168"/>
      </p:cViewPr>
      <p:guideLst>
        <p:guide orient="horz" pos="2160"/>
        <p:guide pos="2880"/>
      </p:guideLst>
    </p:cSldViewPr>
  </p:slideViewPr>
  <p:outlineViewPr>
    <p:cViewPr>
      <p:scale>
        <a:sx n="33" d="100"/>
        <a:sy n="33" d="100"/>
      </p:scale>
      <p:origin x="0" y="3828"/>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0.xml"/><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cs typeface="+mn-cs"/>
              </a:defRPr>
            </a:lvl1pPr>
          </a:lstStyle>
          <a:p>
            <a:pPr>
              <a:defRPr/>
            </a:pPr>
            <a:endParaRPr lang="en-GB"/>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cs typeface="+mn-cs"/>
              </a:defRPr>
            </a:lvl1pPr>
          </a:lstStyle>
          <a:p>
            <a:pPr>
              <a:defRPr/>
            </a:pPr>
            <a:endParaRPr lang="en-GB"/>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cs typeface="+mn-cs"/>
              </a:defRPr>
            </a:lvl1pPr>
          </a:lstStyle>
          <a:p>
            <a:pPr>
              <a:defRPr/>
            </a:pPr>
            <a:endParaRPr lang="en-GB"/>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cs typeface="+mn-cs"/>
              </a:defRPr>
            </a:lvl1pPr>
          </a:lstStyle>
          <a:p>
            <a:pPr>
              <a:defRPr/>
            </a:pPr>
            <a:fld id="{930DCF65-3D7F-4D74-A1C0-F81E316632E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cs typeface="+mn-cs"/>
              </a:defRPr>
            </a:lvl1pPr>
          </a:lstStyle>
          <a:p>
            <a:pPr>
              <a:defRPr/>
            </a:pPr>
            <a:endParaRPr lang="en-GB"/>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cs typeface="+mn-cs"/>
              </a:defRPr>
            </a:lvl1pPr>
          </a:lstStyle>
          <a:p>
            <a:pPr>
              <a:defRPr/>
            </a:pPr>
            <a:endParaRPr lang="en-GB"/>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cs typeface="+mn-cs"/>
              </a:defRPr>
            </a:lvl1pPr>
          </a:lstStyle>
          <a:p>
            <a:pPr>
              <a:defRPr/>
            </a:pPr>
            <a:endParaRPr lang="en-GB"/>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cs typeface="+mn-cs"/>
              </a:defRPr>
            </a:lvl1pPr>
          </a:lstStyle>
          <a:p>
            <a:pPr>
              <a:defRPr/>
            </a:pPr>
            <a:fld id="{F2B9E209-8E25-4BF7-B915-B982713F4A1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AC32C49-3D74-4E30-A147-67CDB5CCF758}" type="slidenum">
              <a:rPr lang="en-GB" smtClean="0"/>
              <a:pPr>
                <a:defRPr/>
              </a:pPr>
              <a:t>1</a:t>
            </a:fld>
            <a:endParaRPr lang="en-GB"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AC32C49-3D74-4E30-A147-67CDB5CCF758}" type="slidenum">
              <a:rPr lang="en-GB" smtClean="0"/>
              <a:pPr>
                <a:defRPr/>
              </a:pPr>
              <a:t>22</a:t>
            </a:fld>
            <a:endParaRPr lang="en-GB"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5260F110-2655-4886-855F-21533E25726F}" type="slidenum">
              <a:rPr lang="en-GB" smtClean="0"/>
              <a:pPr>
                <a:defRPr/>
              </a:pPr>
              <a:t>25</a:t>
            </a:fld>
            <a:endParaRPr lang="en-GB"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p:cNvSpPr>
            <a:spLocks noGrp="1" noRot="1" noChangeAspect="1" noTextEdit="1"/>
          </p:cNvSpPr>
          <p:nvPr>
            <p:ph type="sldImg"/>
          </p:nvPr>
        </p:nvSpPr>
        <p:spPr>
          <a:ln/>
        </p:spPr>
      </p:sp>
      <p:sp>
        <p:nvSpPr>
          <p:cNvPr id="27651" name="Platshållare för anteckningar 2"/>
          <p:cNvSpPr>
            <a:spLocks noGrp="1"/>
          </p:cNvSpPr>
          <p:nvPr>
            <p:ph type="body" idx="1"/>
          </p:nvPr>
        </p:nvSpPr>
        <p:spPr>
          <a:noFill/>
          <a:ln/>
        </p:spPr>
        <p:txBody>
          <a:bodyPr/>
          <a:lstStyle/>
          <a:p>
            <a:r>
              <a:rPr lang="en-US" b="0" dirty="0" smtClean="0"/>
              <a:t>Enabling quality on the Internet is quite easy, but meaningless if there is no “toll to enter the highway.” </a:t>
            </a:r>
          </a:p>
        </p:txBody>
      </p:sp>
      <p:sp>
        <p:nvSpPr>
          <p:cNvPr id="4" name="Platshållare för bildnummer 3"/>
          <p:cNvSpPr>
            <a:spLocks noGrp="1"/>
          </p:cNvSpPr>
          <p:nvPr>
            <p:ph type="sldNum" sz="quarter" idx="5"/>
          </p:nvPr>
        </p:nvSpPr>
        <p:spPr/>
        <p:txBody>
          <a:bodyPr/>
          <a:lstStyle/>
          <a:p>
            <a:pPr>
              <a:defRPr/>
            </a:pPr>
            <a:fld id="{F52DA235-3B25-4E34-A877-2BD20797E4B1}" type="slidenum">
              <a:rPr lang="en-GB" smtClean="0"/>
              <a:pPr>
                <a:defRPr/>
              </a:pPr>
              <a:t>26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FA016F7-ADF2-47EA-80F8-195F9E2D6106}" type="slidenum">
              <a:rPr lang="en-GB" sz="1200">
                <a:solidFill>
                  <a:srgbClr val="000000"/>
                </a:solidFill>
                <a:latin typeface="Times New Roman" pitchFamily="18" charset="0"/>
              </a:rPr>
              <a:pPr algn="r"/>
              <a:t>29</a:t>
            </a:fld>
            <a:endParaRPr lang="en-GB" sz="1200">
              <a:solidFill>
                <a:srgbClr val="000000"/>
              </a:solidFill>
              <a:latin typeface="Times New Roman" pitchFamily="18" charset="0"/>
            </a:endParaRP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F2B9E209-8E25-4BF7-B915-B982713F4A18}" type="slidenum">
              <a:rPr lang="en-GB" smtClean="0"/>
              <a:pPr>
                <a:defRPr/>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528BBED-47D8-4BCD-8BBB-56B7153DF81F}" type="slidenum">
              <a:rPr lang="en-GB" b="0">
                <a:latin typeface="Times New Roman" pitchFamily="18" charset="0"/>
              </a:rPr>
              <a:pPr algn="r"/>
              <a:t>7</a:t>
            </a:fld>
            <a:endParaRPr lang="en-GB" b="0">
              <a:latin typeface="Times New Roman" pitchFamily="18"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96485177-339A-4078-A8F7-D10DF91EAF22}" type="slidenum">
              <a:rPr lang="en-GB" smtClean="0"/>
              <a:pPr>
                <a:defRPr/>
              </a:pPr>
              <a:t>8</a:t>
            </a:fld>
            <a:endParaRPr lang="en-GB" smtClean="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algn="l" eaLnBrk="1" hangingPunct="1">
              <a:spcBef>
                <a:spcPct val="50000"/>
              </a:spcBef>
              <a:buClr>
                <a:srgbClr val="FF3300"/>
              </a:buClr>
              <a:buFont typeface="Wingdings" pitchFamily="2" charset="2"/>
              <a:buNone/>
            </a:pPr>
            <a:endParaRPr lang="en-US" b="0"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p:cNvSpPr>
            <a:spLocks noGrp="1" noRot="1" noChangeAspect="1" noTextEdit="1"/>
          </p:cNvSpPr>
          <p:nvPr>
            <p:ph type="sldImg"/>
          </p:nvPr>
        </p:nvSpPr>
        <p:spPr>
          <a:ln/>
        </p:spPr>
      </p:sp>
      <p:sp>
        <p:nvSpPr>
          <p:cNvPr id="69635" name="Platshållare för anteckningar 2"/>
          <p:cNvSpPr>
            <a:spLocks noGrp="1"/>
          </p:cNvSpPr>
          <p:nvPr>
            <p:ph type="body" idx="1"/>
          </p:nvPr>
        </p:nvSpPr>
        <p:spPr>
          <a:noFill/>
          <a:ln/>
        </p:spPr>
        <p:txBody>
          <a:bodyPr/>
          <a:lstStyle/>
          <a:p>
            <a:endParaRPr lang="en-US" smtClean="0"/>
          </a:p>
        </p:txBody>
      </p:sp>
      <p:sp>
        <p:nvSpPr>
          <p:cNvPr id="4" name="Platshållare för bildnummer 3"/>
          <p:cNvSpPr>
            <a:spLocks noGrp="1"/>
          </p:cNvSpPr>
          <p:nvPr>
            <p:ph type="sldNum" sz="quarter" idx="5"/>
          </p:nvPr>
        </p:nvSpPr>
        <p:spPr/>
        <p:txBody>
          <a:bodyPr/>
          <a:lstStyle/>
          <a:p>
            <a:pPr>
              <a:defRPr/>
            </a:pPr>
            <a:fld id="{77E393E4-7231-446B-B28D-9797F73A4E02}" type="slidenum">
              <a:rPr lang="en-GB" smtClean="0"/>
              <a:pPr>
                <a:defRPr/>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AC32C49-3D74-4E30-A147-67CDB5CCF758}" type="slidenum">
              <a:rPr lang="en-GB" smtClean="0"/>
              <a:pPr>
                <a:defRPr/>
              </a:pPr>
              <a:t>12</a:t>
            </a:fld>
            <a:endParaRPr lang="en-GB"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p:cNvSpPr>
            <a:spLocks noGrp="1" noRot="1" noChangeAspect="1" noTextEdit="1"/>
          </p:cNvSpPr>
          <p:nvPr>
            <p:ph type="sldImg"/>
          </p:nvPr>
        </p:nvSpPr>
        <p:spPr>
          <a:ln/>
        </p:spPr>
      </p:sp>
      <p:sp>
        <p:nvSpPr>
          <p:cNvPr id="69635" name="Platshållare för anteckningar 2"/>
          <p:cNvSpPr>
            <a:spLocks noGrp="1"/>
          </p:cNvSpPr>
          <p:nvPr>
            <p:ph type="body" idx="1"/>
          </p:nvPr>
        </p:nvSpPr>
        <p:spPr>
          <a:noFill/>
          <a:ln/>
        </p:spPr>
        <p:txBody>
          <a:bodyPr/>
          <a:lstStyle/>
          <a:p>
            <a:endParaRPr lang="en-US" smtClean="0"/>
          </a:p>
        </p:txBody>
      </p:sp>
      <p:sp>
        <p:nvSpPr>
          <p:cNvPr id="4" name="Platshållare för bildnummer 3"/>
          <p:cNvSpPr>
            <a:spLocks noGrp="1"/>
          </p:cNvSpPr>
          <p:nvPr>
            <p:ph type="sldNum" sz="quarter" idx="5"/>
          </p:nvPr>
        </p:nvSpPr>
        <p:spPr/>
        <p:txBody>
          <a:bodyPr/>
          <a:lstStyle/>
          <a:p>
            <a:pPr>
              <a:defRPr/>
            </a:pPr>
            <a:fld id="{77E393E4-7231-446B-B28D-9797F73A4E02}" type="slidenum">
              <a:rPr lang="en-GB" smtClean="0"/>
              <a:pPr>
                <a:defRPr/>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41DAAB9F-C612-49B1-9F7E-9BA641877347}" type="slidenum">
              <a:rPr lang="en-GB" smtClean="0"/>
              <a:pPr>
                <a:defRPr/>
              </a:pPr>
              <a:t>20</a:t>
            </a:fld>
            <a:endParaRPr lang="en-GB" smtClean="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algn="l" eaLnBrk="1" hangingPunct="1">
              <a:spcBef>
                <a:spcPct val="50000"/>
              </a:spcBef>
              <a:buClr>
                <a:srgbClr val="FF3300"/>
              </a:buClr>
              <a:buFont typeface="Wingdings" pitchFamily="2" charset="2"/>
              <a:buNone/>
            </a:pPr>
            <a:endParaRPr lang="en-US" b="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AC32C49-3D74-4E30-A147-67CDB5CCF758}" type="slidenum">
              <a:rPr lang="en-GB" smtClean="0"/>
              <a:pPr>
                <a:defRPr/>
              </a:pPr>
              <a:t>21</a:t>
            </a:fld>
            <a:endParaRPr lang="en-GB"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04967"/>
            <a:ext cx="9144000" cy="518615"/>
          </a:xfrm>
        </p:spPr>
        <p:txBody>
          <a:bodyPr/>
          <a:lstStyle/>
          <a:p>
            <a:r>
              <a:rPr lang="en-US" dirty="0" smtClean="0"/>
              <a:t>Click to edit Master title style</a:t>
            </a:r>
            <a:endParaRPr lang="sv-S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sv-SE" dirty="0"/>
          </a:p>
        </p:txBody>
      </p:sp>
      <p:sp>
        <p:nvSpPr>
          <p:cNvPr id="4"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_No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a:xfrm>
            <a:off x="313899" y="1405719"/>
            <a:ext cx="8488907" cy="5452280"/>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IXIG">
    <p:spTree>
      <p:nvGrpSpPr>
        <p:cNvPr id="1" name=""/>
        <p:cNvGrpSpPr/>
        <p:nvPr/>
      </p:nvGrpSpPr>
      <p:grpSpPr>
        <a:xfrm>
          <a:off x="0" y="0"/>
          <a:ext cx="0" cy="0"/>
          <a:chOff x="0" y="0"/>
          <a:chExt cx="0" cy="0"/>
        </a:xfrm>
      </p:grpSpPr>
      <p:pic>
        <p:nvPicPr>
          <p:cNvPr id="6" name="Picture 4"/>
          <p:cNvPicPr>
            <a:picLocks noChangeAspect="1" noChangeArrowheads="1"/>
          </p:cNvPicPr>
          <p:nvPr userDrawn="1"/>
        </p:nvPicPr>
        <p:blipFill>
          <a:blip r:embed="rId2" cstate="print"/>
          <a:srcRect/>
          <a:stretch>
            <a:fillRect/>
          </a:stretch>
        </p:blipFill>
        <p:spPr bwMode="auto">
          <a:xfrm>
            <a:off x="7343775" y="6489700"/>
            <a:ext cx="1244600" cy="354013"/>
          </a:xfrm>
          <a:prstGeom prst="rect">
            <a:avLst/>
          </a:prstGeom>
          <a:noFill/>
          <a:ln w="9525">
            <a:noFill/>
            <a:miter lim="800000"/>
            <a:headEnd/>
            <a:tailEnd/>
          </a:ln>
        </p:spPr>
      </p:pic>
      <p:sp>
        <p:nvSpPr>
          <p:cNvPr id="7"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4FA1863D-14E9-413A-9513-69D0E08E239E}"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10" name="Content Placeholder 2"/>
          <p:cNvSpPr>
            <a:spLocks noGrp="1"/>
          </p:cNvSpPr>
          <p:nvPr>
            <p:ph idx="1"/>
          </p:nvPr>
        </p:nvSpPr>
        <p:spPr>
          <a:xfrm>
            <a:off x="313899" y="1405719"/>
            <a:ext cx="8529852" cy="4985556"/>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4" descr="F:\LOGOS\IXLSvR_linjeDot-2.BMP"/>
          <p:cNvPicPr>
            <a:picLocks noChangeAspect="1" noChangeArrowheads="1"/>
          </p:cNvPicPr>
          <p:nvPr userDrawn="1"/>
        </p:nvPicPr>
        <p:blipFill>
          <a:blip r:embed="rId2" cstate="print"/>
          <a:srcRect/>
          <a:stretch>
            <a:fillRect/>
          </a:stretch>
        </p:blipFill>
        <p:spPr bwMode="auto">
          <a:xfrm>
            <a:off x="6350" y="6410325"/>
            <a:ext cx="9137650" cy="300038"/>
          </a:xfrm>
          <a:prstGeom prst="rect">
            <a:avLst/>
          </a:prstGeom>
          <a:noFill/>
          <a:ln w="9525">
            <a:noFill/>
            <a:miter lim="800000"/>
            <a:headEnd/>
            <a:tailEnd/>
          </a:ln>
        </p:spPr>
      </p:pic>
      <p:sp>
        <p:nvSpPr>
          <p:cNvPr id="5" name="Rectangle 26"/>
          <p:cNvSpPr>
            <a:spLocks noChangeArrowheads="1"/>
          </p:cNvSpPr>
          <p:nvPr userDrawn="1"/>
        </p:nvSpPr>
        <p:spPr bwMode="auto">
          <a:xfrm>
            <a:off x="2244725" y="6562725"/>
            <a:ext cx="4286250" cy="184150"/>
          </a:xfrm>
          <a:prstGeom prst="rect">
            <a:avLst/>
          </a:prstGeom>
          <a:noFill/>
          <a:ln w="50800">
            <a:noFill/>
            <a:miter lim="800000"/>
            <a:headEnd/>
            <a:tailEnd/>
          </a:ln>
        </p:spPr>
        <p:txBody>
          <a:bodyPr lIns="0" tIns="0" rIns="0" bIns="0" anchor="b">
            <a:spAutoFit/>
          </a:bodyPr>
          <a:lstStyle/>
          <a:p>
            <a:pPr eaLnBrk="0" hangingPunct="0">
              <a:defRPr/>
            </a:pPr>
            <a:r>
              <a:rPr lang="en-GB" sz="1200" b="0" dirty="0">
                <a:latin typeface="Arial" charset="0"/>
                <a:cs typeface="Arial" charset="0"/>
              </a:rPr>
              <a:t>© 2013 Intertex Data AB</a:t>
            </a:r>
          </a:p>
        </p:txBody>
      </p:sp>
      <p:sp>
        <p:nvSpPr>
          <p:cNvPr id="6"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a:xfrm>
            <a:off x="313899" y="1419367"/>
            <a:ext cx="8529852" cy="4971907"/>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IXIG">
    <p:spTree>
      <p:nvGrpSpPr>
        <p:cNvPr id="1" name=""/>
        <p:cNvGrpSpPr/>
        <p:nvPr/>
      </p:nvGrpSpPr>
      <p:grpSpPr>
        <a:xfrm>
          <a:off x="0" y="0"/>
          <a:ext cx="0" cy="0"/>
          <a:chOff x="0" y="0"/>
          <a:chExt cx="0" cy="0"/>
        </a:xfrm>
      </p:grpSpPr>
      <p:pic>
        <p:nvPicPr>
          <p:cNvPr id="4" name="Picture 24" descr="F:\LOGOS\IXLSvR_linjeDot-2.BMP"/>
          <p:cNvPicPr>
            <a:picLocks noChangeAspect="1" noChangeArrowheads="1"/>
          </p:cNvPicPr>
          <p:nvPr userDrawn="1"/>
        </p:nvPicPr>
        <p:blipFill>
          <a:blip r:embed="rId2" cstate="print"/>
          <a:srcRect/>
          <a:stretch>
            <a:fillRect/>
          </a:stretch>
        </p:blipFill>
        <p:spPr bwMode="auto">
          <a:xfrm>
            <a:off x="6350" y="6410325"/>
            <a:ext cx="9137650" cy="300038"/>
          </a:xfrm>
          <a:prstGeom prst="rect">
            <a:avLst/>
          </a:prstGeom>
          <a:noFill/>
          <a:ln w="9525">
            <a:noFill/>
            <a:miter lim="800000"/>
            <a:headEnd/>
            <a:tailEnd/>
          </a:ln>
        </p:spPr>
      </p:pic>
      <p:sp>
        <p:nvSpPr>
          <p:cNvPr id="5" name="Rectangle 26"/>
          <p:cNvSpPr>
            <a:spLocks noChangeArrowheads="1"/>
          </p:cNvSpPr>
          <p:nvPr userDrawn="1"/>
        </p:nvSpPr>
        <p:spPr bwMode="auto">
          <a:xfrm>
            <a:off x="2244725" y="6562725"/>
            <a:ext cx="4286250" cy="184150"/>
          </a:xfrm>
          <a:prstGeom prst="rect">
            <a:avLst/>
          </a:prstGeom>
          <a:noFill/>
          <a:ln w="50800">
            <a:noFill/>
            <a:miter lim="800000"/>
            <a:headEnd/>
            <a:tailEnd/>
          </a:ln>
        </p:spPr>
        <p:txBody>
          <a:bodyPr lIns="0" tIns="0" rIns="0" bIns="0" anchor="b">
            <a:spAutoFit/>
          </a:bodyPr>
          <a:lstStyle/>
          <a:p>
            <a:pPr eaLnBrk="0" hangingPunct="0">
              <a:defRPr/>
            </a:pPr>
            <a:r>
              <a:rPr lang="en-GB" sz="1200" b="0" dirty="0">
                <a:latin typeface="Arial" charset="0"/>
                <a:cs typeface="Arial" charset="0"/>
              </a:rPr>
              <a:t>© 2013 Intertex Data AB</a:t>
            </a:r>
          </a:p>
        </p:txBody>
      </p:sp>
      <p:pic>
        <p:nvPicPr>
          <p:cNvPr id="6" name="Picture 4"/>
          <p:cNvPicPr>
            <a:picLocks noChangeAspect="1" noChangeArrowheads="1"/>
          </p:cNvPicPr>
          <p:nvPr userDrawn="1"/>
        </p:nvPicPr>
        <p:blipFill>
          <a:blip r:embed="rId3" cstate="print"/>
          <a:srcRect/>
          <a:stretch>
            <a:fillRect/>
          </a:stretch>
        </p:blipFill>
        <p:spPr bwMode="auto">
          <a:xfrm>
            <a:off x="7343775" y="6489700"/>
            <a:ext cx="1244600" cy="354013"/>
          </a:xfrm>
          <a:prstGeom prst="rect">
            <a:avLst/>
          </a:prstGeom>
          <a:noFill/>
          <a:ln w="9525">
            <a:noFill/>
            <a:miter lim="800000"/>
            <a:headEnd/>
            <a:tailEnd/>
          </a:ln>
        </p:spPr>
      </p:pic>
      <p:sp>
        <p:nvSpPr>
          <p:cNvPr id="7"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4FA1863D-14E9-413A-9513-69D0E08E239E}"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10" name="Content Placeholder 2"/>
          <p:cNvSpPr>
            <a:spLocks noGrp="1"/>
          </p:cNvSpPr>
          <p:nvPr>
            <p:ph idx="1"/>
          </p:nvPr>
        </p:nvSpPr>
        <p:spPr>
          <a:xfrm>
            <a:off x="313899" y="1433015"/>
            <a:ext cx="8529852" cy="4958260"/>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5EC22CB9-5649-4AFF-90B0-769D4539C43B}"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dirty="0" smtClean="0"/>
              <a:t>Click to edit Master title style</a:t>
            </a:r>
            <a:endParaRPr lang="sv-SE" dirty="0"/>
          </a:p>
        </p:txBody>
      </p:sp>
      <p:sp>
        <p:nvSpPr>
          <p:cNvPr id="3" name="Content Placeholder 2"/>
          <p:cNvSpPr>
            <a:spLocks noGrp="1"/>
          </p:cNvSpPr>
          <p:nvPr>
            <p:ph sz="half" idx="1"/>
          </p:nvPr>
        </p:nvSpPr>
        <p:spPr>
          <a:xfrm>
            <a:off x="313899" y="1405719"/>
            <a:ext cx="4271749" cy="5452280"/>
          </a:xfrm>
        </p:spPr>
        <p:txBody>
          <a:bodyPr/>
          <a:lstStyle>
            <a:lvl1pPr>
              <a:defRPr sz="2000" b="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Content Placeholder 3"/>
          <p:cNvSpPr>
            <a:spLocks noGrp="1"/>
          </p:cNvSpPr>
          <p:nvPr>
            <p:ph sz="half" idx="2"/>
          </p:nvPr>
        </p:nvSpPr>
        <p:spPr>
          <a:xfrm>
            <a:off x="4735773" y="1392072"/>
            <a:ext cx="4408227" cy="5465927"/>
          </a:xfrm>
        </p:spPr>
        <p:txBody>
          <a:bodyPr/>
          <a:lstStyle>
            <a:lvl1pPr>
              <a:defRPr sz="2000" b="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No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pic>
        <p:nvPicPr>
          <p:cNvPr id="4" name="Picture 4"/>
          <p:cNvPicPr>
            <a:picLocks noChangeAspect="1" noChangeArrowheads="1"/>
          </p:cNvPicPr>
          <p:nvPr userDrawn="1"/>
        </p:nvPicPr>
        <p:blipFill>
          <a:blip r:embed="rId2" cstate="print"/>
          <a:srcRect/>
          <a:stretch>
            <a:fillRect/>
          </a:stretch>
        </p:blipFill>
        <p:spPr bwMode="auto">
          <a:xfrm>
            <a:off x="7343775" y="6489700"/>
            <a:ext cx="1244600" cy="354013"/>
          </a:xfrm>
          <a:prstGeom prst="rect">
            <a:avLst/>
          </a:prstGeom>
          <a:noFill/>
          <a:ln w="9525">
            <a:noFill/>
            <a:miter lim="800000"/>
            <a:headEnd/>
            <a:tailEnd/>
          </a:ln>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410807"/>
            <a:ext cx="9144000" cy="1008560"/>
          </a:xfrm>
        </p:spPr>
        <p:txBody>
          <a:bodyPr/>
          <a:lstStyle/>
          <a:p>
            <a:r>
              <a:rPr lang="en-US" dirty="0" smtClean="0"/>
              <a:t>Click to edit Master title style</a:t>
            </a:r>
            <a:endParaRPr lang="sv-S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_No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a:xfrm>
            <a:off x="313899" y="1746913"/>
            <a:ext cx="8488907" cy="5111086"/>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IXIG">
    <p:spTree>
      <p:nvGrpSpPr>
        <p:cNvPr id="1" name=""/>
        <p:cNvGrpSpPr/>
        <p:nvPr/>
      </p:nvGrpSpPr>
      <p:grpSpPr>
        <a:xfrm>
          <a:off x="0" y="0"/>
          <a:ext cx="0" cy="0"/>
          <a:chOff x="0" y="0"/>
          <a:chExt cx="0" cy="0"/>
        </a:xfrm>
      </p:grpSpPr>
      <p:pic>
        <p:nvPicPr>
          <p:cNvPr id="6" name="Picture 4"/>
          <p:cNvPicPr>
            <a:picLocks noChangeAspect="1" noChangeArrowheads="1"/>
          </p:cNvPicPr>
          <p:nvPr userDrawn="1"/>
        </p:nvPicPr>
        <p:blipFill>
          <a:blip r:embed="rId2" cstate="print"/>
          <a:srcRect/>
          <a:stretch>
            <a:fillRect/>
          </a:stretch>
        </p:blipFill>
        <p:spPr bwMode="auto">
          <a:xfrm>
            <a:off x="7343775" y="6489700"/>
            <a:ext cx="1244600" cy="354013"/>
          </a:xfrm>
          <a:prstGeom prst="rect">
            <a:avLst/>
          </a:prstGeom>
          <a:noFill/>
          <a:ln w="9525">
            <a:noFill/>
            <a:miter lim="800000"/>
            <a:headEnd/>
            <a:tailEnd/>
          </a:ln>
        </p:spPr>
      </p:pic>
      <p:sp>
        <p:nvSpPr>
          <p:cNvPr id="7"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4FA1863D-14E9-413A-9513-69D0E08E239E}"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10" name="Content Placeholder 2"/>
          <p:cNvSpPr>
            <a:spLocks noGrp="1"/>
          </p:cNvSpPr>
          <p:nvPr>
            <p:ph idx="1"/>
          </p:nvPr>
        </p:nvSpPr>
        <p:spPr>
          <a:xfrm>
            <a:off x="313899" y="1746913"/>
            <a:ext cx="8529852" cy="4644362"/>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4" descr="F:\LOGOS\IXLSvR_linjeDot-2.BMP"/>
          <p:cNvPicPr>
            <a:picLocks noChangeAspect="1" noChangeArrowheads="1"/>
          </p:cNvPicPr>
          <p:nvPr userDrawn="1"/>
        </p:nvPicPr>
        <p:blipFill>
          <a:blip r:embed="rId2" cstate="print"/>
          <a:srcRect/>
          <a:stretch>
            <a:fillRect/>
          </a:stretch>
        </p:blipFill>
        <p:spPr bwMode="auto">
          <a:xfrm>
            <a:off x="6350" y="6410325"/>
            <a:ext cx="9137650" cy="300038"/>
          </a:xfrm>
          <a:prstGeom prst="rect">
            <a:avLst/>
          </a:prstGeom>
          <a:noFill/>
          <a:ln w="9525">
            <a:noFill/>
            <a:miter lim="800000"/>
            <a:headEnd/>
            <a:tailEnd/>
          </a:ln>
        </p:spPr>
      </p:pic>
      <p:sp>
        <p:nvSpPr>
          <p:cNvPr id="5" name="Rectangle 26"/>
          <p:cNvSpPr>
            <a:spLocks noChangeArrowheads="1"/>
          </p:cNvSpPr>
          <p:nvPr userDrawn="1"/>
        </p:nvSpPr>
        <p:spPr bwMode="auto">
          <a:xfrm>
            <a:off x="2244725" y="6562725"/>
            <a:ext cx="4286250" cy="184150"/>
          </a:xfrm>
          <a:prstGeom prst="rect">
            <a:avLst/>
          </a:prstGeom>
          <a:noFill/>
          <a:ln w="50800">
            <a:noFill/>
            <a:miter lim="800000"/>
            <a:headEnd/>
            <a:tailEnd/>
          </a:ln>
        </p:spPr>
        <p:txBody>
          <a:bodyPr lIns="0" tIns="0" rIns="0" bIns="0" anchor="b">
            <a:spAutoFit/>
          </a:bodyPr>
          <a:lstStyle/>
          <a:p>
            <a:pPr eaLnBrk="0" hangingPunct="0">
              <a:defRPr/>
            </a:pPr>
            <a:r>
              <a:rPr lang="en-GB" sz="1200" b="0" dirty="0">
                <a:latin typeface="Arial" charset="0"/>
                <a:cs typeface="Arial" charset="0"/>
              </a:rPr>
              <a:t>© 2013 Intertex Data AB</a:t>
            </a:r>
          </a:p>
        </p:txBody>
      </p:sp>
      <p:sp>
        <p:nvSpPr>
          <p:cNvPr id="6"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a:xfrm>
            <a:off x="313899" y="1774209"/>
            <a:ext cx="8529852" cy="4617065"/>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AQ IXIG">
    <p:spTree>
      <p:nvGrpSpPr>
        <p:cNvPr id="1" name=""/>
        <p:cNvGrpSpPr/>
        <p:nvPr/>
      </p:nvGrpSpPr>
      <p:grpSpPr>
        <a:xfrm>
          <a:off x="0" y="0"/>
          <a:ext cx="0" cy="0"/>
          <a:chOff x="0" y="0"/>
          <a:chExt cx="0" cy="0"/>
        </a:xfrm>
      </p:grpSpPr>
      <p:sp>
        <p:nvSpPr>
          <p:cNvPr id="7"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DE417BB4-8B64-4CCD-8E3F-56864AE04BDC}"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dirty="0" smtClean="0"/>
              <a:t>Click to edit Master title style</a:t>
            </a:r>
            <a:endParaRPr lang="sv-SE" dirty="0"/>
          </a:p>
        </p:txBody>
      </p:sp>
      <p:sp>
        <p:nvSpPr>
          <p:cNvPr id="3" name="Content Placeholder 2"/>
          <p:cNvSpPr>
            <a:spLocks noGrp="1"/>
          </p:cNvSpPr>
          <p:nvPr>
            <p:ph idx="1"/>
          </p:nvPr>
        </p:nvSpPr>
        <p:spPr>
          <a:xfrm>
            <a:off x="341195" y="1310184"/>
            <a:ext cx="8461612" cy="5547815"/>
          </a:xfrm>
        </p:spPr>
        <p:txBody>
          <a:bodyPr/>
          <a:lstStyle>
            <a:lvl1pPr>
              <a:spcBef>
                <a:spcPts val="1200"/>
              </a:spcBef>
              <a:buClr>
                <a:srgbClr val="CC0000"/>
              </a:buClr>
              <a:buFont typeface="Arial Black" pitchFamily="34" charset="0"/>
              <a:buChar char="Q"/>
              <a:defRPr sz="1600" baseline="0">
                <a:latin typeface="Arial" pitchFamily="34" charset="0"/>
              </a:defRPr>
            </a:lvl1pPr>
            <a:lvl2pPr marL="342900" indent="-3175">
              <a:buNone/>
              <a:defRPr baseline="0">
                <a:latin typeface="Arial" pitchFamily="34" charset="0"/>
              </a:defRPr>
            </a:lvl2pPr>
            <a:lvl3pPr>
              <a:defRPr sz="1400" baseline="0">
                <a:latin typeface="Arial" pitchFamily="34" charset="0"/>
              </a:defRPr>
            </a:lvl3pPr>
            <a:lvl4pPr>
              <a:defRPr sz="1200" baseline="0">
                <a:latin typeface="Arial" pitchFamily="34" charset="0"/>
              </a:defRPr>
            </a:lvl4pPr>
            <a:lvl5pPr>
              <a:defRPr sz="1200"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IXIG">
    <p:spTree>
      <p:nvGrpSpPr>
        <p:cNvPr id="1" name=""/>
        <p:cNvGrpSpPr/>
        <p:nvPr/>
      </p:nvGrpSpPr>
      <p:grpSpPr>
        <a:xfrm>
          <a:off x="0" y="0"/>
          <a:ext cx="0" cy="0"/>
          <a:chOff x="0" y="0"/>
          <a:chExt cx="0" cy="0"/>
        </a:xfrm>
      </p:grpSpPr>
      <p:pic>
        <p:nvPicPr>
          <p:cNvPr id="4" name="Picture 24" descr="F:\LOGOS\IXLSvR_linjeDot-2.BMP"/>
          <p:cNvPicPr>
            <a:picLocks noChangeAspect="1" noChangeArrowheads="1"/>
          </p:cNvPicPr>
          <p:nvPr userDrawn="1"/>
        </p:nvPicPr>
        <p:blipFill>
          <a:blip r:embed="rId2" cstate="print"/>
          <a:srcRect/>
          <a:stretch>
            <a:fillRect/>
          </a:stretch>
        </p:blipFill>
        <p:spPr bwMode="auto">
          <a:xfrm>
            <a:off x="6350" y="6410325"/>
            <a:ext cx="9137650" cy="300038"/>
          </a:xfrm>
          <a:prstGeom prst="rect">
            <a:avLst/>
          </a:prstGeom>
          <a:noFill/>
          <a:ln w="9525">
            <a:noFill/>
            <a:miter lim="800000"/>
            <a:headEnd/>
            <a:tailEnd/>
          </a:ln>
        </p:spPr>
      </p:pic>
      <p:sp>
        <p:nvSpPr>
          <p:cNvPr id="5" name="Rectangle 26"/>
          <p:cNvSpPr>
            <a:spLocks noChangeArrowheads="1"/>
          </p:cNvSpPr>
          <p:nvPr userDrawn="1"/>
        </p:nvSpPr>
        <p:spPr bwMode="auto">
          <a:xfrm>
            <a:off x="2244725" y="6562725"/>
            <a:ext cx="4286250" cy="184150"/>
          </a:xfrm>
          <a:prstGeom prst="rect">
            <a:avLst/>
          </a:prstGeom>
          <a:noFill/>
          <a:ln w="50800">
            <a:noFill/>
            <a:miter lim="800000"/>
            <a:headEnd/>
            <a:tailEnd/>
          </a:ln>
        </p:spPr>
        <p:txBody>
          <a:bodyPr lIns="0" tIns="0" rIns="0" bIns="0" anchor="b">
            <a:spAutoFit/>
          </a:bodyPr>
          <a:lstStyle/>
          <a:p>
            <a:pPr eaLnBrk="0" hangingPunct="0">
              <a:defRPr/>
            </a:pPr>
            <a:r>
              <a:rPr lang="en-GB" sz="1200" b="0" dirty="0">
                <a:latin typeface="Arial" charset="0"/>
                <a:cs typeface="Arial" charset="0"/>
              </a:rPr>
              <a:t>© 2013 Intertex Data AB</a:t>
            </a:r>
          </a:p>
        </p:txBody>
      </p:sp>
      <p:pic>
        <p:nvPicPr>
          <p:cNvPr id="6" name="Picture 4"/>
          <p:cNvPicPr>
            <a:picLocks noChangeAspect="1" noChangeArrowheads="1"/>
          </p:cNvPicPr>
          <p:nvPr userDrawn="1"/>
        </p:nvPicPr>
        <p:blipFill>
          <a:blip r:embed="rId3" cstate="print"/>
          <a:srcRect/>
          <a:stretch>
            <a:fillRect/>
          </a:stretch>
        </p:blipFill>
        <p:spPr bwMode="auto">
          <a:xfrm>
            <a:off x="7343775" y="6489700"/>
            <a:ext cx="1244600" cy="354013"/>
          </a:xfrm>
          <a:prstGeom prst="rect">
            <a:avLst/>
          </a:prstGeom>
          <a:noFill/>
          <a:ln w="9525">
            <a:noFill/>
            <a:miter lim="800000"/>
            <a:headEnd/>
            <a:tailEnd/>
          </a:ln>
        </p:spPr>
      </p:pic>
      <p:sp>
        <p:nvSpPr>
          <p:cNvPr id="7"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4FA1863D-14E9-413A-9513-69D0E08E239E}"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10" name="Content Placeholder 2"/>
          <p:cNvSpPr>
            <a:spLocks noGrp="1"/>
          </p:cNvSpPr>
          <p:nvPr>
            <p:ph idx="1"/>
          </p:nvPr>
        </p:nvSpPr>
        <p:spPr>
          <a:xfrm>
            <a:off x="313899" y="1760561"/>
            <a:ext cx="8529852" cy="4630714"/>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5EC22CB9-5649-4AFF-90B0-769D4539C43B}"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dirty="0" smtClean="0"/>
              <a:t>Click to edit Master title style</a:t>
            </a:r>
            <a:endParaRPr lang="sv-SE" dirty="0"/>
          </a:p>
        </p:txBody>
      </p:sp>
      <p:sp>
        <p:nvSpPr>
          <p:cNvPr id="3" name="Content Placeholder 2"/>
          <p:cNvSpPr>
            <a:spLocks noGrp="1"/>
          </p:cNvSpPr>
          <p:nvPr>
            <p:ph sz="half" idx="1"/>
          </p:nvPr>
        </p:nvSpPr>
        <p:spPr>
          <a:xfrm>
            <a:off x="313899" y="1746913"/>
            <a:ext cx="4271749" cy="5111086"/>
          </a:xfrm>
        </p:spPr>
        <p:txBody>
          <a:bodyPr/>
          <a:lstStyle>
            <a:lvl1pPr>
              <a:defRPr sz="2000" b="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Content Placeholder 3"/>
          <p:cNvSpPr>
            <a:spLocks noGrp="1"/>
          </p:cNvSpPr>
          <p:nvPr>
            <p:ph sz="half" idx="2"/>
          </p:nvPr>
        </p:nvSpPr>
        <p:spPr>
          <a:xfrm>
            <a:off x="4735773" y="1760561"/>
            <a:ext cx="4408227" cy="5097438"/>
          </a:xfrm>
        </p:spPr>
        <p:txBody>
          <a:bodyPr/>
          <a:lstStyle>
            <a:lvl1pPr>
              <a:defRPr sz="2000" b="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No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pic>
        <p:nvPicPr>
          <p:cNvPr id="4" name="Picture 4"/>
          <p:cNvPicPr>
            <a:picLocks noChangeAspect="1" noChangeArrowheads="1"/>
          </p:cNvPicPr>
          <p:nvPr userDrawn="1"/>
        </p:nvPicPr>
        <p:blipFill>
          <a:blip r:embed="rId2" cstate="print"/>
          <a:srcRect/>
          <a:stretch>
            <a:fillRect/>
          </a:stretch>
        </p:blipFill>
        <p:spPr bwMode="auto">
          <a:xfrm>
            <a:off x="7343775" y="6489700"/>
            <a:ext cx="1244600" cy="354013"/>
          </a:xfrm>
          <a:prstGeom prst="rect">
            <a:avLst/>
          </a:prstGeom>
          <a:noFill/>
          <a:ln w="9525">
            <a:noFill/>
            <a:miter lim="800000"/>
            <a:headEnd/>
            <a:tailEnd/>
          </a:ln>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IXIG">
    <p:spTree>
      <p:nvGrpSpPr>
        <p:cNvPr id="1" name=""/>
        <p:cNvGrpSpPr/>
        <p:nvPr/>
      </p:nvGrpSpPr>
      <p:grpSpPr>
        <a:xfrm>
          <a:off x="0" y="0"/>
          <a:ext cx="0" cy="0"/>
          <a:chOff x="0" y="0"/>
          <a:chExt cx="0" cy="0"/>
        </a:xfrm>
      </p:grpSpPr>
      <p:pic>
        <p:nvPicPr>
          <p:cNvPr id="4" name="Picture 24" descr="F:\LOGOS\IXLSvR_linjeDot-2.BMP"/>
          <p:cNvPicPr>
            <a:picLocks noChangeAspect="1" noChangeArrowheads="1"/>
          </p:cNvPicPr>
          <p:nvPr userDrawn="1"/>
        </p:nvPicPr>
        <p:blipFill>
          <a:blip r:embed="rId2" cstate="print"/>
          <a:srcRect/>
          <a:stretch>
            <a:fillRect/>
          </a:stretch>
        </p:blipFill>
        <p:spPr bwMode="auto">
          <a:xfrm>
            <a:off x="6350" y="6410325"/>
            <a:ext cx="9137650" cy="300038"/>
          </a:xfrm>
          <a:prstGeom prst="rect">
            <a:avLst/>
          </a:prstGeom>
          <a:noFill/>
          <a:ln w="9525">
            <a:noFill/>
            <a:miter lim="800000"/>
            <a:headEnd/>
            <a:tailEnd/>
          </a:ln>
        </p:spPr>
      </p:pic>
      <p:sp>
        <p:nvSpPr>
          <p:cNvPr id="5" name="Rectangle 26"/>
          <p:cNvSpPr>
            <a:spLocks noChangeArrowheads="1"/>
          </p:cNvSpPr>
          <p:nvPr userDrawn="1"/>
        </p:nvSpPr>
        <p:spPr bwMode="auto">
          <a:xfrm>
            <a:off x="2244725" y="6562725"/>
            <a:ext cx="4286250" cy="184150"/>
          </a:xfrm>
          <a:prstGeom prst="rect">
            <a:avLst/>
          </a:prstGeom>
          <a:noFill/>
          <a:ln w="50800">
            <a:noFill/>
            <a:miter lim="800000"/>
            <a:headEnd/>
            <a:tailEnd/>
          </a:ln>
        </p:spPr>
        <p:txBody>
          <a:bodyPr lIns="0" tIns="0" rIns="0" bIns="0" anchor="b">
            <a:spAutoFit/>
          </a:bodyPr>
          <a:lstStyle/>
          <a:p>
            <a:pPr eaLnBrk="0" hangingPunct="0">
              <a:defRPr/>
            </a:pPr>
            <a:r>
              <a:rPr lang="en-GB" sz="1200" b="0" dirty="0">
                <a:latin typeface="Arial" charset="0"/>
                <a:cs typeface="Arial" charset="0"/>
              </a:rPr>
              <a:t>© 2013 Intertex Data AB</a:t>
            </a:r>
          </a:p>
        </p:txBody>
      </p:sp>
      <p:pic>
        <p:nvPicPr>
          <p:cNvPr id="6" name="Picture 4"/>
          <p:cNvPicPr>
            <a:picLocks noChangeAspect="1" noChangeArrowheads="1"/>
          </p:cNvPicPr>
          <p:nvPr userDrawn="1"/>
        </p:nvPicPr>
        <p:blipFill>
          <a:blip r:embed="rId3" cstate="print"/>
          <a:srcRect/>
          <a:stretch>
            <a:fillRect/>
          </a:stretch>
        </p:blipFill>
        <p:spPr bwMode="auto">
          <a:xfrm>
            <a:off x="7343775" y="6489700"/>
            <a:ext cx="1244600" cy="354013"/>
          </a:xfrm>
          <a:prstGeom prst="rect">
            <a:avLst/>
          </a:prstGeom>
          <a:noFill/>
          <a:ln w="9525">
            <a:noFill/>
            <a:miter lim="800000"/>
            <a:headEnd/>
            <a:tailEnd/>
          </a:ln>
        </p:spPr>
      </p:pic>
      <p:sp>
        <p:nvSpPr>
          <p:cNvPr id="7"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4FA1863D-14E9-413A-9513-69D0E08E239E}"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10" name="Content Placeholder 2"/>
          <p:cNvSpPr>
            <a:spLocks noGrp="1"/>
          </p:cNvSpPr>
          <p:nvPr>
            <p:ph idx="1"/>
          </p:nvPr>
        </p:nvSpPr>
        <p:spPr>
          <a:xfrm>
            <a:off x="313899" y="1304925"/>
            <a:ext cx="8529852" cy="5086350"/>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a:xfrm>
            <a:off x="313899" y="1304925"/>
            <a:ext cx="8529852" cy="5086350"/>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pic>
        <p:nvPicPr>
          <p:cNvPr id="7" name="Picture 4"/>
          <p:cNvPicPr>
            <a:picLocks noChangeAspect="1" noChangeArrowheads="1"/>
          </p:cNvPicPr>
          <p:nvPr userDrawn="1"/>
        </p:nvPicPr>
        <p:blipFill>
          <a:blip r:embed="rId2" cstate="print"/>
          <a:srcRect/>
          <a:stretch>
            <a:fillRect/>
          </a:stretch>
        </p:blipFill>
        <p:spPr bwMode="auto">
          <a:xfrm>
            <a:off x="7343775" y="6489700"/>
            <a:ext cx="1244600" cy="354013"/>
          </a:xfrm>
          <a:prstGeom prst="rect">
            <a:avLst/>
          </a:prstGeom>
          <a:noFill/>
          <a:ln w="9525">
            <a:noFill/>
            <a:miter lim="800000"/>
            <a:headEnd/>
            <a:tailEnd/>
          </a:ln>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4" descr="F:\LOGOS\IXLSvR_linjeDot-2.BMP"/>
          <p:cNvPicPr>
            <a:picLocks noChangeAspect="1" noChangeArrowheads="1"/>
          </p:cNvPicPr>
          <p:nvPr userDrawn="1"/>
        </p:nvPicPr>
        <p:blipFill>
          <a:blip r:embed="rId2" cstate="print"/>
          <a:srcRect/>
          <a:stretch>
            <a:fillRect/>
          </a:stretch>
        </p:blipFill>
        <p:spPr bwMode="auto">
          <a:xfrm>
            <a:off x="6350" y="6410325"/>
            <a:ext cx="9137650" cy="300038"/>
          </a:xfrm>
          <a:prstGeom prst="rect">
            <a:avLst/>
          </a:prstGeom>
          <a:noFill/>
          <a:ln w="9525">
            <a:noFill/>
            <a:miter lim="800000"/>
            <a:headEnd/>
            <a:tailEnd/>
          </a:ln>
        </p:spPr>
      </p:pic>
      <p:sp>
        <p:nvSpPr>
          <p:cNvPr id="5" name="Rectangle 26"/>
          <p:cNvSpPr>
            <a:spLocks noChangeArrowheads="1"/>
          </p:cNvSpPr>
          <p:nvPr userDrawn="1"/>
        </p:nvSpPr>
        <p:spPr bwMode="auto">
          <a:xfrm>
            <a:off x="2244725" y="6562725"/>
            <a:ext cx="4286250" cy="184150"/>
          </a:xfrm>
          <a:prstGeom prst="rect">
            <a:avLst/>
          </a:prstGeom>
          <a:noFill/>
          <a:ln w="50800">
            <a:noFill/>
            <a:miter lim="800000"/>
            <a:headEnd/>
            <a:tailEnd/>
          </a:ln>
        </p:spPr>
        <p:txBody>
          <a:bodyPr lIns="0" tIns="0" rIns="0" bIns="0" anchor="b">
            <a:spAutoFit/>
          </a:bodyPr>
          <a:lstStyle/>
          <a:p>
            <a:pPr eaLnBrk="0" hangingPunct="0">
              <a:defRPr/>
            </a:pPr>
            <a:r>
              <a:rPr lang="en-GB" sz="1200" b="0" dirty="0">
                <a:latin typeface="Arial" charset="0"/>
                <a:cs typeface="Arial" charset="0"/>
              </a:rPr>
              <a:t>© 2013 Intertex Data AB</a:t>
            </a:r>
          </a:p>
        </p:txBody>
      </p:sp>
      <p:sp>
        <p:nvSpPr>
          <p:cNvPr id="6"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a:xfrm>
            <a:off x="313899" y="1304925"/>
            <a:ext cx="8529852" cy="5086350"/>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_No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a:xfrm>
            <a:off x="313899" y="1304924"/>
            <a:ext cx="8488907" cy="5553075"/>
          </a:xfrm>
        </p:spPr>
        <p:txBody>
          <a:bodyPr/>
          <a:lstStyle>
            <a:lvl1pPr>
              <a:defRPr sz="2000" b="0"/>
            </a:lvl1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5EC22CB9-5649-4AFF-90B0-769D4539C43B}"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
        <p:nvSpPr>
          <p:cNvPr id="2" name="Title 1"/>
          <p:cNvSpPr>
            <a:spLocks noGrp="1"/>
          </p:cNvSpPr>
          <p:nvPr>
            <p:ph type="title"/>
          </p:nvPr>
        </p:nvSpPr>
        <p:spPr/>
        <p:txBody>
          <a:bodyPr/>
          <a:lstStyle/>
          <a:p>
            <a:r>
              <a:rPr lang="en-US" dirty="0" smtClean="0"/>
              <a:t>Click to edit Master title style</a:t>
            </a:r>
            <a:endParaRPr lang="sv-SE" dirty="0"/>
          </a:p>
        </p:txBody>
      </p:sp>
      <p:sp>
        <p:nvSpPr>
          <p:cNvPr id="3" name="Content Placeholder 2"/>
          <p:cNvSpPr>
            <a:spLocks noGrp="1"/>
          </p:cNvSpPr>
          <p:nvPr>
            <p:ph sz="half" idx="1"/>
          </p:nvPr>
        </p:nvSpPr>
        <p:spPr>
          <a:xfrm>
            <a:off x="313899" y="1304924"/>
            <a:ext cx="4271749" cy="5553075"/>
          </a:xfrm>
        </p:spPr>
        <p:txBody>
          <a:bodyPr/>
          <a:lstStyle>
            <a:lvl1pPr>
              <a:defRPr sz="2000" b="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Content Placeholder 3"/>
          <p:cNvSpPr>
            <a:spLocks noGrp="1"/>
          </p:cNvSpPr>
          <p:nvPr>
            <p:ph sz="half" idx="2"/>
          </p:nvPr>
        </p:nvSpPr>
        <p:spPr>
          <a:xfrm>
            <a:off x="4735773" y="1304924"/>
            <a:ext cx="4408227" cy="5553075"/>
          </a:xfrm>
        </p:spPr>
        <p:txBody>
          <a:bodyPr/>
          <a:lstStyle>
            <a:lvl1pPr>
              <a:defRPr sz="2000" b="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No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pic>
        <p:nvPicPr>
          <p:cNvPr id="4" name="Picture 4"/>
          <p:cNvPicPr>
            <a:picLocks noChangeAspect="1" noChangeArrowheads="1"/>
          </p:cNvPicPr>
          <p:nvPr userDrawn="1"/>
        </p:nvPicPr>
        <p:blipFill>
          <a:blip r:embed="rId2" cstate="print"/>
          <a:srcRect/>
          <a:stretch>
            <a:fillRect/>
          </a:stretch>
        </p:blipFill>
        <p:spPr bwMode="auto">
          <a:xfrm>
            <a:off x="7343775" y="6489700"/>
            <a:ext cx="1244600" cy="354013"/>
          </a:xfrm>
          <a:prstGeom prst="rect">
            <a:avLst/>
          </a:prstGeom>
          <a:noFill/>
          <a:ln w="9525">
            <a:noFill/>
            <a:miter lim="800000"/>
            <a:headEnd/>
            <a:tailEnd/>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410807"/>
            <a:ext cx="9144000" cy="694661"/>
          </a:xfrm>
        </p:spPr>
        <p:txBody>
          <a:bodyPr/>
          <a:lstStyle/>
          <a:p>
            <a:r>
              <a:rPr lang="en-US" dirty="0" smtClean="0"/>
              <a:t>Click to edit Master title style</a:t>
            </a:r>
            <a:endParaRPr lang="sv-S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21"/>
          <p:cNvSpPr txBox="1">
            <a:spLocks noChangeArrowheads="1"/>
          </p:cNvSpPr>
          <p:nvPr userDrawn="1"/>
        </p:nvSpPr>
        <p:spPr bwMode="auto">
          <a:xfrm>
            <a:off x="8453438" y="6515100"/>
            <a:ext cx="576262" cy="274638"/>
          </a:xfrm>
          <a:prstGeom prst="rect">
            <a:avLst/>
          </a:prstGeom>
          <a:ln>
            <a:miter lim="800000"/>
            <a:headEnd/>
            <a:tailEnd/>
          </a:ln>
        </p:spPr>
        <p:txBody>
          <a:bodyPr lIns="91380" tIns="45692" rIns="91380" bIns="45692"/>
          <a:lstStyle>
            <a:lvl1pPr>
              <a:defRPr/>
            </a:lvl1pPr>
          </a:lstStyle>
          <a:p>
            <a:pPr algn="r" defTabSz="913832">
              <a:defRPr/>
            </a:pPr>
            <a:fld id="{187A451D-5332-40D7-BD80-CDF3A1982AC1}" type="slidenum">
              <a:rPr lang="en-GB" sz="1400" b="0" smtClean="0">
                <a:latin typeface="Times New Roman" pitchFamily="18" charset="0"/>
                <a:cs typeface="+mn-cs"/>
              </a:rPr>
              <a:pPr algn="r" defTabSz="913832">
                <a:defRPr/>
              </a:pPr>
              <a:t>‹#›</a:t>
            </a:fld>
            <a:endParaRPr lang="en-GB" sz="1400" b="0" dirty="0">
              <a:latin typeface="Times New Roman" pitchFamily="18" charset="0"/>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ktangel 10"/>
          <p:cNvSpPr/>
          <p:nvPr userDrawn="1"/>
        </p:nvSpPr>
        <p:spPr>
          <a:xfrm>
            <a:off x="0" y="381000"/>
            <a:ext cx="9144000" cy="642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74" name="Rectangle 6"/>
          <p:cNvSpPr>
            <a:spLocks noGrp="1" noChangeArrowheads="1"/>
          </p:cNvSpPr>
          <p:nvPr>
            <p:ph type="body" idx="1"/>
          </p:nvPr>
        </p:nvSpPr>
        <p:spPr bwMode="auto">
          <a:xfrm>
            <a:off x="300252" y="1310186"/>
            <a:ext cx="8570794" cy="55478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p>
        </p:txBody>
      </p:sp>
      <p:sp>
        <p:nvSpPr>
          <p:cNvPr id="3075" name="Rectangle 5"/>
          <p:cNvSpPr>
            <a:spLocks noGrp="1" noChangeArrowheads="1"/>
          </p:cNvSpPr>
          <p:nvPr>
            <p:ph type="title"/>
          </p:nvPr>
        </p:nvSpPr>
        <p:spPr bwMode="auto">
          <a:xfrm>
            <a:off x="0" y="517524"/>
            <a:ext cx="9144000" cy="4924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err="1" smtClean="0"/>
              <a:t>Klicka</a:t>
            </a:r>
            <a:r>
              <a:rPr lang="en-GB" dirty="0" smtClean="0"/>
              <a:t> </a:t>
            </a:r>
            <a:r>
              <a:rPr lang="en-GB" dirty="0" err="1" smtClean="0"/>
              <a:t>här</a:t>
            </a:r>
            <a:r>
              <a:rPr lang="en-GB" dirty="0" smtClean="0"/>
              <a:t> </a:t>
            </a:r>
            <a:r>
              <a:rPr lang="en-GB" dirty="0" err="1" smtClean="0"/>
              <a:t>för</a:t>
            </a:r>
            <a:r>
              <a:rPr lang="en-GB" dirty="0" smtClean="0"/>
              <a:t> </a:t>
            </a:r>
            <a:r>
              <a:rPr lang="en-GB" dirty="0" err="1" smtClean="0"/>
              <a:t>att</a:t>
            </a:r>
            <a:r>
              <a:rPr lang="en-GB" dirty="0" smtClean="0"/>
              <a:t> </a:t>
            </a:r>
            <a:r>
              <a:rPr lang="en-GB" dirty="0" err="1" smtClean="0"/>
              <a:t>ändra</a:t>
            </a:r>
            <a:r>
              <a:rPr lang="en-GB" dirty="0" smtClean="0"/>
              <a:t> format </a:t>
            </a:r>
            <a:r>
              <a:rPr lang="en-GB" dirty="0" err="1" smtClean="0"/>
              <a:t>på</a:t>
            </a:r>
            <a:r>
              <a:rPr lang="en-GB" dirty="0" smtClean="0"/>
              <a:t> </a:t>
            </a:r>
            <a:r>
              <a:rPr lang="en-GB" dirty="0" err="1" smtClean="0"/>
              <a:t>bakgrundsrubriken</a:t>
            </a:r>
            <a:endParaRPr lang="en-GB" dirty="0" smtClean="0"/>
          </a:p>
        </p:txBody>
      </p:sp>
      <p:sp>
        <p:nvSpPr>
          <p:cNvPr id="1029" name="Text Box 10"/>
          <p:cNvSpPr txBox="1">
            <a:spLocks noChangeArrowheads="1"/>
          </p:cNvSpPr>
          <p:nvPr/>
        </p:nvSpPr>
        <p:spPr bwMode="auto">
          <a:xfrm>
            <a:off x="6473825" y="6526213"/>
            <a:ext cx="1889125" cy="274637"/>
          </a:xfrm>
          <a:prstGeom prst="rect">
            <a:avLst/>
          </a:prstGeom>
          <a:noFill/>
          <a:ln>
            <a:noFill/>
          </a:ln>
          <a:extLst>
            <a:ext uri="{909E8E84-426E-40DD-AFC4-6F175D3DCCD1}"/>
            <a:ext uri="{91240B29-F687-4F45-9708-019B960494DF}"/>
          </a:extLst>
        </p:spPr>
        <p:txBody>
          <a:bodyPr>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spcBef>
                <a:spcPct val="50000"/>
              </a:spcBef>
              <a:defRPr/>
            </a:pPr>
            <a:endParaRPr lang="en-GB" sz="1200" b="0" smtClean="0"/>
          </a:p>
        </p:txBody>
      </p:sp>
      <p:sp>
        <p:nvSpPr>
          <p:cNvPr id="12" name="Rektangel 11"/>
          <p:cNvSpPr/>
          <p:nvPr userDrawn="1"/>
        </p:nvSpPr>
        <p:spPr>
          <a:xfrm>
            <a:off x="0" y="0"/>
            <a:ext cx="9144000" cy="381000"/>
          </a:xfrm>
          <a:prstGeom prst="rect">
            <a:avLst/>
          </a:prstGeom>
          <a:gradFill flip="none" rotWithShape="1">
            <a:gsLst>
              <a:gs pos="0">
                <a:srgbClr val="B30F41">
                  <a:shade val="30000"/>
                  <a:satMod val="115000"/>
                </a:srgbClr>
              </a:gs>
              <a:gs pos="50000">
                <a:srgbClr val="B30F41">
                  <a:shade val="67500"/>
                  <a:satMod val="115000"/>
                </a:srgbClr>
              </a:gs>
              <a:gs pos="100000">
                <a:srgbClr val="B30F41">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13"/>
          <p:cNvCxnSpPr/>
          <p:nvPr userDrawn="1"/>
        </p:nvCxnSpPr>
        <p:spPr>
          <a:xfrm>
            <a:off x="0" y="1020170"/>
            <a:ext cx="9144000" cy="0"/>
          </a:xfrm>
          <a:prstGeom prst="line">
            <a:avLst/>
          </a:prstGeom>
          <a:ln w="28575">
            <a:solidFill>
              <a:srgbClr val="B30F4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8500" r:id="rId1"/>
    <p:sldLayoutId id="2147488506" r:id="rId2"/>
    <p:sldLayoutId id="2147488505" r:id="rId3"/>
    <p:sldLayoutId id="2147488504" r:id="rId4"/>
    <p:sldLayoutId id="2147488518" r:id="rId5"/>
    <p:sldLayoutId id="2147488501" r:id="rId6"/>
    <p:sldLayoutId id="2147488509" r:id="rId7"/>
    <p:sldLayoutId id="2147488503" r:id="rId8"/>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rgbClr val="C70F41"/>
        </a:buClr>
        <a:buFont typeface="Wingdings" pitchFamily="2" charset="2"/>
        <a:buChar char="Ø"/>
        <a:defRPr b="1">
          <a:solidFill>
            <a:schemeClr val="tx1"/>
          </a:solidFill>
          <a:latin typeface="+mn-lt"/>
          <a:ea typeface="+mn-ea"/>
          <a:cs typeface="+mn-cs"/>
        </a:defRPr>
      </a:lvl1pPr>
      <a:lvl2pPr marL="549275" indent="-209550" algn="l" rtl="0" eaLnBrk="0" fontAlgn="base" hangingPunct="0">
        <a:spcBef>
          <a:spcPct val="20000"/>
        </a:spcBef>
        <a:spcAft>
          <a:spcPct val="0"/>
        </a:spcAft>
        <a:buClr>
          <a:srgbClr val="C50F41"/>
        </a:buClr>
        <a:buFont typeface="Arial" pitchFamily="34" charset="0"/>
        <a:buChar char="•"/>
        <a:defRPr sz="1600">
          <a:solidFill>
            <a:schemeClr val="tx1"/>
          </a:solidFill>
          <a:latin typeface="+mn-lt"/>
        </a:defRPr>
      </a:lvl2pPr>
      <a:lvl3pPr marL="719138" indent="-179388" algn="l" rtl="0" eaLnBrk="0" fontAlgn="base" hangingPunct="0">
        <a:spcBef>
          <a:spcPct val="20000"/>
        </a:spcBef>
        <a:spcAft>
          <a:spcPct val="0"/>
        </a:spcAft>
        <a:buChar char="•"/>
        <a:defRPr sz="1400">
          <a:solidFill>
            <a:schemeClr val="tx1"/>
          </a:solidFill>
          <a:latin typeface="+mn-lt"/>
        </a:defRPr>
      </a:lvl3pPr>
      <a:lvl4pPr marL="898525" indent="-179388" algn="l" rtl="0" eaLnBrk="0" fontAlgn="base" hangingPunct="0">
        <a:spcBef>
          <a:spcPct val="20000"/>
        </a:spcBef>
        <a:spcAft>
          <a:spcPct val="0"/>
        </a:spcAft>
        <a:buChar char="–"/>
        <a:defRPr sz="1200">
          <a:solidFill>
            <a:schemeClr val="tx1"/>
          </a:solidFill>
          <a:latin typeface="+mn-lt"/>
        </a:defRPr>
      </a:lvl4pPr>
      <a:lvl5pPr marL="1079500" indent="-179388"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ktangel 10"/>
          <p:cNvSpPr/>
          <p:nvPr userDrawn="1"/>
        </p:nvSpPr>
        <p:spPr>
          <a:xfrm>
            <a:off x="0" y="381000"/>
            <a:ext cx="9144000" cy="724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74" name="Rectangle 6"/>
          <p:cNvSpPr>
            <a:spLocks noGrp="1" noChangeArrowheads="1"/>
          </p:cNvSpPr>
          <p:nvPr>
            <p:ph type="body" idx="1"/>
          </p:nvPr>
        </p:nvSpPr>
        <p:spPr bwMode="auto">
          <a:xfrm>
            <a:off x="300252" y="1405718"/>
            <a:ext cx="8570794" cy="54522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p>
        </p:txBody>
      </p:sp>
      <p:sp>
        <p:nvSpPr>
          <p:cNvPr id="3075" name="Rectangle 5"/>
          <p:cNvSpPr>
            <a:spLocks noGrp="1" noChangeArrowheads="1"/>
          </p:cNvSpPr>
          <p:nvPr>
            <p:ph type="title"/>
          </p:nvPr>
        </p:nvSpPr>
        <p:spPr bwMode="auto">
          <a:xfrm>
            <a:off x="0" y="423081"/>
            <a:ext cx="9144000" cy="6687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err="1" smtClean="0"/>
              <a:t>Klicka</a:t>
            </a:r>
            <a:r>
              <a:rPr lang="en-GB" dirty="0" smtClean="0"/>
              <a:t> </a:t>
            </a:r>
            <a:r>
              <a:rPr lang="en-GB" dirty="0" err="1" smtClean="0"/>
              <a:t>här</a:t>
            </a:r>
            <a:r>
              <a:rPr lang="en-GB" dirty="0" smtClean="0"/>
              <a:t> </a:t>
            </a:r>
            <a:r>
              <a:rPr lang="en-GB" dirty="0" err="1" smtClean="0"/>
              <a:t>för</a:t>
            </a:r>
            <a:r>
              <a:rPr lang="en-GB" dirty="0" smtClean="0"/>
              <a:t> </a:t>
            </a:r>
            <a:r>
              <a:rPr lang="en-GB" dirty="0" err="1" smtClean="0"/>
              <a:t>att</a:t>
            </a:r>
            <a:r>
              <a:rPr lang="en-GB" dirty="0" smtClean="0"/>
              <a:t> </a:t>
            </a:r>
            <a:r>
              <a:rPr lang="en-GB" dirty="0" err="1" smtClean="0"/>
              <a:t>ändra</a:t>
            </a:r>
            <a:r>
              <a:rPr lang="en-GB" dirty="0" smtClean="0"/>
              <a:t> format </a:t>
            </a:r>
            <a:br>
              <a:rPr lang="en-GB" dirty="0" smtClean="0"/>
            </a:br>
            <a:r>
              <a:rPr lang="en-GB" dirty="0" err="1" smtClean="0"/>
              <a:t>på</a:t>
            </a:r>
            <a:r>
              <a:rPr lang="en-GB" dirty="0" smtClean="0"/>
              <a:t> </a:t>
            </a:r>
            <a:r>
              <a:rPr lang="en-GB" dirty="0" err="1" smtClean="0"/>
              <a:t>bakgrundsrubriken</a:t>
            </a:r>
            <a:endParaRPr lang="en-GB" dirty="0" smtClean="0"/>
          </a:p>
        </p:txBody>
      </p:sp>
      <p:sp>
        <p:nvSpPr>
          <p:cNvPr id="1029" name="Text Box 10"/>
          <p:cNvSpPr txBox="1">
            <a:spLocks noChangeArrowheads="1"/>
          </p:cNvSpPr>
          <p:nvPr/>
        </p:nvSpPr>
        <p:spPr bwMode="auto">
          <a:xfrm>
            <a:off x="6473825" y="6526213"/>
            <a:ext cx="1889125" cy="274637"/>
          </a:xfrm>
          <a:prstGeom prst="rect">
            <a:avLst/>
          </a:prstGeom>
          <a:noFill/>
          <a:ln>
            <a:noFill/>
          </a:ln>
          <a:extLst>
            <a:ext uri="{909E8E84-426E-40DD-AFC4-6F175D3DCCD1}"/>
            <a:ext uri="{91240B29-F687-4F45-9708-019B960494DF}"/>
          </a:extLst>
        </p:spPr>
        <p:txBody>
          <a:bodyPr>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spcBef>
                <a:spcPct val="50000"/>
              </a:spcBef>
              <a:defRPr/>
            </a:pPr>
            <a:endParaRPr lang="en-GB" sz="1200" b="0" smtClean="0"/>
          </a:p>
        </p:txBody>
      </p:sp>
      <p:sp>
        <p:nvSpPr>
          <p:cNvPr id="12" name="Rektangel 11"/>
          <p:cNvSpPr/>
          <p:nvPr userDrawn="1"/>
        </p:nvSpPr>
        <p:spPr>
          <a:xfrm>
            <a:off x="0" y="0"/>
            <a:ext cx="9144000" cy="381000"/>
          </a:xfrm>
          <a:prstGeom prst="rect">
            <a:avLst/>
          </a:prstGeom>
          <a:gradFill flip="none" rotWithShape="1">
            <a:gsLst>
              <a:gs pos="0">
                <a:srgbClr val="B30F41">
                  <a:shade val="30000"/>
                  <a:satMod val="115000"/>
                </a:srgbClr>
              </a:gs>
              <a:gs pos="50000">
                <a:srgbClr val="B30F41">
                  <a:shade val="67500"/>
                  <a:satMod val="115000"/>
                </a:srgbClr>
              </a:gs>
              <a:gs pos="100000">
                <a:srgbClr val="B30F41">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13"/>
          <p:cNvCxnSpPr/>
          <p:nvPr userDrawn="1"/>
        </p:nvCxnSpPr>
        <p:spPr>
          <a:xfrm>
            <a:off x="0" y="1115705"/>
            <a:ext cx="9144000" cy="0"/>
          </a:xfrm>
          <a:prstGeom prst="line">
            <a:avLst/>
          </a:prstGeom>
          <a:ln w="28575">
            <a:solidFill>
              <a:srgbClr val="B30F4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8511" r:id="rId1"/>
    <p:sldLayoutId id="2147488515" r:id="rId2"/>
    <p:sldLayoutId id="2147488519" r:id="rId3"/>
    <p:sldLayoutId id="2147488512" r:id="rId4"/>
    <p:sldLayoutId id="2147488513" r:id="rId5"/>
    <p:sldLayoutId id="2147488516" r:id="rId6"/>
    <p:sldLayoutId id="2147488517" r:id="rId7"/>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2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rgbClr val="C70F41"/>
        </a:buClr>
        <a:buFont typeface="Wingdings" pitchFamily="2" charset="2"/>
        <a:buChar char="Ø"/>
        <a:defRPr b="1">
          <a:solidFill>
            <a:schemeClr val="tx1"/>
          </a:solidFill>
          <a:latin typeface="+mn-lt"/>
          <a:ea typeface="+mn-ea"/>
          <a:cs typeface="+mn-cs"/>
        </a:defRPr>
      </a:lvl1pPr>
      <a:lvl2pPr marL="549275" indent="-209550" algn="l" rtl="0" eaLnBrk="0" fontAlgn="base" hangingPunct="0">
        <a:spcBef>
          <a:spcPct val="20000"/>
        </a:spcBef>
        <a:spcAft>
          <a:spcPct val="0"/>
        </a:spcAft>
        <a:buClr>
          <a:srgbClr val="C50F41"/>
        </a:buClr>
        <a:buFont typeface="Arial" pitchFamily="34" charset="0"/>
        <a:buChar char="•"/>
        <a:defRPr sz="1600">
          <a:solidFill>
            <a:schemeClr val="tx1"/>
          </a:solidFill>
          <a:latin typeface="+mn-lt"/>
        </a:defRPr>
      </a:lvl2pPr>
      <a:lvl3pPr marL="719138" indent="-179388" algn="l" rtl="0" eaLnBrk="0" fontAlgn="base" hangingPunct="0">
        <a:spcBef>
          <a:spcPct val="20000"/>
        </a:spcBef>
        <a:spcAft>
          <a:spcPct val="0"/>
        </a:spcAft>
        <a:buChar char="•"/>
        <a:defRPr sz="1400">
          <a:solidFill>
            <a:schemeClr val="tx1"/>
          </a:solidFill>
          <a:latin typeface="+mn-lt"/>
        </a:defRPr>
      </a:lvl3pPr>
      <a:lvl4pPr marL="898525" indent="-179388" algn="l" rtl="0" eaLnBrk="0" fontAlgn="base" hangingPunct="0">
        <a:spcBef>
          <a:spcPct val="20000"/>
        </a:spcBef>
        <a:spcAft>
          <a:spcPct val="0"/>
        </a:spcAft>
        <a:buChar char="–"/>
        <a:defRPr sz="1200">
          <a:solidFill>
            <a:schemeClr val="tx1"/>
          </a:solidFill>
          <a:latin typeface="+mn-lt"/>
        </a:defRPr>
      </a:lvl4pPr>
      <a:lvl5pPr marL="1079500" indent="-179388"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ktangel 10"/>
          <p:cNvSpPr/>
          <p:nvPr userDrawn="1"/>
        </p:nvSpPr>
        <p:spPr>
          <a:xfrm>
            <a:off x="0" y="381000"/>
            <a:ext cx="9144000" cy="1052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74" name="Rectangle 6"/>
          <p:cNvSpPr>
            <a:spLocks noGrp="1" noChangeArrowheads="1"/>
          </p:cNvSpPr>
          <p:nvPr>
            <p:ph type="body" idx="1"/>
          </p:nvPr>
        </p:nvSpPr>
        <p:spPr bwMode="auto">
          <a:xfrm>
            <a:off x="300252" y="1733266"/>
            <a:ext cx="8570794" cy="51247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Klicka</a:t>
            </a:r>
            <a:r>
              <a:rPr lang="en-US" dirty="0" smtClean="0"/>
              <a:t> </a:t>
            </a:r>
            <a:r>
              <a:rPr lang="en-US" dirty="0" err="1" smtClean="0"/>
              <a:t>här</a:t>
            </a:r>
            <a:r>
              <a:rPr lang="en-US" dirty="0" smtClean="0"/>
              <a:t> </a:t>
            </a:r>
            <a:r>
              <a:rPr lang="en-US" dirty="0" err="1" smtClean="0"/>
              <a:t>för</a:t>
            </a:r>
            <a:r>
              <a:rPr lang="en-US" dirty="0" smtClean="0"/>
              <a:t> </a:t>
            </a:r>
            <a:r>
              <a:rPr lang="en-US" dirty="0" err="1" smtClean="0"/>
              <a:t>att</a:t>
            </a:r>
            <a:r>
              <a:rPr lang="en-US" dirty="0" smtClean="0"/>
              <a:t> </a:t>
            </a:r>
            <a:r>
              <a:rPr lang="en-US" dirty="0" err="1" smtClean="0"/>
              <a:t>ändra</a:t>
            </a:r>
            <a:r>
              <a:rPr lang="en-US" dirty="0" smtClean="0"/>
              <a:t> format </a:t>
            </a:r>
            <a:r>
              <a:rPr lang="en-US" dirty="0" err="1" smtClean="0"/>
              <a:t>på</a:t>
            </a:r>
            <a:r>
              <a:rPr lang="en-US" dirty="0" smtClean="0"/>
              <a:t> </a:t>
            </a:r>
            <a:r>
              <a:rPr lang="en-US" dirty="0" err="1" smtClean="0"/>
              <a:t>bakgrundstexten</a:t>
            </a:r>
            <a:endParaRPr lang="en-US" dirty="0" smtClean="0"/>
          </a:p>
          <a:p>
            <a:pPr lvl="1"/>
            <a:r>
              <a:rPr lang="en-US" dirty="0" err="1" smtClean="0"/>
              <a:t>Nivå</a:t>
            </a:r>
            <a:r>
              <a:rPr lang="en-US" dirty="0" smtClean="0"/>
              <a:t> </a:t>
            </a:r>
            <a:r>
              <a:rPr lang="en-US" dirty="0" err="1" smtClean="0"/>
              <a:t>två</a:t>
            </a:r>
            <a:endParaRPr lang="en-US" dirty="0" smtClean="0"/>
          </a:p>
          <a:p>
            <a:pPr lvl="2"/>
            <a:r>
              <a:rPr lang="en-US" dirty="0" err="1" smtClean="0"/>
              <a:t>Nivå</a:t>
            </a:r>
            <a:r>
              <a:rPr lang="en-US" dirty="0" smtClean="0"/>
              <a:t> </a:t>
            </a:r>
            <a:r>
              <a:rPr lang="en-US" dirty="0" err="1" smtClean="0"/>
              <a:t>tre</a:t>
            </a:r>
            <a:endParaRPr lang="en-US" dirty="0" smtClean="0"/>
          </a:p>
          <a:p>
            <a:pPr lvl="3"/>
            <a:r>
              <a:rPr lang="en-US" dirty="0" err="1" smtClean="0"/>
              <a:t>Nivå</a:t>
            </a:r>
            <a:r>
              <a:rPr lang="en-US" dirty="0" smtClean="0"/>
              <a:t> </a:t>
            </a:r>
            <a:r>
              <a:rPr lang="en-US" dirty="0" err="1" smtClean="0"/>
              <a:t>fyra</a:t>
            </a:r>
            <a:endParaRPr lang="en-US" dirty="0" smtClean="0"/>
          </a:p>
          <a:p>
            <a:pPr lvl="4"/>
            <a:r>
              <a:rPr lang="en-US" dirty="0" err="1" smtClean="0"/>
              <a:t>Nivå</a:t>
            </a:r>
            <a:r>
              <a:rPr lang="en-US" dirty="0" smtClean="0"/>
              <a:t> fem</a:t>
            </a:r>
          </a:p>
        </p:txBody>
      </p:sp>
      <p:sp>
        <p:nvSpPr>
          <p:cNvPr id="3075" name="Rectangle 5"/>
          <p:cNvSpPr>
            <a:spLocks noGrp="1" noChangeArrowheads="1"/>
          </p:cNvSpPr>
          <p:nvPr>
            <p:ph type="title"/>
          </p:nvPr>
        </p:nvSpPr>
        <p:spPr bwMode="auto">
          <a:xfrm>
            <a:off x="0" y="409433"/>
            <a:ext cx="9144000" cy="10099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err="1" smtClean="0"/>
              <a:t>Klicka</a:t>
            </a:r>
            <a:r>
              <a:rPr lang="en-GB" dirty="0" smtClean="0"/>
              <a:t> </a:t>
            </a:r>
            <a:r>
              <a:rPr lang="en-GB" dirty="0" err="1" smtClean="0"/>
              <a:t>här</a:t>
            </a:r>
            <a:r>
              <a:rPr lang="en-GB" dirty="0" smtClean="0"/>
              <a:t> </a:t>
            </a:r>
            <a:r>
              <a:rPr lang="en-GB" dirty="0" err="1" smtClean="0"/>
              <a:t>för</a:t>
            </a:r>
            <a:r>
              <a:rPr lang="en-GB" dirty="0" smtClean="0"/>
              <a:t> </a:t>
            </a:r>
            <a:r>
              <a:rPr lang="en-GB" dirty="0" err="1" smtClean="0"/>
              <a:t>att</a:t>
            </a:r>
            <a:r>
              <a:rPr lang="en-GB" dirty="0" smtClean="0"/>
              <a:t> </a:t>
            </a:r>
            <a:r>
              <a:rPr lang="en-GB" dirty="0" err="1" smtClean="0"/>
              <a:t>ändra</a:t>
            </a:r>
            <a:r>
              <a:rPr lang="en-GB" dirty="0" smtClean="0"/>
              <a:t> format </a:t>
            </a:r>
            <a:br>
              <a:rPr lang="en-GB" dirty="0" smtClean="0"/>
            </a:br>
            <a:r>
              <a:rPr lang="en-GB" dirty="0" err="1" smtClean="0"/>
              <a:t>på</a:t>
            </a:r>
            <a:r>
              <a:rPr lang="en-GB" dirty="0" smtClean="0"/>
              <a:t> </a:t>
            </a:r>
            <a:r>
              <a:rPr lang="en-GB" dirty="0" err="1" smtClean="0"/>
              <a:t>bakgrundsrubriken</a:t>
            </a:r>
            <a:r>
              <a:rPr lang="en-GB" dirty="0" smtClean="0"/>
              <a:t/>
            </a:r>
            <a:br>
              <a:rPr lang="en-GB" dirty="0" smtClean="0"/>
            </a:br>
            <a:r>
              <a:rPr lang="en-GB" dirty="0" smtClean="0"/>
              <a:t>En Extra </a:t>
            </a:r>
            <a:r>
              <a:rPr lang="en-GB" dirty="0" err="1" smtClean="0"/>
              <a:t>Rad</a:t>
            </a:r>
            <a:r>
              <a:rPr lang="en-GB" dirty="0" smtClean="0"/>
              <a:t> 3</a:t>
            </a:r>
          </a:p>
        </p:txBody>
      </p:sp>
      <p:sp>
        <p:nvSpPr>
          <p:cNvPr id="1029" name="Text Box 10"/>
          <p:cNvSpPr txBox="1">
            <a:spLocks noChangeArrowheads="1"/>
          </p:cNvSpPr>
          <p:nvPr/>
        </p:nvSpPr>
        <p:spPr bwMode="auto">
          <a:xfrm>
            <a:off x="6473825" y="6526213"/>
            <a:ext cx="1889125" cy="274637"/>
          </a:xfrm>
          <a:prstGeom prst="rect">
            <a:avLst/>
          </a:prstGeom>
          <a:noFill/>
          <a:ln>
            <a:noFill/>
          </a:ln>
          <a:extLst>
            <a:ext uri="{909E8E84-426E-40DD-AFC4-6F175D3DCCD1}"/>
            <a:ext uri="{91240B29-F687-4F45-9708-019B960494DF}"/>
          </a:extLst>
        </p:spPr>
        <p:txBody>
          <a:bodyPr>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spcBef>
                <a:spcPct val="50000"/>
              </a:spcBef>
              <a:defRPr/>
            </a:pPr>
            <a:endParaRPr lang="en-GB" sz="1200" b="0" smtClean="0"/>
          </a:p>
        </p:txBody>
      </p:sp>
      <p:sp>
        <p:nvSpPr>
          <p:cNvPr id="12" name="Rektangel 11"/>
          <p:cNvSpPr/>
          <p:nvPr userDrawn="1"/>
        </p:nvSpPr>
        <p:spPr>
          <a:xfrm>
            <a:off x="0" y="0"/>
            <a:ext cx="9144000" cy="381000"/>
          </a:xfrm>
          <a:prstGeom prst="rect">
            <a:avLst/>
          </a:prstGeom>
          <a:gradFill flip="none" rotWithShape="1">
            <a:gsLst>
              <a:gs pos="0">
                <a:srgbClr val="B30F41">
                  <a:shade val="30000"/>
                  <a:satMod val="115000"/>
                </a:srgbClr>
              </a:gs>
              <a:gs pos="50000">
                <a:srgbClr val="B30F41">
                  <a:shade val="67500"/>
                  <a:satMod val="115000"/>
                </a:srgbClr>
              </a:gs>
              <a:gs pos="100000">
                <a:srgbClr val="B30F41">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13"/>
          <p:cNvCxnSpPr/>
          <p:nvPr userDrawn="1"/>
        </p:nvCxnSpPr>
        <p:spPr>
          <a:xfrm>
            <a:off x="0" y="1429603"/>
            <a:ext cx="9144000" cy="0"/>
          </a:xfrm>
          <a:prstGeom prst="line">
            <a:avLst/>
          </a:prstGeom>
          <a:ln w="28575">
            <a:solidFill>
              <a:srgbClr val="B30F4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8521" r:id="rId1"/>
    <p:sldLayoutId id="2147488522" r:id="rId2"/>
    <p:sldLayoutId id="2147488523" r:id="rId3"/>
    <p:sldLayoutId id="2147488524" r:id="rId4"/>
    <p:sldLayoutId id="2147488525" r:id="rId5"/>
    <p:sldLayoutId id="2147488526" r:id="rId6"/>
    <p:sldLayoutId id="2147488527" r:id="rId7"/>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2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rgbClr val="C70F41"/>
        </a:buClr>
        <a:buFont typeface="Wingdings" pitchFamily="2" charset="2"/>
        <a:buChar char="Ø"/>
        <a:defRPr b="1">
          <a:solidFill>
            <a:schemeClr val="tx1"/>
          </a:solidFill>
          <a:latin typeface="+mn-lt"/>
          <a:ea typeface="+mn-ea"/>
          <a:cs typeface="+mn-cs"/>
        </a:defRPr>
      </a:lvl1pPr>
      <a:lvl2pPr marL="549275" indent="-209550" algn="l" rtl="0" eaLnBrk="0" fontAlgn="base" hangingPunct="0">
        <a:spcBef>
          <a:spcPct val="20000"/>
        </a:spcBef>
        <a:spcAft>
          <a:spcPct val="0"/>
        </a:spcAft>
        <a:buClr>
          <a:srgbClr val="C50F41"/>
        </a:buClr>
        <a:buFont typeface="Arial" pitchFamily="34" charset="0"/>
        <a:buChar char="•"/>
        <a:defRPr sz="1600">
          <a:solidFill>
            <a:schemeClr val="tx1"/>
          </a:solidFill>
          <a:latin typeface="+mn-lt"/>
        </a:defRPr>
      </a:lvl2pPr>
      <a:lvl3pPr marL="719138" indent="-179388" algn="l" rtl="0" eaLnBrk="0" fontAlgn="base" hangingPunct="0">
        <a:spcBef>
          <a:spcPct val="20000"/>
        </a:spcBef>
        <a:spcAft>
          <a:spcPct val="0"/>
        </a:spcAft>
        <a:buChar char="•"/>
        <a:defRPr sz="1400">
          <a:solidFill>
            <a:schemeClr val="tx1"/>
          </a:solidFill>
          <a:latin typeface="+mn-lt"/>
        </a:defRPr>
      </a:lvl3pPr>
      <a:lvl4pPr marL="898525" indent="-179388" algn="l" rtl="0" eaLnBrk="0" fontAlgn="base" hangingPunct="0">
        <a:spcBef>
          <a:spcPct val="20000"/>
        </a:spcBef>
        <a:spcAft>
          <a:spcPct val="0"/>
        </a:spcAft>
        <a:buChar char="–"/>
        <a:defRPr sz="1200">
          <a:solidFill>
            <a:schemeClr val="tx1"/>
          </a:solidFill>
          <a:latin typeface="+mn-lt"/>
        </a:defRPr>
      </a:lvl4pPr>
      <a:lvl5pPr marL="1079500" indent="-179388"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9.png"/><Relationship Id="rId3" Type="http://schemas.openxmlformats.org/officeDocument/2006/relationships/image" Target="../media/image28.png"/><Relationship Id="rId7" Type="http://schemas.openxmlformats.org/officeDocument/2006/relationships/image" Target="../media/image48.png"/><Relationship Id="rId12"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49.png"/><Relationship Id="rId4" Type="http://schemas.openxmlformats.org/officeDocument/2006/relationships/image" Target="../media/image20.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0.pn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53.png"/><Relationship Id="rId2"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47.pn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49.png"/><Relationship Id="rId4" Type="http://schemas.openxmlformats.org/officeDocument/2006/relationships/image" Target="../media/image20.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61.png"/><Relationship Id="rId2"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47.pn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49.png"/><Relationship Id="rId4" Type="http://schemas.openxmlformats.org/officeDocument/2006/relationships/image" Target="../media/image20.png"/><Relationship Id="rId9" Type="http://schemas.openxmlformats.org/officeDocument/2006/relationships/image" Target="../media/image12.png"/><Relationship Id="rId1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oleObject" Target="../embeddings/oleObject2.bin"/><Relationship Id="rId3" Type="http://schemas.openxmlformats.org/officeDocument/2006/relationships/notesSlide" Target="../notesSlides/notesSlide8.xml"/><Relationship Id="rId7" Type="http://schemas.openxmlformats.org/officeDocument/2006/relationships/image" Target="../media/image40.jpeg"/><Relationship Id="rId12"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3.jpeg"/><Relationship Id="rId5" Type="http://schemas.openxmlformats.org/officeDocument/2006/relationships/image" Target="../media/image22.wmf"/><Relationship Id="rId15" Type="http://schemas.openxmlformats.org/officeDocument/2006/relationships/image" Target="../media/image23.png"/><Relationship Id="rId10" Type="http://schemas.openxmlformats.org/officeDocument/2006/relationships/image" Target="../media/image42.png"/><Relationship Id="rId4" Type="http://schemas.openxmlformats.org/officeDocument/2006/relationships/image" Target="../media/image64.png"/><Relationship Id="rId9" Type="http://schemas.openxmlformats.org/officeDocument/2006/relationships/image" Target="../media/image19.png"/><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4.jpeg"/><Relationship Id="rId3" Type="http://schemas.openxmlformats.org/officeDocument/2006/relationships/image" Target="../media/image67.png"/><Relationship Id="rId7" Type="http://schemas.openxmlformats.org/officeDocument/2006/relationships/image" Target="../media/image42.png"/><Relationship Id="rId12" Type="http://schemas.openxmlformats.org/officeDocument/2006/relationships/image" Target="../media/image73.jpeg"/><Relationship Id="rId2" Type="http://schemas.openxmlformats.org/officeDocument/2006/relationships/notesSlide" Target="../notesSlides/notesSlide11.xml"/><Relationship Id="rId16"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70.jpeg"/><Relationship Id="rId11" Type="http://schemas.openxmlformats.org/officeDocument/2006/relationships/image" Target="../media/image41.jpeg"/><Relationship Id="rId5" Type="http://schemas.openxmlformats.org/officeDocument/2006/relationships/image" Target="../media/image69.png"/><Relationship Id="rId15" Type="http://schemas.openxmlformats.org/officeDocument/2006/relationships/image" Target="../media/image14.png"/><Relationship Id="rId10" Type="http://schemas.openxmlformats.org/officeDocument/2006/relationships/image" Target="../media/image72.png"/><Relationship Id="rId4" Type="http://schemas.openxmlformats.org/officeDocument/2006/relationships/image" Target="../media/image68.png"/><Relationship Id="rId9" Type="http://schemas.openxmlformats.org/officeDocument/2006/relationships/image" Target="../media/image40.jpeg"/><Relationship Id="rId14"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5.png"/><Relationship Id="rId18" Type="http://schemas.openxmlformats.org/officeDocument/2006/relationships/image" Target="../media/image79.png"/><Relationship Id="rId26" Type="http://schemas.openxmlformats.org/officeDocument/2006/relationships/image" Target="../media/image87.png"/><Relationship Id="rId3" Type="http://schemas.openxmlformats.org/officeDocument/2006/relationships/image" Target="../media/image46.png"/><Relationship Id="rId21" Type="http://schemas.openxmlformats.org/officeDocument/2006/relationships/image" Target="../media/image82.png"/><Relationship Id="rId7" Type="http://schemas.openxmlformats.org/officeDocument/2006/relationships/image" Target="../media/image25.png"/><Relationship Id="rId12" Type="http://schemas.openxmlformats.org/officeDocument/2006/relationships/image" Target="../media/image16.png"/><Relationship Id="rId17" Type="http://schemas.openxmlformats.org/officeDocument/2006/relationships/image" Target="../media/image33.png"/><Relationship Id="rId25" Type="http://schemas.openxmlformats.org/officeDocument/2006/relationships/image" Target="../media/image86.png"/><Relationship Id="rId2" Type="http://schemas.openxmlformats.org/officeDocument/2006/relationships/notesSlide" Target="../notesSlides/notesSlide12.xml"/><Relationship Id="rId16" Type="http://schemas.openxmlformats.org/officeDocument/2006/relationships/image" Target="../media/image78.jpeg"/><Relationship Id="rId20" Type="http://schemas.openxmlformats.org/officeDocument/2006/relationships/image" Target="../media/image81.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0.png"/><Relationship Id="rId24" Type="http://schemas.openxmlformats.org/officeDocument/2006/relationships/image" Target="../media/image85.png"/><Relationship Id="rId5" Type="http://schemas.openxmlformats.org/officeDocument/2006/relationships/image" Target="../media/image29.png"/><Relationship Id="rId15" Type="http://schemas.openxmlformats.org/officeDocument/2006/relationships/image" Target="../media/image77.png"/><Relationship Id="rId23" Type="http://schemas.openxmlformats.org/officeDocument/2006/relationships/image" Target="../media/image84.png"/><Relationship Id="rId10" Type="http://schemas.openxmlformats.org/officeDocument/2006/relationships/image" Target="../media/image19.png"/><Relationship Id="rId19" Type="http://schemas.openxmlformats.org/officeDocument/2006/relationships/image" Target="../media/image80.png"/><Relationship Id="rId4" Type="http://schemas.openxmlformats.org/officeDocument/2006/relationships/image" Target="../media/image28.png"/><Relationship Id="rId9" Type="http://schemas.openxmlformats.org/officeDocument/2006/relationships/image" Target="../media/image14.png"/><Relationship Id="rId14" Type="http://schemas.openxmlformats.org/officeDocument/2006/relationships/image" Target="../media/image76.png"/><Relationship Id="rId22" Type="http://schemas.openxmlformats.org/officeDocument/2006/relationships/image" Target="../media/image83.png"/></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WebRTCapplication.mp4"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6.png"/><Relationship Id="rId18" Type="http://schemas.openxmlformats.org/officeDocument/2006/relationships/image" Target="../media/image31.jpeg"/><Relationship Id="rId26" Type="http://schemas.openxmlformats.org/officeDocument/2006/relationships/image" Target="../media/image39.png"/><Relationship Id="rId3" Type="http://schemas.openxmlformats.org/officeDocument/2006/relationships/image" Target="../media/image17.png"/><Relationship Id="rId21" Type="http://schemas.openxmlformats.org/officeDocument/2006/relationships/image" Target="../media/image34.png"/><Relationship Id="rId7" Type="http://schemas.openxmlformats.org/officeDocument/2006/relationships/image" Target="../media/image21.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17.xml"/><Relationship Id="rId6" Type="http://schemas.openxmlformats.org/officeDocument/2006/relationships/image" Target="../media/image20.png"/><Relationship Id="rId11" Type="http://schemas.openxmlformats.org/officeDocument/2006/relationships/image" Target="../media/image14.png"/><Relationship Id="rId24" Type="http://schemas.openxmlformats.org/officeDocument/2006/relationships/image" Target="../media/image37.png"/><Relationship Id="rId32" Type="http://schemas.openxmlformats.org/officeDocument/2006/relationships/image" Target="../media/image45.png"/><Relationship Id="rId5"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jpeg"/><Relationship Id="rId10" Type="http://schemas.openxmlformats.org/officeDocument/2006/relationships/image" Target="../media/image24.png"/><Relationship Id="rId19" Type="http://schemas.openxmlformats.org/officeDocument/2006/relationships/image" Target="../media/image32.jpeg"/><Relationship Id="rId31" Type="http://schemas.openxmlformats.org/officeDocument/2006/relationships/image" Target="../media/image4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jpeg"/><Relationship Id="rId30"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pn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23.png"/><Relationship Id="rId5" Type="http://schemas.openxmlformats.org/officeDocument/2006/relationships/image" Target="../media/image11.png"/><Relationship Id="rId10" Type="http://schemas.openxmlformats.org/officeDocument/2006/relationships/image" Target="../media/image49.png"/><Relationship Id="rId4" Type="http://schemas.openxmlformats.org/officeDocument/2006/relationships/image" Target="../media/image20.png"/><Relationship Id="rId9" Type="http://schemas.openxmlformats.org/officeDocument/2006/relationships/image" Target="../media/image12.png"/><Relationship Id="rId1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noFill/>
        </p:spPr>
        <p:txBody>
          <a:bodyPr/>
          <a:lstStyle/>
          <a:p>
            <a:pPr algn="l" eaLnBrk="1" hangingPunct="1"/>
            <a:r>
              <a:rPr lang="en-US" sz="3200" smtClean="0"/>
              <a:t> </a:t>
            </a:r>
          </a:p>
        </p:txBody>
      </p:sp>
      <p:sp>
        <p:nvSpPr>
          <p:cNvPr id="8" name="Underrubrik 7"/>
          <p:cNvSpPr>
            <a:spLocks noGrp="1"/>
          </p:cNvSpPr>
          <p:nvPr>
            <p:ph type="subTitle" idx="1"/>
          </p:nvPr>
        </p:nvSpPr>
        <p:spPr>
          <a:xfrm>
            <a:off x="7697337" y="5663820"/>
            <a:ext cx="1098645" cy="548185"/>
          </a:xfrm>
        </p:spPr>
        <p:txBody>
          <a:bodyPr/>
          <a:lstStyle/>
          <a:p>
            <a:r>
              <a:rPr lang="sv-SE" dirty="0" smtClean="0"/>
              <a:t> </a:t>
            </a:r>
            <a:endParaRPr lang="sv-SE" dirty="0"/>
          </a:p>
        </p:txBody>
      </p:sp>
      <p:pic>
        <p:nvPicPr>
          <p:cNvPr id="11" name="Platshållare för innehåll 10" descr="logo_intertex_0_0.gif"/>
          <p:cNvPicPr>
            <a:picLocks noGrp="1" noChangeAspect="1"/>
          </p:cNvPicPr>
          <p:nvPr>
            <p:ph idx="4294967295"/>
          </p:nvPr>
        </p:nvPicPr>
        <p:blipFill>
          <a:blip r:embed="rId3" cstate="print"/>
          <a:stretch>
            <a:fillRect/>
          </a:stretch>
        </p:blipFill>
        <p:spPr>
          <a:xfrm>
            <a:off x="6270199" y="640095"/>
            <a:ext cx="2273300" cy="520700"/>
          </a:xfrm>
        </p:spPr>
      </p:pic>
      <p:sp>
        <p:nvSpPr>
          <p:cNvPr id="31747" name="Rectangle 3"/>
          <p:cNvSpPr>
            <a:spLocks noChangeArrowheads="1"/>
          </p:cNvSpPr>
          <p:nvPr/>
        </p:nvSpPr>
        <p:spPr bwMode="auto">
          <a:xfrm>
            <a:off x="537239" y="1745490"/>
            <a:ext cx="8001000" cy="2498964"/>
          </a:xfrm>
          <a:prstGeom prst="rect">
            <a:avLst/>
          </a:prstGeom>
          <a:noFill/>
          <a:ln w="25400">
            <a:solidFill>
              <a:schemeClr val="tx1"/>
            </a:solidFill>
            <a:miter lim="800000"/>
            <a:headEnd/>
            <a:tailEnd/>
          </a:ln>
        </p:spPr>
        <p:txBody>
          <a:bodyPr wrap="square" tIns="108000"/>
          <a:lstStyle/>
          <a:p>
            <a:pPr eaLnBrk="0" hangingPunct="0"/>
            <a:r>
              <a:rPr lang="en-US" sz="3600" u="sng" dirty="0" smtClean="0"/>
              <a:t>Enabling WebRTC in the Enterprise</a:t>
            </a:r>
          </a:p>
          <a:p>
            <a:pPr algn="ctr" eaLnBrk="0" hangingPunct="0"/>
            <a:r>
              <a:rPr lang="en-US" sz="1000" dirty="0" smtClean="0"/>
              <a:t> </a:t>
            </a:r>
          </a:p>
          <a:p>
            <a:pPr marL="514350" indent="-514350" eaLnBrk="0" hangingPunct="0"/>
            <a:r>
              <a:rPr lang="en-US" sz="3200" dirty="0" smtClean="0">
                <a:solidFill>
                  <a:srgbClr val="0000FF"/>
                </a:solidFill>
              </a:rPr>
              <a:t>A) How Can WebRTC Enhance the PBX/UC Solution?</a:t>
            </a:r>
          </a:p>
          <a:p>
            <a:pPr marL="514350" indent="-514350" eaLnBrk="0" hangingPunct="0"/>
            <a:r>
              <a:rPr lang="en-US" sz="2000" dirty="0" smtClean="0">
                <a:solidFill>
                  <a:srgbClr val="0000FF"/>
                </a:solidFill>
              </a:rPr>
              <a:t>B) 	Will SIP Trunking E-SBCs Include WebRTC Support?</a:t>
            </a:r>
          </a:p>
          <a:p>
            <a:pPr marL="514350" indent="-514350" eaLnBrk="0" hangingPunct="0"/>
            <a:r>
              <a:rPr lang="en-US" sz="2000" dirty="0" smtClean="0">
                <a:solidFill>
                  <a:srgbClr val="0000FF"/>
                </a:solidFill>
              </a:rPr>
              <a:t>C)	Can Carriers Provide a "WebRTC-Ready" Access?</a:t>
            </a:r>
            <a:endParaRPr lang="en-US" sz="2000" b="0" noProof="1" smtClean="0"/>
          </a:p>
          <a:p>
            <a:pPr algn="ctr" eaLnBrk="0" hangingPunct="0"/>
            <a:r>
              <a:rPr lang="en-US" sz="800" i="1" noProof="1" smtClean="0">
                <a:solidFill>
                  <a:srgbClr val="0000FF"/>
                </a:solidFill>
              </a:rPr>
              <a:t> </a:t>
            </a:r>
            <a:endParaRPr lang="en-US" sz="800" i="1" noProof="1">
              <a:solidFill>
                <a:srgbClr val="0000FF"/>
              </a:solidFill>
            </a:endParaRPr>
          </a:p>
        </p:txBody>
      </p:sp>
      <p:sp>
        <p:nvSpPr>
          <p:cNvPr id="31751" name="Rectangle 7"/>
          <p:cNvSpPr>
            <a:spLocks noChangeArrowheads="1"/>
          </p:cNvSpPr>
          <p:nvPr/>
        </p:nvSpPr>
        <p:spPr bwMode="auto">
          <a:xfrm>
            <a:off x="3654806" y="6578601"/>
            <a:ext cx="1892750" cy="184666"/>
          </a:xfrm>
          <a:prstGeom prst="rect">
            <a:avLst/>
          </a:prstGeom>
          <a:noFill/>
          <a:ln w="50800">
            <a:noFill/>
            <a:miter lim="800000"/>
            <a:headEnd/>
            <a:tailEnd/>
          </a:ln>
        </p:spPr>
        <p:txBody>
          <a:bodyPr wrap="square" lIns="0" tIns="0" rIns="0" bIns="0" anchor="b">
            <a:spAutoFit/>
          </a:bodyPr>
          <a:lstStyle/>
          <a:p>
            <a:pPr eaLnBrk="0" hangingPunct="0"/>
            <a:r>
              <a:rPr lang="sv-SE" sz="1200" b="0" noProof="1"/>
              <a:t>© 2013 </a:t>
            </a:r>
            <a:r>
              <a:rPr lang="sv-SE" sz="1200" b="0" noProof="1" smtClean="0"/>
              <a:t>Ingate Systems AB</a:t>
            </a:r>
            <a:endParaRPr lang="sv-SE" sz="1200" b="0" noProof="1"/>
          </a:p>
        </p:txBody>
      </p:sp>
      <p:pic>
        <p:nvPicPr>
          <p:cNvPr id="31753" name="Picture 10" descr="Logo i frger"/>
          <p:cNvPicPr>
            <a:picLocks noChangeAspect="1" noChangeArrowheads="1"/>
          </p:cNvPicPr>
          <p:nvPr/>
        </p:nvPicPr>
        <p:blipFill>
          <a:blip r:embed="rId4" cstate="print"/>
          <a:srcRect/>
          <a:stretch>
            <a:fillRect/>
          </a:stretch>
        </p:blipFill>
        <p:spPr bwMode="auto">
          <a:xfrm>
            <a:off x="632892" y="591783"/>
            <a:ext cx="2232025" cy="631825"/>
          </a:xfrm>
          <a:prstGeom prst="rect">
            <a:avLst/>
          </a:prstGeom>
          <a:noFill/>
          <a:ln w="9525">
            <a:noFill/>
            <a:miter lim="800000"/>
            <a:headEnd/>
            <a:tailEnd/>
          </a:ln>
        </p:spPr>
      </p:pic>
      <p:sp>
        <p:nvSpPr>
          <p:cNvPr id="31754" name="Text Box 11"/>
          <p:cNvSpPr txBox="1">
            <a:spLocks noChangeArrowheads="1"/>
          </p:cNvSpPr>
          <p:nvPr/>
        </p:nvSpPr>
        <p:spPr bwMode="auto">
          <a:xfrm>
            <a:off x="600075" y="4458080"/>
            <a:ext cx="8543925" cy="2095304"/>
          </a:xfrm>
          <a:prstGeom prst="rect">
            <a:avLst/>
          </a:prstGeom>
          <a:noFill/>
          <a:ln w="12700">
            <a:noFill/>
            <a:miter lim="800000"/>
            <a:headEnd/>
            <a:tailEnd/>
          </a:ln>
        </p:spPr>
        <p:txBody>
          <a:bodyPr wrap="square" lIns="90000" tIns="46800" rIns="90000" bIns="46800">
            <a:spAutoFit/>
          </a:bodyPr>
          <a:lstStyle/>
          <a:p>
            <a:pPr>
              <a:tabLst>
                <a:tab pos="1433513" algn="l"/>
              </a:tabLst>
            </a:pPr>
            <a:r>
              <a:rPr lang="sv-SE" sz="1800" b="0" noProof="1"/>
              <a:t>Prepared for:</a:t>
            </a:r>
            <a:r>
              <a:rPr lang="sv-SE" sz="1800" noProof="1"/>
              <a:t>	</a:t>
            </a:r>
            <a:r>
              <a:rPr lang="sv-SE" sz="1800" noProof="1" smtClean="0"/>
              <a:t>Ingate SIP Trunk-UC Seminar </a:t>
            </a:r>
          </a:p>
          <a:p>
            <a:pPr>
              <a:tabLst>
                <a:tab pos="1433513" algn="l"/>
              </a:tabLst>
            </a:pPr>
            <a:r>
              <a:rPr lang="sv-SE" sz="1800" noProof="1" smtClean="0"/>
              <a:t>	ITEXPO August 2013 Las Vegas</a:t>
            </a:r>
          </a:p>
          <a:p>
            <a:pPr>
              <a:tabLst>
                <a:tab pos="1433513" algn="l"/>
              </a:tabLst>
            </a:pPr>
            <a:endParaRPr lang="sv-SE" sz="1800" noProof="1"/>
          </a:p>
          <a:p>
            <a:pPr>
              <a:tabLst>
                <a:tab pos="1433513" algn="l"/>
              </a:tabLst>
            </a:pPr>
            <a:r>
              <a:rPr lang="sv-SE" sz="1800" b="0" noProof="1"/>
              <a:t>By:	</a:t>
            </a:r>
            <a:r>
              <a:rPr lang="sv-SE" sz="1800" noProof="1" smtClean="0"/>
              <a:t>Karl </a:t>
            </a:r>
            <a:r>
              <a:rPr lang="sv-SE" sz="1800" noProof="1"/>
              <a:t>Erik Ståhl </a:t>
            </a:r>
          </a:p>
          <a:p>
            <a:pPr>
              <a:tabLst>
                <a:tab pos="1433513" algn="l"/>
              </a:tabLst>
            </a:pPr>
            <a:r>
              <a:rPr lang="sv-SE" sz="1800" noProof="1"/>
              <a:t>	</a:t>
            </a:r>
            <a:r>
              <a:rPr lang="sv-SE" sz="1800" b="0" noProof="1" smtClean="0"/>
              <a:t>CEO </a:t>
            </a:r>
            <a:r>
              <a:rPr lang="sv-SE" sz="1800" noProof="1"/>
              <a:t>Ingate Systems AB</a:t>
            </a:r>
          </a:p>
          <a:p>
            <a:pPr>
              <a:tabLst>
                <a:tab pos="1433513" algn="l"/>
              </a:tabLst>
            </a:pPr>
            <a:r>
              <a:rPr lang="sv-SE" sz="1800" b="0" noProof="1"/>
              <a:t>                       </a:t>
            </a:r>
            <a:r>
              <a:rPr lang="sv-SE" sz="1800" b="0" noProof="1" smtClean="0"/>
              <a:t>(</a:t>
            </a:r>
            <a:r>
              <a:rPr lang="sv-SE" sz="1800" b="0" noProof="1"/>
              <a:t>and </a:t>
            </a:r>
            <a:r>
              <a:rPr lang="sv-SE" sz="1800" noProof="1"/>
              <a:t>Intertex Data AB</a:t>
            </a:r>
            <a:r>
              <a:rPr lang="sv-SE" sz="1800" b="0" noProof="1"/>
              <a:t>, now merged</a:t>
            </a:r>
            <a:r>
              <a:rPr lang="sv-SE" sz="1800" noProof="1"/>
              <a:t>)</a:t>
            </a:r>
          </a:p>
          <a:p>
            <a:pPr>
              <a:tabLst>
                <a:tab pos="1433513" algn="l"/>
              </a:tabLst>
            </a:pPr>
            <a:r>
              <a:rPr lang="sv-SE" sz="1800" noProof="1"/>
              <a:t>	</a:t>
            </a:r>
            <a:r>
              <a:rPr lang="sv-SE" sz="1800" b="0" noProof="1" smtClean="0"/>
              <a:t>karl.stahl@intertex.se  </a:t>
            </a:r>
            <a:endParaRPr lang="sv-SE" sz="1200" b="0" noProof="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ubrik 68"/>
          <p:cNvSpPr>
            <a:spLocks noGrp="1"/>
          </p:cNvSpPr>
          <p:nvPr>
            <p:ph type="title"/>
          </p:nvPr>
        </p:nvSpPr>
        <p:spPr/>
        <p:txBody>
          <a:bodyPr/>
          <a:lstStyle/>
          <a:p>
            <a:r>
              <a:rPr lang="en-US" sz="2400" dirty="0" smtClean="0"/>
              <a:t>OK, Nice - But We Want Calls Into the Contac Center!</a:t>
            </a:r>
          </a:p>
        </p:txBody>
      </p:sp>
      <p:grpSp>
        <p:nvGrpSpPr>
          <p:cNvPr id="2" name="Grupp 65"/>
          <p:cNvGrpSpPr>
            <a:grpSpLocks/>
          </p:cNvGrpSpPr>
          <p:nvPr/>
        </p:nvGrpSpPr>
        <p:grpSpPr bwMode="auto">
          <a:xfrm>
            <a:off x="5835650" y="1038225"/>
            <a:ext cx="3308350" cy="5819775"/>
            <a:chOff x="5835650" y="1038225"/>
            <a:chExt cx="3308350" cy="5819775"/>
          </a:xfrm>
        </p:grpSpPr>
        <p:pic>
          <p:nvPicPr>
            <p:cNvPr id="51228" name="Bildobjekt 10"/>
            <p:cNvPicPr>
              <a:picLocks noChangeAspect="1"/>
            </p:cNvPicPr>
            <p:nvPr/>
          </p:nvPicPr>
          <p:blipFill>
            <a:blip r:embed="rId2" cstate="print"/>
            <a:srcRect/>
            <a:stretch>
              <a:fillRect/>
            </a:stretch>
          </p:blipFill>
          <p:spPr bwMode="auto">
            <a:xfrm>
              <a:off x="6039536" y="1666876"/>
              <a:ext cx="3009234" cy="5114214"/>
            </a:xfrm>
            <a:prstGeom prst="rect">
              <a:avLst/>
            </a:prstGeom>
            <a:noFill/>
            <a:ln w="9525">
              <a:noFill/>
              <a:prstDash val="dash"/>
              <a:miter lim="800000"/>
              <a:headEnd/>
              <a:tailEnd/>
            </a:ln>
          </p:spPr>
        </p:pic>
        <p:pic>
          <p:nvPicPr>
            <p:cNvPr id="51229" name="Bildobjekt 4"/>
            <p:cNvPicPr>
              <a:picLocks noChangeAspect="1"/>
            </p:cNvPicPr>
            <p:nvPr/>
          </p:nvPicPr>
          <p:blipFill>
            <a:blip r:embed="rId3" cstate="print"/>
            <a:srcRect/>
            <a:stretch>
              <a:fillRect/>
            </a:stretch>
          </p:blipFill>
          <p:spPr bwMode="auto">
            <a:xfrm>
              <a:off x="5839554" y="4480911"/>
              <a:ext cx="3304446" cy="2377089"/>
            </a:xfrm>
            <a:prstGeom prst="rect">
              <a:avLst/>
            </a:prstGeom>
            <a:noFill/>
            <a:ln w="9525">
              <a:noFill/>
              <a:miter lim="800000"/>
              <a:headEnd/>
              <a:tailEnd/>
            </a:ln>
          </p:spPr>
        </p:pic>
        <p:sp>
          <p:nvSpPr>
            <p:cNvPr id="45" name="Rektangel 44"/>
            <p:cNvSpPr/>
            <p:nvPr/>
          </p:nvSpPr>
          <p:spPr bwMode="auto">
            <a:xfrm>
              <a:off x="8164513" y="4887913"/>
              <a:ext cx="69850" cy="3476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48" name="Rektangel 47"/>
            <p:cNvSpPr/>
            <p:nvPr/>
          </p:nvSpPr>
          <p:spPr bwMode="auto">
            <a:xfrm rot="16200000">
              <a:off x="7130257" y="3953668"/>
              <a:ext cx="88900" cy="25574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100" name="Rektangel 99"/>
            <p:cNvSpPr/>
            <p:nvPr/>
          </p:nvSpPr>
          <p:spPr bwMode="auto">
            <a:xfrm>
              <a:off x="6335713" y="5273675"/>
              <a:ext cx="90487"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9" name="Bildobjekt 8"/>
            <p:cNvPicPr>
              <a:picLocks noChangeAspect="1"/>
            </p:cNvPicPr>
            <p:nvPr/>
          </p:nvPicPr>
          <p:blipFill>
            <a:blip r:embed="rId4" cstate="print">
              <a:extLst>
                <a:ext uri="{28A0092B-C50C-407E-A947-70E740481C1C}"/>
              </a:extLst>
            </a:blip>
            <a:stretch>
              <a:fillRect/>
            </a:stretch>
          </p:blipFill>
          <p:spPr bwMode="auto">
            <a:xfrm>
              <a:off x="5835650" y="5370403"/>
              <a:ext cx="936058" cy="615260"/>
            </a:xfrm>
            <a:prstGeom prst="rect">
              <a:avLst/>
            </a:prstGeom>
            <a:effectLst>
              <a:glow rad="63500">
                <a:schemeClr val="accent1">
                  <a:satMod val="175000"/>
                  <a:alpha val="40000"/>
                </a:schemeClr>
              </a:glow>
            </a:effectLst>
          </p:spPr>
        </p:pic>
        <p:sp>
          <p:nvSpPr>
            <p:cNvPr id="101" name="Rektangel 100"/>
            <p:cNvSpPr/>
            <p:nvPr/>
          </p:nvSpPr>
          <p:spPr bwMode="auto">
            <a:xfrm>
              <a:off x="7670800" y="5272088"/>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51235" name="TextBox 104"/>
            <p:cNvSpPr txBox="1">
              <a:spLocks noChangeArrowheads="1"/>
            </p:cNvSpPr>
            <p:nvPr/>
          </p:nvSpPr>
          <p:spPr bwMode="auto">
            <a:xfrm>
              <a:off x="6172904" y="4845820"/>
              <a:ext cx="607803" cy="369332"/>
            </a:xfrm>
            <a:prstGeom prst="rect">
              <a:avLst/>
            </a:prstGeom>
            <a:noFill/>
            <a:ln w="9525">
              <a:noFill/>
              <a:miter lim="800000"/>
              <a:headEnd/>
              <a:tailEnd/>
            </a:ln>
          </p:spPr>
          <p:txBody>
            <a:bodyPr>
              <a:spAutoFit/>
            </a:bodyPr>
            <a:lstStyle/>
            <a:p>
              <a:r>
                <a:rPr lang="en-US" sz="1800">
                  <a:latin typeface="Calibri" pitchFamily="34" charset="0"/>
                  <a:cs typeface="Calibri" pitchFamily="34" charset="0"/>
                </a:rPr>
                <a:t>LAN</a:t>
              </a:r>
            </a:p>
          </p:txBody>
        </p:sp>
        <p:pic>
          <p:nvPicPr>
            <p:cNvPr id="51236" name="Bildobjekt 4"/>
            <p:cNvPicPr>
              <a:picLocks noChangeAspect="1"/>
            </p:cNvPicPr>
            <p:nvPr/>
          </p:nvPicPr>
          <p:blipFill>
            <a:blip r:embed="rId3" cstate="print"/>
            <a:srcRect/>
            <a:stretch>
              <a:fillRect/>
            </a:stretch>
          </p:blipFill>
          <p:spPr bwMode="auto">
            <a:xfrm>
              <a:off x="6030013" y="1314450"/>
              <a:ext cx="2525276" cy="1466424"/>
            </a:xfrm>
            <a:prstGeom prst="rect">
              <a:avLst/>
            </a:prstGeom>
            <a:noFill/>
            <a:ln w="9525">
              <a:noFill/>
              <a:miter lim="800000"/>
              <a:headEnd/>
              <a:tailEnd/>
            </a:ln>
          </p:spPr>
        </p:pic>
        <p:pic>
          <p:nvPicPr>
            <p:cNvPr id="51237" name="Picture 5" descr="C:\J_Kolon\TMC\WebRTCAtlantaJune2013\CallNow.png"/>
            <p:cNvPicPr>
              <a:picLocks noChangeAspect="1" noChangeArrowheads="1"/>
            </p:cNvPicPr>
            <p:nvPr/>
          </p:nvPicPr>
          <p:blipFill>
            <a:blip r:embed="rId5" cstate="print"/>
            <a:srcRect/>
            <a:stretch>
              <a:fillRect/>
            </a:stretch>
          </p:blipFill>
          <p:spPr bwMode="auto">
            <a:xfrm>
              <a:off x="6614788" y="1038225"/>
              <a:ext cx="1334090" cy="1057275"/>
            </a:xfrm>
            <a:prstGeom prst="rect">
              <a:avLst/>
            </a:prstGeom>
            <a:noFill/>
            <a:ln w="9525">
              <a:noFill/>
              <a:miter lim="800000"/>
              <a:headEnd/>
              <a:tailEnd/>
            </a:ln>
          </p:spPr>
        </p:pic>
        <p:pic>
          <p:nvPicPr>
            <p:cNvPr id="58" name="Picture 2" descr="C:\J_Kolon\TMC\WebRTCAtlantaJune2013\RTCBrowser.png"/>
            <p:cNvPicPr>
              <a:picLocks noChangeAspect="1" noChangeArrowheads="1"/>
            </p:cNvPicPr>
            <p:nvPr/>
          </p:nvPicPr>
          <p:blipFill>
            <a:blip r:embed="rId6" cstate="print"/>
            <a:srcRect/>
            <a:stretch>
              <a:fillRect/>
            </a:stretch>
          </p:blipFill>
          <p:spPr bwMode="auto">
            <a:xfrm>
              <a:off x="7020394" y="5453064"/>
              <a:ext cx="1028474" cy="952706"/>
            </a:xfrm>
            <a:prstGeom prst="rect">
              <a:avLst/>
            </a:prstGeom>
            <a:noFill/>
            <a:effectLst>
              <a:glow rad="63500">
                <a:schemeClr val="accent1">
                  <a:satMod val="175000"/>
                  <a:alpha val="40000"/>
                </a:schemeClr>
              </a:glow>
            </a:effectLst>
          </p:spPr>
        </p:pic>
        <p:pic>
          <p:nvPicPr>
            <p:cNvPr id="64" name="Picture 2" descr="C:\J_Kolon\TMC\WebRTCAtlantaJune2013\RTCBrowser.png"/>
            <p:cNvPicPr>
              <a:picLocks noChangeAspect="1" noChangeArrowheads="1"/>
            </p:cNvPicPr>
            <p:nvPr/>
          </p:nvPicPr>
          <p:blipFill>
            <a:blip r:embed="rId7" cstate="print"/>
            <a:srcRect/>
            <a:stretch>
              <a:fillRect/>
            </a:stretch>
          </p:blipFill>
          <p:spPr bwMode="auto">
            <a:xfrm>
              <a:off x="7234660" y="5586413"/>
              <a:ext cx="1137987" cy="1054151"/>
            </a:xfrm>
            <a:prstGeom prst="rect">
              <a:avLst/>
            </a:prstGeom>
            <a:noFill/>
            <a:effectLst>
              <a:glow rad="63500">
                <a:schemeClr val="accent1">
                  <a:satMod val="175000"/>
                  <a:alpha val="40000"/>
                </a:schemeClr>
              </a:glow>
            </a:effectLst>
          </p:spPr>
        </p:pic>
        <p:pic>
          <p:nvPicPr>
            <p:cNvPr id="65" name="Picture 2" descr="C:\J_Kolon\TMC\WebRTCAtlantaJune2013\RTCBrowser.png"/>
            <p:cNvPicPr>
              <a:picLocks noChangeAspect="1" noChangeArrowheads="1"/>
            </p:cNvPicPr>
            <p:nvPr/>
          </p:nvPicPr>
          <p:blipFill>
            <a:blip r:embed="rId8" cstate="print"/>
            <a:srcRect/>
            <a:stretch>
              <a:fillRect/>
            </a:stretch>
          </p:blipFill>
          <p:spPr bwMode="auto">
            <a:xfrm>
              <a:off x="7577485" y="5681663"/>
              <a:ext cx="1261784" cy="1168828"/>
            </a:xfrm>
            <a:prstGeom prst="rect">
              <a:avLst/>
            </a:prstGeom>
            <a:noFill/>
            <a:effectLst>
              <a:glow rad="63500">
                <a:schemeClr val="accent1">
                  <a:satMod val="175000"/>
                  <a:alpha val="40000"/>
                </a:schemeClr>
              </a:glow>
            </a:effectLst>
          </p:spPr>
        </p:pic>
        <p:pic>
          <p:nvPicPr>
            <p:cNvPr id="67" name="Picture 3"/>
            <p:cNvPicPr>
              <a:picLocks noChangeAspect="1" noChangeArrowheads="1"/>
            </p:cNvPicPr>
            <p:nvPr/>
          </p:nvPicPr>
          <p:blipFill>
            <a:blip r:embed="rId9" cstate="print"/>
            <a:stretch>
              <a:fillRect/>
            </a:stretch>
          </p:blipFill>
          <p:spPr bwMode="auto">
            <a:xfrm>
              <a:off x="8313956" y="4894859"/>
              <a:ext cx="707798" cy="737467"/>
            </a:xfrm>
            <a:prstGeom prst="rect">
              <a:avLst/>
            </a:prstGeom>
            <a:noFill/>
            <a:ln w="9525">
              <a:noFill/>
              <a:miter lim="800000"/>
              <a:headEnd/>
              <a:tailEnd/>
            </a:ln>
            <a:effectLst>
              <a:glow rad="63500">
                <a:schemeClr val="accent1">
                  <a:satMod val="175000"/>
                  <a:alpha val="40000"/>
                </a:schemeClr>
              </a:glow>
            </a:effectLst>
          </p:spPr>
        </p:pic>
        <p:sp>
          <p:nvSpPr>
            <p:cNvPr id="72" name="Freeform 105"/>
            <p:cNvSpPr/>
            <p:nvPr/>
          </p:nvSpPr>
          <p:spPr bwMode="auto">
            <a:xfrm>
              <a:off x="6746875" y="1966913"/>
              <a:ext cx="590550" cy="1566862"/>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576903 w 589924"/>
                <a:gd name="connsiteY0" fmla="*/ 0 h 1480537"/>
                <a:gd name="connsiteX1" fmla="*/ 539766 w 589924"/>
                <a:gd name="connsiteY1" fmla="*/ 616496 h 1480537"/>
                <a:gd name="connsiteX2" fmla="*/ 396892 w 589924"/>
                <a:gd name="connsiteY2" fmla="*/ 1174239 h 1480537"/>
                <a:gd name="connsiteX3" fmla="*/ 0 w 589924"/>
                <a:gd name="connsiteY3" fmla="*/ 1480537 h 1480537"/>
              </a:gdLst>
              <a:ahLst/>
              <a:cxnLst>
                <a:cxn ang="0">
                  <a:pos x="connsiteX0" y="connsiteY0"/>
                </a:cxn>
                <a:cxn ang="0">
                  <a:pos x="connsiteX1" y="connsiteY1"/>
                </a:cxn>
                <a:cxn ang="0">
                  <a:pos x="connsiteX2" y="connsiteY2"/>
                </a:cxn>
                <a:cxn ang="0">
                  <a:pos x="connsiteX3" y="connsiteY3"/>
                </a:cxn>
              </a:cxnLst>
              <a:rect l="l" t="t" r="r" b="b"/>
              <a:pathLst>
                <a:path w="589924" h="1480537">
                  <a:moveTo>
                    <a:pt x="576903" y="0"/>
                  </a:moveTo>
                  <a:cubicBezTo>
                    <a:pt x="589924" y="280464"/>
                    <a:pt x="536270" y="219085"/>
                    <a:pt x="539766" y="616496"/>
                  </a:cubicBezTo>
                  <a:cubicBezTo>
                    <a:pt x="522464" y="789713"/>
                    <a:pt x="486853" y="1030232"/>
                    <a:pt x="396892" y="1174239"/>
                  </a:cubicBezTo>
                  <a:cubicBezTo>
                    <a:pt x="306931" y="1318246"/>
                    <a:pt x="28049" y="1447479"/>
                    <a:pt x="0" y="1480537"/>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76" name="Freeform 105"/>
            <p:cNvSpPr/>
            <p:nvPr/>
          </p:nvSpPr>
          <p:spPr bwMode="auto">
            <a:xfrm flipH="1">
              <a:off x="7296150" y="2095500"/>
              <a:ext cx="114300" cy="21907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818449"/>
                <a:gd name="connsiteY0" fmla="*/ 0 h 1438070"/>
                <a:gd name="connsiteX1" fmla="*/ 700174 w 818449"/>
                <a:gd name="connsiteY1" fmla="*/ 575888 h 1438070"/>
                <a:gd name="connsiteX2" fmla="*/ 756597 w 818449"/>
                <a:gd name="connsiteY2" fmla="*/ 1438070 h 1438070"/>
                <a:gd name="connsiteX0" fmla="*/ 0 w 1074191"/>
                <a:gd name="connsiteY0" fmla="*/ 0 h 1491086"/>
                <a:gd name="connsiteX1" fmla="*/ 700174 w 1074191"/>
                <a:gd name="connsiteY1" fmla="*/ 575888 h 1491086"/>
                <a:gd name="connsiteX2" fmla="*/ 1074191 w 1074191"/>
                <a:gd name="connsiteY2" fmla="*/ 1491086 h 1491086"/>
                <a:gd name="connsiteX0" fmla="*/ 0 w 1544190"/>
                <a:gd name="connsiteY0" fmla="*/ 0 h 1491086"/>
                <a:gd name="connsiteX1" fmla="*/ 700174 w 1544190"/>
                <a:gd name="connsiteY1" fmla="*/ 575888 h 1491086"/>
                <a:gd name="connsiteX2" fmla="*/ 1074191 w 1544190"/>
                <a:gd name="connsiteY2" fmla="*/ 1491086 h 1491086"/>
                <a:gd name="connsiteX0" fmla="*/ 0 w 909002"/>
                <a:gd name="connsiteY0" fmla="*/ 0 h 1438070"/>
                <a:gd name="connsiteX1" fmla="*/ 700174 w 909002"/>
                <a:gd name="connsiteY1" fmla="*/ 575888 h 1438070"/>
                <a:gd name="connsiteX2" fmla="*/ 439003 w 909002"/>
                <a:gd name="connsiteY2" fmla="*/ 1438070 h 1438070"/>
              </a:gdLst>
              <a:ahLst/>
              <a:cxnLst>
                <a:cxn ang="0">
                  <a:pos x="connsiteX0" y="connsiteY0"/>
                </a:cxn>
                <a:cxn ang="0">
                  <a:pos x="connsiteX1" y="connsiteY1"/>
                </a:cxn>
                <a:cxn ang="0">
                  <a:pos x="connsiteX2" y="connsiteY2"/>
                </a:cxn>
              </a:cxnLst>
              <a:rect l="l" t="t" r="r" b="b"/>
              <a:pathLst>
                <a:path w="909002" h="1438070">
                  <a:moveTo>
                    <a:pt x="0" y="0"/>
                  </a:moveTo>
                  <a:cubicBezTo>
                    <a:pt x="413072" y="222459"/>
                    <a:pt x="544191" y="309184"/>
                    <a:pt x="700174" y="575888"/>
                  </a:cubicBezTo>
                  <a:cubicBezTo>
                    <a:pt x="818448" y="940378"/>
                    <a:pt x="909002" y="1108180"/>
                    <a:pt x="439003" y="1438070"/>
                  </a:cubicBezTo>
                </a:path>
              </a:pathLst>
            </a:cu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39" name="Freeform 105"/>
            <p:cNvSpPr/>
            <p:nvPr/>
          </p:nvSpPr>
          <p:spPr bwMode="auto">
            <a:xfrm>
              <a:off x="7696200" y="5062538"/>
              <a:ext cx="687388" cy="290512"/>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396486 w 756597"/>
                <a:gd name="connsiteY1" fmla="*/ 823181 h 1438070"/>
                <a:gd name="connsiteX2" fmla="*/ 756597 w 756597"/>
                <a:gd name="connsiteY2" fmla="*/ 1438070 h 1438070"/>
                <a:gd name="connsiteX0" fmla="*/ 0 w 530335"/>
                <a:gd name="connsiteY0" fmla="*/ 0 h 1438070"/>
                <a:gd name="connsiteX1" fmla="*/ 170224 w 530335"/>
                <a:gd name="connsiteY1" fmla="*/ 823181 h 1438070"/>
                <a:gd name="connsiteX2" fmla="*/ 530335 w 530335"/>
                <a:gd name="connsiteY2" fmla="*/ 1438070 h 1438070"/>
                <a:gd name="connsiteX0" fmla="*/ 0 w 530335"/>
                <a:gd name="connsiteY0" fmla="*/ 0 h 1438070"/>
                <a:gd name="connsiteX1" fmla="*/ 530335 w 530335"/>
                <a:gd name="connsiteY1" fmla="*/ 1438070 h 1438070"/>
                <a:gd name="connsiteX0" fmla="*/ 0 w 555475"/>
                <a:gd name="connsiteY0" fmla="*/ 0 h 401535"/>
                <a:gd name="connsiteX1" fmla="*/ 555475 w 555475"/>
                <a:gd name="connsiteY1" fmla="*/ 401535 h 401535"/>
                <a:gd name="connsiteX0" fmla="*/ 0 w 630896"/>
                <a:gd name="connsiteY0" fmla="*/ 0 h 421092"/>
                <a:gd name="connsiteX1" fmla="*/ 630896 w 630896"/>
                <a:gd name="connsiteY1" fmla="*/ 421092 h 421092"/>
                <a:gd name="connsiteX0" fmla="*/ 0 w 769167"/>
                <a:gd name="connsiteY0" fmla="*/ 0 h 636222"/>
                <a:gd name="connsiteX1" fmla="*/ 769167 w 769167"/>
                <a:gd name="connsiteY1"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42335"/>
                <a:gd name="connsiteX1" fmla="*/ 265247 w 769167"/>
                <a:gd name="connsiteY1" fmla="*/ 499321 h 642335"/>
                <a:gd name="connsiteX2" fmla="*/ 769167 w 769167"/>
                <a:gd name="connsiteY2" fmla="*/ 636222 h 642335"/>
                <a:gd name="connsiteX0" fmla="*/ 0 w 769167"/>
                <a:gd name="connsiteY0" fmla="*/ 0 h 642335"/>
                <a:gd name="connsiteX1" fmla="*/ 265247 w 769167"/>
                <a:gd name="connsiteY1" fmla="*/ 499321 h 642335"/>
                <a:gd name="connsiteX2" fmla="*/ 769167 w 769167"/>
                <a:gd name="connsiteY2" fmla="*/ 636222 h 642335"/>
                <a:gd name="connsiteX0" fmla="*/ 0 w 769167"/>
                <a:gd name="connsiteY0" fmla="*/ 0 h 636222"/>
                <a:gd name="connsiteX1" fmla="*/ 328098 w 769167"/>
                <a:gd name="connsiteY1" fmla="*/ 421092 h 636222"/>
                <a:gd name="connsiteX2" fmla="*/ 769167 w 769167"/>
                <a:gd name="connsiteY2" fmla="*/ 636222 h 636222"/>
                <a:gd name="connsiteX0" fmla="*/ 0 w 769167"/>
                <a:gd name="connsiteY0" fmla="*/ 0 h 681449"/>
                <a:gd name="connsiteX1" fmla="*/ 240107 w 769167"/>
                <a:gd name="connsiteY1" fmla="*/ 538436 h 681449"/>
                <a:gd name="connsiteX2" fmla="*/ 769167 w 769167"/>
                <a:gd name="connsiteY2" fmla="*/ 636222 h 681449"/>
                <a:gd name="connsiteX0" fmla="*/ 0 w 769167"/>
                <a:gd name="connsiteY0" fmla="*/ 0 h 681449"/>
                <a:gd name="connsiteX1" fmla="*/ 240107 w 769167"/>
                <a:gd name="connsiteY1" fmla="*/ 538436 h 681449"/>
                <a:gd name="connsiteX2" fmla="*/ 769167 w 769167"/>
                <a:gd name="connsiteY2" fmla="*/ 636222 h 681449"/>
                <a:gd name="connsiteX0" fmla="*/ 114164 w 883331"/>
                <a:gd name="connsiteY0" fmla="*/ 0 h 681449"/>
                <a:gd name="connsiteX1" fmla="*/ 40018 w 883331"/>
                <a:gd name="connsiteY1" fmla="*/ 166848 h 681449"/>
                <a:gd name="connsiteX2" fmla="*/ 354271 w 883331"/>
                <a:gd name="connsiteY2" fmla="*/ 538436 h 681449"/>
                <a:gd name="connsiteX3" fmla="*/ 883331 w 883331"/>
                <a:gd name="connsiteY3" fmla="*/ 636222 h 681449"/>
                <a:gd name="connsiteX0" fmla="*/ 0 w 769167"/>
                <a:gd name="connsiteY0" fmla="*/ 0 h 681449"/>
                <a:gd name="connsiteX1" fmla="*/ 240107 w 769167"/>
                <a:gd name="connsiteY1" fmla="*/ 538436 h 681449"/>
                <a:gd name="connsiteX2" fmla="*/ 769167 w 769167"/>
                <a:gd name="connsiteY2" fmla="*/ 636222 h 681449"/>
                <a:gd name="connsiteX0" fmla="*/ 0 w 907438"/>
                <a:gd name="connsiteY0" fmla="*/ 0 h 642334"/>
                <a:gd name="connsiteX1" fmla="*/ 378378 w 907438"/>
                <a:gd name="connsiteY1" fmla="*/ 499321 h 642334"/>
                <a:gd name="connsiteX2" fmla="*/ 907438 w 907438"/>
                <a:gd name="connsiteY2" fmla="*/ 597107 h 642334"/>
                <a:gd name="connsiteX0" fmla="*/ 0 w 907438"/>
                <a:gd name="connsiteY0" fmla="*/ 0 h 597107"/>
                <a:gd name="connsiteX1" fmla="*/ 353238 w 907438"/>
                <a:gd name="connsiteY1" fmla="*/ 362420 h 597107"/>
                <a:gd name="connsiteX2" fmla="*/ 907438 w 907438"/>
                <a:gd name="connsiteY2" fmla="*/ 597107 h 597107"/>
                <a:gd name="connsiteX0" fmla="*/ 0 w 907438"/>
                <a:gd name="connsiteY0" fmla="*/ 0 h 597107"/>
                <a:gd name="connsiteX1" fmla="*/ 353238 w 907438"/>
                <a:gd name="connsiteY1" fmla="*/ 362420 h 597107"/>
                <a:gd name="connsiteX2" fmla="*/ 907438 w 907438"/>
                <a:gd name="connsiteY2" fmla="*/ 597107 h 597107"/>
              </a:gdLst>
              <a:ahLst/>
              <a:cxnLst>
                <a:cxn ang="0">
                  <a:pos x="connsiteX0" y="connsiteY0"/>
                </a:cxn>
                <a:cxn ang="0">
                  <a:pos x="connsiteX1" y="connsiteY1"/>
                </a:cxn>
                <a:cxn ang="0">
                  <a:pos x="connsiteX2" y="connsiteY2"/>
                </a:cxn>
              </a:cxnLst>
              <a:rect l="l" t="t" r="r" b="b"/>
              <a:pathLst>
                <a:path w="907438" h="597107">
                  <a:moveTo>
                    <a:pt x="0" y="0"/>
                  </a:moveTo>
                  <a:cubicBezTo>
                    <a:pt x="50022" y="112174"/>
                    <a:pt x="225044" y="256383"/>
                    <a:pt x="353238" y="362420"/>
                  </a:cubicBezTo>
                  <a:cubicBezTo>
                    <a:pt x="507792" y="505434"/>
                    <a:pt x="625910" y="463261"/>
                    <a:pt x="907438" y="597107"/>
                  </a:cubicBezTo>
                </a:path>
              </a:pathLst>
            </a:custGeom>
            <a:ln w="50800">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40" name="Freeform 105"/>
            <p:cNvSpPr/>
            <p:nvPr/>
          </p:nvSpPr>
          <p:spPr bwMode="auto">
            <a:xfrm>
              <a:off x="7835900" y="4868863"/>
              <a:ext cx="406400" cy="1222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563526"/>
                <a:gd name="connsiteY0" fmla="*/ 0 h 3626465"/>
                <a:gd name="connsiteX1" fmla="*/ 181898 w 563526"/>
                <a:gd name="connsiteY1" fmla="*/ 119359 h 3626465"/>
                <a:gd name="connsiteX2" fmla="*/ 48057 w 563526"/>
                <a:gd name="connsiteY2" fmla="*/ 776584 h 3626465"/>
                <a:gd name="connsiteX3" fmla="*/ 563526 w 563526"/>
                <a:gd name="connsiteY3" fmla="*/ 3626465 h 3626465"/>
                <a:gd name="connsiteX0" fmla="*/ 16032 w 381628"/>
                <a:gd name="connsiteY0" fmla="*/ 0 h 3626465"/>
                <a:gd name="connsiteX1" fmla="*/ 0 w 381628"/>
                <a:gd name="connsiteY1" fmla="*/ 119359 h 3626465"/>
                <a:gd name="connsiteX2" fmla="*/ 381628 w 381628"/>
                <a:gd name="connsiteY2" fmla="*/ 3626465 h 3626465"/>
                <a:gd name="connsiteX0" fmla="*/ 0 w 365596"/>
                <a:gd name="connsiteY0" fmla="*/ 2510100 h 6136565"/>
                <a:gd name="connsiteX1" fmla="*/ 124253 w 365596"/>
                <a:gd name="connsiteY1" fmla="*/ 0 h 6136565"/>
                <a:gd name="connsiteX2" fmla="*/ 365596 w 365596"/>
                <a:gd name="connsiteY2" fmla="*/ 6136565 h 6136565"/>
                <a:gd name="connsiteX0" fmla="*/ 0 w 365596"/>
                <a:gd name="connsiteY0" fmla="*/ 0 h 3626465"/>
                <a:gd name="connsiteX1" fmla="*/ 365596 w 365596"/>
                <a:gd name="connsiteY1" fmla="*/ 3626465 h 3626465"/>
                <a:gd name="connsiteX0" fmla="*/ 0 w 374364"/>
                <a:gd name="connsiteY0" fmla="*/ 482068 h 482068"/>
                <a:gd name="connsiteX1" fmla="*/ 374364 w 374364"/>
                <a:gd name="connsiteY1" fmla="*/ 0 h 482068"/>
                <a:gd name="connsiteX0" fmla="*/ 0 w 374364"/>
                <a:gd name="connsiteY0" fmla="*/ 482068 h 704842"/>
                <a:gd name="connsiteX1" fmla="*/ 374364 w 374364"/>
                <a:gd name="connsiteY1" fmla="*/ 0 h 704842"/>
                <a:gd name="connsiteX0" fmla="*/ 0 w 374364"/>
                <a:gd name="connsiteY0" fmla="*/ 482068 h 704842"/>
                <a:gd name="connsiteX1" fmla="*/ 374364 w 374364"/>
                <a:gd name="connsiteY1" fmla="*/ 0 h 704842"/>
              </a:gdLst>
              <a:ahLst/>
              <a:cxnLst>
                <a:cxn ang="0">
                  <a:pos x="connsiteX0" y="connsiteY0"/>
                </a:cxn>
                <a:cxn ang="0">
                  <a:pos x="connsiteX1" y="connsiteY1"/>
                </a:cxn>
              </a:cxnLst>
              <a:rect l="l" t="t" r="r" b="b"/>
              <a:pathLst>
                <a:path w="374364" h="704842">
                  <a:moveTo>
                    <a:pt x="0" y="482068"/>
                  </a:moveTo>
                  <a:cubicBezTo>
                    <a:pt x="177396" y="704842"/>
                    <a:pt x="249576" y="489372"/>
                    <a:pt x="374364" y="0"/>
                  </a:cubicBezTo>
                </a:path>
              </a:pathLst>
            </a:custGeom>
            <a:ln w="381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41" name="Freeform 105"/>
            <p:cNvSpPr/>
            <p:nvPr/>
          </p:nvSpPr>
          <p:spPr bwMode="auto">
            <a:xfrm>
              <a:off x="6480175" y="5105400"/>
              <a:ext cx="869950" cy="344488"/>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563526"/>
                <a:gd name="connsiteY0" fmla="*/ 0 h 3626465"/>
                <a:gd name="connsiteX1" fmla="*/ 181898 w 563526"/>
                <a:gd name="connsiteY1" fmla="*/ 119359 h 3626465"/>
                <a:gd name="connsiteX2" fmla="*/ 48057 w 563526"/>
                <a:gd name="connsiteY2" fmla="*/ 776584 h 3626465"/>
                <a:gd name="connsiteX3" fmla="*/ 563526 w 563526"/>
                <a:gd name="connsiteY3" fmla="*/ 3626465 h 3626465"/>
                <a:gd name="connsiteX0" fmla="*/ 16032 w 381628"/>
                <a:gd name="connsiteY0" fmla="*/ 0 h 3626465"/>
                <a:gd name="connsiteX1" fmla="*/ 0 w 381628"/>
                <a:gd name="connsiteY1" fmla="*/ 119359 h 3626465"/>
                <a:gd name="connsiteX2" fmla="*/ 381628 w 381628"/>
                <a:gd name="connsiteY2" fmla="*/ 3626465 h 3626465"/>
                <a:gd name="connsiteX0" fmla="*/ 0 w 365596"/>
                <a:gd name="connsiteY0" fmla="*/ 2510100 h 6136565"/>
                <a:gd name="connsiteX1" fmla="*/ 124253 w 365596"/>
                <a:gd name="connsiteY1" fmla="*/ 0 h 6136565"/>
                <a:gd name="connsiteX2" fmla="*/ 365596 w 365596"/>
                <a:gd name="connsiteY2" fmla="*/ 6136565 h 6136565"/>
                <a:gd name="connsiteX0" fmla="*/ 0 w 365596"/>
                <a:gd name="connsiteY0" fmla="*/ 0 h 3626465"/>
                <a:gd name="connsiteX1" fmla="*/ 365596 w 365596"/>
                <a:gd name="connsiteY1" fmla="*/ 3626465 h 3626465"/>
                <a:gd name="connsiteX0" fmla="*/ 0 w 374364"/>
                <a:gd name="connsiteY0" fmla="*/ 482068 h 482068"/>
                <a:gd name="connsiteX1" fmla="*/ 374364 w 374364"/>
                <a:gd name="connsiteY1" fmla="*/ 0 h 482068"/>
                <a:gd name="connsiteX0" fmla="*/ 0 w 374364"/>
                <a:gd name="connsiteY0" fmla="*/ 482068 h 704842"/>
                <a:gd name="connsiteX1" fmla="*/ 374364 w 374364"/>
                <a:gd name="connsiteY1" fmla="*/ 0 h 704842"/>
                <a:gd name="connsiteX0" fmla="*/ 0 w 374364"/>
                <a:gd name="connsiteY0" fmla="*/ 482068 h 704842"/>
                <a:gd name="connsiteX1" fmla="*/ 374364 w 374364"/>
                <a:gd name="connsiteY1" fmla="*/ 0 h 704842"/>
                <a:gd name="connsiteX0" fmla="*/ 0 w 374364"/>
                <a:gd name="connsiteY0" fmla="*/ 657371 h 664675"/>
                <a:gd name="connsiteX1" fmla="*/ 82642 w 374364"/>
                <a:gd name="connsiteY1" fmla="*/ 0 h 664675"/>
                <a:gd name="connsiteX2" fmla="*/ 374364 w 374364"/>
                <a:gd name="connsiteY2" fmla="*/ 175303 h 664675"/>
                <a:gd name="connsiteX0" fmla="*/ 0 w 374364"/>
                <a:gd name="connsiteY0" fmla="*/ 482068 h 482068"/>
                <a:gd name="connsiteX1" fmla="*/ 374364 w 374364"/>
                <a:gd name="connsiteY1" fmla="*/ 0 h 482068"/>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1007147 w 1169930"/>
                <a:gd name="connsiteY0" fmla="*/ 0 h 1983052"/>
                <a:gd name="connsiteX1" fmla="*/ 206621 w 1169930"/>
                <a:gd name="connsiteY1" fmla="*/ 1983052 h 1983052"/>
                <a:gd name="connsiteX0" fmla="*/ 800526 w 963309"/>
                <a:gd name="connsiteY0" fmla="*/ 0 h 1983052"/>
                <a:gd name="connsiteX1" fmla="*/ 0 w 963309"/>
                <a:gd name="connsiteY1" fmla="*/ 1983052 h 1983052"/>
                <a:gd name="connsiteX0" fmla="*/ 800526 w 800526"/>
                <a:gd name="connsiteY0" fmla="*/ 0 h 1983052"/>
                <a:gd name="connsiteX1" fmla="*/ 0 w 800526"/>
                <a:gd name="connsiteY1" fmla="*/ 1983052 h 1983052"/>
              </a:gdLst>
              <a:ahLst/>
              <a:cxnLst>
                <a:cxn ang="0">
                  <a:pos x="connsiteX0" y="connsiteY0"/>
                </a:cxn>
                <a:cxn ang="0">
                  <a:pos x="connsiteX1" y="connsiteY1"/>
                </a:cxn>
              </a:cxnLst>
              <a:rect l="l" t="t" r="r" b="b"/>
              <a:pathLst>
                <a:path w="800526" h="1983052">
                  <a:moveTo>
                    <a:pt x="800526" y="0"/>
                  </a:moveTo>
                  <a:cubicBezTo>
                    <a:pt x="524917" y="1281862"/>
                    <a:pt x="73950" y="153385"/>
                    <a:pt x="0" y="1983052"/>
                  </a:cubicBezTo>
                </a:path>
              </a:pathLst>
            </a:custGeom>
            <a:ln w="381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47" name="Freeform 105"/>
            <p:cNvSpPr/>
            <p:nvPr/>
          </p:nvSpPr>
          <p:spPr bwMode="auto">
            <a:xfrm>
              <a:off x="7353300" y="2138363"/>
              <a:ext cx="384175" cy="35115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353098"/>
                <a:gd name="connsiteY0" fmla="*/ 0 h 3588365"/>
                <a:gd name="connsiteX1" fmla="*/ 181898 w 353098"/>
                <a:gd name="connsiteY1" fmla="*/ 119359 h 3588365"/>
                <a:gd name="connsiteX2" fmla="*/ 48057 w 353098"/>
                <a:gd name="connsiteY2" fmla="*/ 776584 h 3588365"/>
                <a:gd name="connsiteX3" fmla="*/ 136327 w 353098"/>
                <a:gd name="connsiteY3" fmla="*/ 2472034 h 3588365"/>
                <a:gd name="connsiteX4" fmla="*/ 353098 w 353098"/>
                <a:gd name="connsiteY4" fmla="*/ 3588365 h 3588365"/>
                <a:gd name="connsiteX0" fmla="*/ 197930 w 353098"/>
                <a:gd name="connsiteY0" fmla="*/ 0 h 3588365"/>
                <a:gd name="connsiteX1" fmla="*/ 138126 w 353098"/>
                <a:gd name="connsiteY1" fmla="*/ 224152 h 3588365"/>
                <a:gd name="connsiteX2" fmla="*/ 48057 w 353098"/>
                <a:gd name="connsiteY2" fmla="*/ 776584 h 3588365"/>
                <a:gd name="connsiteX3" fmla="*/ 136327 w 353098"/>
                <a:gd name="connsiteY3" fmla="*/ 2472034 h 3588365"/>
                <a:gd name="connsiteX4" fmla="*/ 353098 w 353098"/>
                <a:gd name="connsiteY4" fmla="*/ 3588365 h 3588365"/>
                <a:gd name="connsiteX0" fmla="*/ 171667 w 353098"/>
                <a:gd name="connsiteY0" fmla="*/ 0 h 3493099"/>
                <a:gd name="connsiteX1" fmla="*/ 138126 w 353098"/>
                <a:gd name="connsiteY1" fmla="*/ 128886 h 3493099"/>
                <a:gd name="connsiteX2" fmla="*/ 48057 w 353098"/>
                <a:gd name="connsiteY2" fmla="*/ 681318 h 3493099"/>
                <a:gd name="connsiteX3" fmla="*/ 136327 w 353098"/>
                <a:gd name="connsiteY3" fmla="*/ 2376768 h 3493099"/>
                <a:gd name="connsiteX4" fmla="*/ 353098 w 353098"/>
                <a:gd name="connsiteY4" fmla="*/ 3493099 h 3493099"/>
                <a:gd name="connsiteX0" fmla="*/ 145404 w 353098"/>
                <a:gd name="connsiteY0" fmla="*/ 0 h 3512152"/>
                <a:gd name="connsiteX1" fmla="*/ 138126 w 353098"/>
                <a:gd name="connsiteY1" fmla="*/ 147939 h 3512152"/>
                <a:gd name="connsiteX2" fmla="*/ 48057 w 353098"/>
                <a:gd name="connsiteY2" fmla="*/ 700371 h 3512152"/>
                <a:gd name="connsiteX3" fmla="*/ 136327 w 353098"/>
                <a:gd name="connsiteY3" fmla="*/ 2395821 h 3512152"/>
                <a:gd name="connsiteX4" fmla="*/ 353098 w 353098"/>
                <a:gd name="connsiteY4" fmla="*/ 3512152 h 35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98" h="3512152">
                  <a:moveTo>
                    <a:pt x="145404" y="0"/>
                  </a:moveTo>
                  <a:lnTo>
                    <a:pt x="138126" y="147939"/>
                  </a:lnTo>
                  <a:cubicBezTo>
                    <a:pt x="136960" y="258320"/>
                    <a:pt x="0" y="323816"/>
                    <a:pt x="48057" y="700371"/>
                  </a:cubicBezTo>
                  <a:cubicBezTo>
                    <a:pt x="81895" y="1076609"/>
                    <a:pt x="85487" y="1927191"/>
                    <a:pt x="136327" y="2395821"/>
                  </a:cubicBezTo>
                  <a:cubicBezTo>
                    <a:pt x="187167" y="2864451"/>
                    <a:pt x="299273" y="3245134"/>
                    <a:pt x="353098" y="3512152"/>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pic>
          <p:nvPicPr>
            <p:cNvPr id="51248" name="Bildobjekt 39"/>
            <p:cNvPicPr>
              <a:picLocks noChangeAspect="1"/>
            </p:cNvPicPr>
            <p:nvPr/>
          </p:nvPicPr>
          <p:blipFill>
            <a:blip r:embed="rId10" cstate="print"/>
            <a:srcRect/>
            <a:stretch>
              <a:fillRect/>
            </a:stretch>
          </p:blipFill>
          <p:spPr bwMode="auto">
            <a:xfrm>
              <a:off x="7094387" y="2365186"/>
              <a:ext cx="449767" cy="534936"/>
            </a:xfrm>
            <a:prstGeom prst="rect">
              <a:avLst/>
            </a:prstGeom>
            <a:noFill/>
            <a:ln w="9525">
              <a:noFill/>
              <a:miter lim="800000"/>
              <a:headEnd/>
              <a:tailEnd/>
            </a:ln>
          </p:spPr>
        </p:pic>
        <p:sp>
          <p:nvSpPr>
            <p:cNvPr id="145" name="Magnetskiva 144"/>
            <p:cNvSpPr/>
            <p:nvPr/>
          </p:nvSpPr>
          <p:spPr bwMode="auto">
            <a:xfrm>
              <a:off x="5895975" y="3138488"/>
              <a:ext cx="809625" cy="814387"/>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t>Company</a:t>
              </a:r>
            </a:p>
            <a:p>
              <a:pPr algn="ctr">
                <a:defRPr/>
              </a:pPr>
              <a:r>
                <a:rPr lang="en-US" sz="1200" dirty="0"/>
                <a:t>Web Server</a:t>
              </a:r>
            </a:p>
          </p:txBody>
        </p:sp>
        <p:sp>
          <p:nvSpPr>
            <p:cNvPr id="51251" name="textruta 78"/>
            <p:cNvSpPr txBox="1">
              <a:spLocks noChangeArrowheads="1"/>
            </p:cNvSpPr>
            <p:nvPr/>
          </p:nvSpPr>
          <p:spPr bwMode="auto">
            <a:xfrm>
              <a:off x="7796062" y="4910464"/>
              <a:ext cx="557541" cy="338554"/>
            </a:xfrm>
            <a:prstGeom prst="rect">
              <a:avLst/>
            </a:prstGeom>
            <a:noFill/>
            <a:ln w="9525">
              <a:noFill/>
              <a:miter lim="800000"/>
              <a:headEnd/>
              <a:tailEnd/>
            </a:ln>
          </p:spPr>
          <p:txBody>
            <a:bodyPr>
              <a:spAutoFit/>
            </a:bodyPr>
            <a:lstStyle/>
            <a:p>
              <a:r>
                <a:rPr lang="en-US" sz="1600">
                  <a:solidFill>
                    <a:srgbClr val="008000"/>
                  </a:solidFill>
                </a:rPr>
                <a:t>SIP</a:t>
              </a:r>
            </a:p>
          </p:txBody>
        </p:sp>
        <p:sp>
          <p:nvSpPr>
            <p:cNvPr id="51252" name="textruta 78"/>
            <p:cNvSpPr txBox="1">
              <a:spLocks noChangeArrowheads="1"/>
            </p:cNvSpPr>
            <p:nvPr/>
          </p:nvSpPr>
          <p:spPr bwMode="auto">
            <a:xfrm>
              <a:off x="6786651" y="3700789"/>
              <a:ext cx="1071778" cy="338554"/>
            </a:xfrm>
            <a:prstGeom prst="rect">
              <a:avLst/>
            </a:prstGeom>
            <a:noFill/>
            <a:ln w="9525">
              <a:noFill/>
              <a:miter lim="800000"/>
              <a:headEnd/>
              <a:tailEnd/>
            </a:ln>
          </p:spPr>
          <p:txBody>
            <a:bodyPr>
              <a:spAutoFit/>
            </a:bodyPr>
            <a:lstStyle/>
            <a:p>
              <a:r>
                <a:rPr lang="en-US" sz="1600" b="0"/>
                <a:t>WS</a:t>
              </a:r>
            </a:p>
          </p:txBody>
        </p:sp>
        <p:sp>
          <p:nvSpPr>
            <p:cNvPr id="51253" name="TextBox 104"/>
            <p:cNvSpPr txBox="1">
              <a:spLocks noChangeArrowheads="1"/>
            </p:cNvSpPr>
            <p:nvPr/>
          </p:nvSpPr>
          <p:spPr bwMode="auto">
            <a:xfrm>
              <a:off x="7384256" y="3256757"/>
              <a:ext cx="855663" cy="368300"/>
            </a:xfrm>
            <a:prstGeom prst="rect">
              <a:avLst/>
            </a:prstGeom>
            <a:noFill/>
            <a:ln w="9525">
              <a:noFill/>
              <a:miter lim="800000"/>
              <a:headEnd/>
              <a:tailEnd/>
            </a:ln>
          </p:spPr>
          <p:txBody>
            <a:bodyPr>
              <a:spAutoFit/>
            </a:bodyPr>
            <a:lstStyle/>
            <a:p>
              <a:r>
                <a:rPr lang="en-US" sz="1800" b="0">
                  <a:solidFill>
                    <a:srgbClr val="FF0000"/>
                  </a:solidFill>
                  <a:latin typeface="Calibri" pitchFamily="34" charset="0"/>
                  <a:cs typeface="Calibri" pitchFamily="34" charset="0"/>
                </a:rPr>
                <a:t>media</a:t>
              </a:r>
            </a:p>
          </p:txBody>
        </p:sp>
        <p:pic>
          <p:nvPicPr>
            <p:cNvPr id="59" name="Picture 33" descr="laptop_computer"/>
            <p:cNvPicPr>
              <a:picLocks noChangeAspect="1" noChangeArrowheads="1"/>
            </p:cNvPicPr>
            <p:nvPr/>
          </p:nvPicPr>
          <p:blipFill>
            <a:blip r:embed="rId11" cstate="print">
              <a:extLst>
                <a:ext uri="{28A0092B-C50C-407E-A947-70E740481C1C}"/>
              </a:extLst>
            </a:blip>
            <a:srcRect/>
            <a:stretch>
              <a:fillRect/>
            </a:stretch>
          </p:blipFill>
          <p:spPr bwMode="auto">
            <a:xfrm>
              <a:off x="7648163" y="4095182"/>
              <a:ext cx="1260775" cy="873456"/>
            </a:xfrm>
            <a:prstGeom prst="rect">
              <a:avLst/>
            </a:prstGeom>
            <a:noFill/>
            <a:ln>
              <a:noFill/>
            </a:ln>
            <a:effectLst>
              <a:glow rad="63500">
                <a:schemeClr val="accent1">
                  <a:satMod val="175000"/>
                  <a:alpha val="40000"/>
                </a:schemeClr>
              </a:glow>
            </a:effectLst>
            <a:extLst>
              <a:ext uri="{909E8E84-426E-40DD-AFC4-6F175D3DCCD1}"/>
              <a:ext uri="{91240B29-F687-4F45-9708-019B960494DF}"/>
            </a:extLst>
          </p:spPr>
        </p:pic>
        <p:pic>
          <p:nvPicPr>
            <p:cNvPr id="51255" name="Picture 2"/>
            <p:cNvPicPr>
              <a:picLocks noChangeAspect="1" noChangeArrowheads="1"/>
            </p:cNvPicPr>
            <p:nvPr/>
          </p:nvPicPr>
          <p:blipFill>
            <a:blip r:embed="rId12" cstate="print"/>
            <a:stretch>
              <a:fillRect/>
            </a:stretch>
          </p:blipFill>
          <p:spPr bwMode="auto">
            <a:xfrm>
              <a:off x="6838326" y="4152900"/>
              <a:ext cx="971275" cy="962025"/>
            </a:xfrm>
            <a:prstGeom prst="rect">
              <a:avLst/>
            </a:prstGeom>
            <a:noFill/>
            <a:ln w="9525">
              <a:noFill/>
              <a:miter lim="800000"/>
              <a:headEnd/>
              <a:tailEnd/>
            </a:ln>
          </p:spPr>
        </p:pic>
      </p:grpSp>
      <p:sp>
        <p:nvSpPr>
          <p:cNvPr id="71" name="Platshållare för innehåll 70"/>
          <p:cNvSpPr>
            <a:spLocks noGrp="1"/>
          </p:cNvSpPr>
          <p:nvPr>
            <p:ph idx="1"/>
          </p:nvPr>
        </p:nvSpPr>
        <p:spPr>
          <a:xfrm>
            <a:off x="3314984" y="1255594"/>
            <a:ext cx="2608144" cy="4244454"/>
          </a:xfrm>
        </p:spPr>
        <p:txBody>
          <a:bodyPr/>
          <a:lstStyle/>
          <a:p>
            <a:pPr>
              <a:buClr>
                <a:srgbClr val="B71937"/>
              </a:buClr>
              <a:buFont typeface="Wingdings" pitchFamily="2" charset="2"/>
              <a:buNone/>
            </a:pPr>
            <a:endParaRPr lang="en-US" sz="800" b="1" dirty="0" smtClean="0">
              <a:solidFill>
                <a:srgbClr val="B30F41"/>
              </a:solidFill>
            </a:endParaRPr>
          </a:p>
          <a:p>
            <a:pPr marL="0" indent="0">
              <a:buClr>
                <a:srgbClr val="B71937"/>
              </a:buClr>
              <a:buFont typeface="Wingdings" pitchFamily="2" charset="2"/>
              <a:buNone/>
            </a:pPr>
            <a:r>
              <a:rPr lang="en-US" dirty="0" smtClean="0">
                <a:latin typeface="+mj-lt"/>
              </a:rPr>
              <a:t>Our Auto Attendant, Queues, Forwards,  Transfers, Conference Bridges, PBX Phones… </a:t>
            </a:r>
          </a:p>
          <a:p>
            <a:pPr marL="0" indent="0">
              <a:buClr>
                <a:srgbClr val="B71937"/>
              </a:buClr>
              <a:buFont typeface="Wingdings" pitchFamily="2" charset="2"/>
              <a:buNone/>
            </a:pPr>
            <a:endParaRPr lang="en-US" dirty="0" smtClean="0">
              <a:latin typeface="+mj-lt"/>
            </a:endParaRPr>
          </a:p>
          <a:p>
            <a:pPr marL="0" indent="0">
              <a:buClr>
                <a:srgbClr val="B71937"/>
              </a:buClr>
              <a:buFont typeface="Wingdings" pitchFamily="2" charset="2"/>
              <a:buNone/>
            </a:pPr>
            <a:r>
              <a:rPr lang="en-US" dirty="0" smtClean="0">
                <a:latin typeface="+mj-lt"/>
              </a:rPr>
              <a:t>Is there “a Gateway” into the enterprise PBX / UC-solution? </a:t>
            </a:r>
          </a:p>
          <a:p>
            <a:pPr marL="0" indent="0">
              <a:buClr>
                <a:srgbClr val="B71937"/>
              </a:buClr>
              <a:buFont typeface="Wingdings" pitchFamily="2" charset="2"/>
              <a:buNone/>
            </a:pPr>
            <a:endParaRPr lang="en-US" dirty="0" smtClean="0">
              <a:latin typeface="+mj-lt"/>
            </a:endParaRPr>
          </a:p>
          <a:p>
            <a:pPr algn="ctr">
              <a:buClr>
                <a:srgbClr val="B71937"/>
              </a:buClr>
              <a:buNone/>
            </a:pPr>
            <a:r>
              <a:rPr lang="en-US" sz="2400" b="1" dirty="0" smtClean="0"/>
              <a:t>Needed!</a:t>
            </a:r>
          </a:p>
          <a:p>
            <a:pPr>
              <a:buClr>
                <a:srgbClr val="B71937"/>
              </a:buClr>
            </a:pPr>
            <a:endParaRPr lang="en-US" sz="900" dirty="0" smtClean="0"/>
          </a:p>
          <a:p>
            <a:pPr>
              <a:buClr>
                <a:srgbClr val="B71937"/>
              </a:buClr>
            </a:pPr>
            <a:endParaRPr lang="en-US" sz="900" dirty="0" smtClean="0"/>
          </a:p>
          <a:p>
            <a:pPr>
              <a:buClr>
                <a:srgbClr val="B71937"/>
              </a:buClr>
              <a:buNone/>
            </a:pPr>
            <a:endParaRPr lang="en-US" dirty="0" smtClean="0"/>
          </a:p>
        </p:txBody>
      </p:sp>
      <p:grpSp>
        <p:nvGrpSpPr>
          <p:cNvPr id="110" name="Grupp 109"/>
          <p:cNvGrpSpPr/>
          <p:nvPr/>
        </p:nvGrpSpPr>
        <p:grpSpPr>
          <a:xfrm>
            <a:off x="120650" y="1133759"/>
            <a:ext cx="3213100" cy="5716304"/>
            <a:chOff x="120650" y="1133759"/>
            <a:chExt cx="3213100" cy="5716304"/>
          </a:xfrm>
        </p:grpSpPr>
        <p:pic>
          <p:nvPicPr>
            <p:cNvPr id="56" name="Bildobjekt 10"/>
            <p:cNvPicPr>
              <a:picLocks noChangeAspect="1"/>
            </p:cNvPicPr>
            <p:nvPr/>
          </p:nvPicPr>
          <p:blipFill>
            <a:blip r:embed="rId2" cstate="print"/>
            <a:srcRect/>
            <a:stretch>
              <a:fillRect/>
            </a:stretch>
          </p:blipFill>
          <p:spPr bwMode="auto">
            <a:xfrm>
              <a:off x="304800" y="1666875"/>
              <a:ext cx="2800350" cy="5114925"/>
            </a:xfrm>
            <a:prstGeom prst="rect">
              <a:avLst/>
            </a:prstGeom>
            <a:noFill/>
            <a:ln w="9525">
              <a:noFill/>
              <a:prstDash val="dash"/>
              <a:miter lim="800000"/>
              <a:headEnd/>
              <a:tailEnd/>
            </a:ln>
          </p:spPr>
        </p:pic>
        <p:sp>
          <p:nvSpPr>
            <p:cNvPr id="60" name="Rektangel 59"/>
            <p:cNvSpPr/>
            <p:nvPr/>
          </p:nvSpPr>
          <p:spPr>
            <a:xfrm>
              <a:off x="2449513" y="4887913"/>
              <a:ext cx="69850" cy="3476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89" name="Rektangel 88"/>
            <p:cNvSpPr/>
            <p:nvPr/>
          </p:nvSpPr>
          <p:spPr>
            <a:xfrm rot="16200000">
              <a:off x="1415257" y="3953668"/>
              <a:ext cx="88900" cy="25574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90" name="Rektangel 89"/>
            <p:cNvSpPr/>
            <p:nvPr/>
          </p:nvSpPr>
          <p:spPr>
            <a:xfrm>
              <a:off x="619125" y="5273675"/>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91" name="Bildobjekt 112"/>
            <p:cNvPicPr>
              <a:picLocks noChangeAspect="1"/>
            </p:cNvPicPr>
            <p:nvPr/>
          </p:nvPicPr>
          <p:blipFill>
            <a:blip r:embed="rId4" cstate="print">
              <a:lum bright="54000" contrast="-82000"/>
            </a:blip>
            <a:srcRect/>
            <a:stretch>
              <a:fillRect/>
            </a:stretch>
          </p:blipFill>
          <p:spPr bwMode="auto">
            <a:xfrm>
              <a:off x="120650" y="5370513"/>
              <a:ext cx="935038" cy="614362"/>
            </a:xfrm>
            <a:prstGeom prst="rect">
              <a:avLst/>
            </a:prstGeom>
            <a:noFill/>
            <a:ln w="9525">
              <a:noFill/>
              <a:miter lim="800000"/>
              <a:headEnd/>
              <a:tailEnd/>
            </a:ln>
          </p:spPr>
        </p:pic>
        <p:sp>
          <p:nvSpPr>
            <p:cNvPr id="92" name="Rektangel 91"/>
            <p:cNvSpPr/>
            <p:nvPr/>
          </p:nvSpPr>
          <p:spPr>
            <a:xfrm>
              <a:off x="1955800" y="5272088"/>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93" name="TextBox 104"/>
            <p:cNvSpPr txBox="1">
              <a:spLocks noChangeArrowheads="1"/>
            </p:cNvSpPr>
            <p:nvPr/>
          </p:nvSpPr>
          <p:spPr bwMode="auto">
            <a:xfrm>
              <a:off x="457200" y="4845050"/>
              <a:ext cx="608013" cy="369888"/>
            </a:xfrm>
            <a:prstGeom prst="rect">
              <a:avLst/>
            </a:prstGeom>
            <a:noFill/>
            <a:ln w="9525">
              <a:noFill/>
              <a:miter lim="800000"/>
              <a:headEnd/>
              <a:tailEnd/>
            </a:ln>
          </p:spPr>
          <p:txBody>
            <a:bodyPr>
              <a:spAutoFit/>
            </a:bodyPr>
            <a:lstStyle/>
            <a:p>
              <a:r>
                <a:rPr lang="en-US" sz="1800">
                  <a:latin typeface="Calibri" pitchFamily="34" charset="0"/>
                  <a:cs typeface="Calibri" pitchFamily="34" charset="0"/>
                </a:rPr>
                <a:t>LAN</a:t>
              </a:r>
            </a:p>
          </p:txBody>
        </p:sp>
        <p:pic>
          <p:nvPicPr>
            <p:cNvPr id="94" name="Bildobjekt 4"/>
            <p:cNvPicPr>
              <a:picLocks noChangeAspect="1"/>
            </p:cNvPicPr>
            <p:nvPr/>
          </p:nvPicPr>
          <p:blipFill>
            <a:blip r:embed="rId3" cstate="print"/>
            <a:srcRect/>
            <a:stretch>
              <a:fillRect/>
            </a:stretch>
          </p:blipFill>
          <p:spPr bwMode="auto">
            <a:xfrm>
              <a:off x="333375" y="1285875"/>
              <a:ext cx="2525713" cy="1466850"/>
            </a:xfrm>
            <a:prstGeom prst="rect">
              <a:avLst/>
            </a:prstGeom>
            <a:noFill/>
            <a:ln w="9525">
              <a:noFill/>
              <a:miter lim="800000"/>
              <a:headEnd/>
              <a:tailEnd/>
            </a:ln>
          </p:spPr>
        </p:pic>
        <p:pic>
          <p:nvPicPr>
            <p:cNvPr id="95" name="Picture 5" descr="C:\J_Kolon\TMC\WebRTCAtlantaJune2013\CallNow.png"/>
            <p:cNvPicPr>
              <a:picLocks noChangeAspect="1" noChangeArrowheads="1"/>
            </p:cNvPicPr>
            <p:nvPr/>
          </p:nvPicPr>
          <p:blipFill>
            <a:blip r:embed="rId5" cstate="print"/>
            <a:srcRect/>
            <a:stretch>
              <a:fillRect/>
            </a:stretch>
          </p:blipFill>
          <p:spPr bwMode="auto">
            <a:xfrm>
              <a:off x="884877" y="1133759"/>
              <a:ext cx="1335088" cy="1057275"/>
            </a:xfrm>
            <a:prstGeom prst="rect">
              <a:avLst/>
            </a:prstGeom>
            <a:noFill/>
            <a:ln w="9525">
              <a:noFill/>
              <a:miter lim="800000"/>
              <a:headEnd/>
              <a:tailEnd/>
            </a:ln>
          </p:spPr>
        </p:pic>
        <p:pic>
          <p:nvPicPr>
            <p:cNvPr id="96" name="Picture 2" descr="C:\J_Kolon\TMC\WebRTCAtlantaJune2013\RTCBrowser.png"/>
            <p:cNvPicPr>
              <a:picLocks noChangeAspect="1" noChangeArrowheads="1"/>
            </p:cNvPicPr>
            <p:nvPr/>
          </p:nvPicPr>
          <p:blipFill>
            <a:blip r:embed="rId6" cstate="print"/>
            <a:srcRect/>
            <a:stretch>
              <a:fillRect/>
            </a:stretch>
          </p:blipFill>
          <p:spPr bwMode="auto">
            <a:xfrm>
              <a:off x="1304925" y="5453063"/>
              <a:ext cx="1028700" cy="952500"/>
            </a:xfrm>
            <a:prstGeom prst="rect">
              <a:avLst/>
            </a:prstGeom>
            <a:noFill/>
            <a:ln w="9525">
              <a:noFill/>
              <a:miter lim="800000"/>
              <a:headEnd/>
              <a:tailEnd/>
            </a:ln>
          </p:spPr>
        </p:pic>
        <p:pic>
          <p:nvPicPr>
            <p:cNvPr id="97" name="Picture 33" descr="laptop_computer"/>
            <p:cNvPicPr>
              <a:picLocks noChangeAspect="1" noChangeArrowheads="1"/>
            </p:cNvPicPr>
            <p:nvPr/>
          </p:nvPicPr>
          <p:blipFill>
            <a:blip r:embed="rId11" cstate="print">
              <a:lum bright="54000" contrast="-82000"/>
            </a:blip>
            <a:srcRect/>
            <a:stretch>
              <a:fillRect/>
            </a:stretch>
          </p:blipFill>
          <p:spPr bwMode="auto">
            <a:xfrm>
              <a:off x="2019300" y="4114800"/>
              <a:ext cx="1260475" cy="873125"/>
            </a:xfrm>
            <a:prstGeom prst="rect">
              <a:avLst/>
            </a:prstGeom>
            <a:noFill/>
            <a:ln w="9525">
              <a:noFill/>
              <a:miter lim="800000"/>
              <a:headEnd/>
              <a:tailEnd/>
            </a:ln>
          </p:spPr>
        </p:pic>
        <p:pic>
          <p:nvPicPr>
            <p:cNvPr id="98" name="Picture 2" descr="C:\J_Kolon\TMC\WebRTCAtlantaJune2013\RTCBrowser.png"/>
            <p:cNvPicPr>
              <a:picLocks noChangeAspect="1" noChangeArrowheads="1"/>
            </p:cNvPicPr>
            <p:nvPr/>
          </p:nvPicPr>
          <p:blipFill>
            <a:blip r:embed="rId7" cstate="print"/>
            <a:srcRect/>
            <a:stretch>
              <a:fillRect/>
            </a:stretch>
          </p:blipFill>
          <p:spPr bwMode="auto">
            <a:xfrm>
              <a:off x="1509713" y="5576888"/>
              <a:ext cx="1138237" cy="1054100"/>
            </a:xfrm>
            <a:prstGeom prst="rect">
              <a:avLst/>
            </a:prstGeom>
            <a:noFill/>
            <a:ln w="9525">
              <a:noFill/>
              <a:miter lim="800000"/>
              <a:headEnd/>
              <a:tailEnd/>
            </a:ln>
          </p:spPr>
        </p:pic>
        <p:pic>
          <p:nvPicPr>
            <p:cNvPr id="99" name="Picture 2" descr="C:\J_Kolon\TMC\WebRTCAtlantaJune2013\RTCBrowser.png"/>
            <p:cNvPicPr>
              <a:picLocks noChangeAspect="1" noChangeArrowheads="1"/>
            </p:cNvPicPr>
            <p:nvPr/>
          </p:nvPicPr>
          <p:blipFill>
            <a:blip r:embed="rId8" cstate="print"/>
            <a:srcRect/>
            <a:stretch>
              <a:fillRect/>
            </a:stretch>
          </p:blipFill>
          <p:spPr bwMode="auto">
            <a:xfrm>
              <a:off x="1766888" y="5681663"/>
              <a:ext cx="1262062" cy="1168400"/>
            </a:xfrm>
            <a:prstGeom prst="rect">
              <a:avLst/>
            </a:prstGeom>
            <a:noFill/>
            <a:ln w="9525">
              <a:noFill/>
              <a:miter lim="800000"/>
              <a:headEnd/>
              <a:tailEnd/>
            </a:ln>
          </p:spPr>
        </p:pic>
        <p:pic>
          <p:nvPicPr>
            <p:cNvPr id="102" name="Picture 3"/>
            <p:cNvPicPr>
              <a:picLocks noChangeAspect="1" noChangeArrowheads="1"/>
            </p:cNvPicPr>
            <p:nvPr/>
          </p:nvPicPr>
          <p:blipFill>
            <a:blip r:embed="rId13" cstate="print">
              <a:lum bright="54000" contrast="-82000"/>
            </a:blip>
            <a:srcRect/>
            <a:stretch>
              <a:fillRect/>
            </a:stretch>
          </p:blipFill>
          <p:spPr bwMode="auto">
            <a:xfrm>
              <a:off x="2571750" y="4894263"/>
              <a:ext cx="762000" cy="738187"/>
            </a:xfrm>
            <a:prstGeom prst="rect">
              <a:avLst/>
            </a:prstGeom>
            <a:noFill/>
            <a:ln w="9525">
              <a:noFill/>
              <a:miter lim="800000"/>
              <a:headEnd/>
              <a:tailEnd/>
            </a:ln>
          </p:spPr>
        </p:pic>
        <p:sp>
          <p:nvSpPr>
            <p:cNvPr id="103" name="Freeform 105"/>
            <p:cNvSpPr/>
            <p:nvPr/>
          </p:nvSpPr>
          <p:spPr>
            <a:xfrm>
              <a:off x="1031875" y="1900238"/>
              <a:ext cx="657225" cy="16335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Lst>
              <a:ahLst/>
              <a:cxnLst>
                <a:cxn ang="0">
                  <a:pos x="connsiteX0" y="connsiteY0"/>
                </a:cxn>
                <a:cxn ang="0">
                  <a:pos x="connsiteX1" y="connsiteY1"/>
                </a:cxn>
                <a:cxn ang="0">
                  <a:pos x="connsiteX2" y="connsiteY2"/>
                </a:cxn>
                <a:cxn ang="0">
                  <a:pos x="connsiteX3" y="connsiteY3"/>
                </a:cxn>
              </a:cxnLst>
              <a:rect l="l" t="t" r="r" b="b"/>
              <a:pathLst>
                <a:path w="656599" h="1543508">
                  <a:moveTo>
                    <a:pt x="643578" y="0"/>
                  </a:moveTo>
                  <a:cubicBezTo>
                    <a:pt x="656599" y="280464"/>
                    <a:pt x="393395" y="372015"/>
                    <a:pt x="539766" y="679467"/>
                  </a:cubicBezTo>
                  <a:cubicBezTo>
                    <a:pt x="522464" y="852684"/>
                    <a:pt x="486853" y="1093203"/>
                    <a:pt x="396892" y="1237210"/>
                  </a:cubicBezTo>
                  <a:cubicBezTo>
                    <a:pt x="306931" y="1381217"/>
                    <a:pt x="28049" y="1510450"/>
                    <a:pt x="0" y="1543508"/>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04" name="Freeform 105"/>
            <p:cNvSpPr/>
            <p:nvPr/>
          </p:nvSpPr>
          <p:spPr>
            <a:xfrm>
              <a:off x="1008063" y="3605213"/>
              <a:ext cx="781050" cy="17859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Lst>
              <a:ahLst/>
              <a:cxnLst>
                <a:cxn ang="0">
                  <a:pos x="connsiteX0" y="connsiteY0"/>
                </a:cxn>
                <a:cxn ang="0">
                  <a:pos x="connsiteX1" y="connsiteY1"/>
                </a:cxn>
                <a:cxn ang="0">
                  <a:pos x="connsiteX2" y="connsiteY2"/>
                </a:cxn>
              </a:cxnLst>
              <a:rect l="l" t="t" r="r" b="b"/>
              <a:pathLst>
                <a:path w="780623" h="1438070">
                  <a:moveTo>
                    <a:pt x="0" y="0"/>
                  </a:moveTo>
                  <a:cubicBezTo>
                    <a:pt x="413072" y="222459"/>
                    <a:pt x="340369" y="377527"/>
                    <a:pt x="572466" y="744951"/>
                  </a:cubicBezTo>
                  <a:cubicBezTo>
                    <a:pt x="728449" y="1050769"/>
                    <a:pt x="780623" y="1190445"/>
                    <a:pt x="756597" y="1438070"/>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05" name="Freeform 105"/>
            <p:cNvSpPr/>
            <p:nvPr/>
          </p:nvSpPr>
          <p:spPr>
            <a:xfrm>
              <a:off x="1638300" y="2062163"/>
              <a:ext cx="612775" cy="36258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26" h="3626465">
                  <a:moveTo>
                    <a:pt x="197930" y="0"/>
                  </a:moveTo>
                  <a:lnTo>
                    <a:pt x="181898" y="119359"/>
                  </a:lnTo>
                  <a:cubicBezTo>
                    <a:pt x="180732" y="229740"/>
                    <a:pt x="0" y="400029"/>
                    <a:pt x="48057" y="776584"/>
                  </a:cubicBezTo>
                  <a:cubicBezTo>
                    <a:pt x="81895" y="1152822"/>
                    <a:pt x="50416" y="1997054"/>
                    <a:pt x="136327" y="2472034"/>
                  </a:cubicBezTo>
                  <a:cubicBezTo>
                    <a:pt x="222238" y="2947014"/>
                    <a:pt x="509701" y="3359447"/>
                    <a:pt x="563526" y="3626465"/>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pic>
          <p:nvPicPr>
            <p:cNvPr id="106" name="Bildobjekt 39"/>
            <p:cNvPicPr>
              <a:picLocks noChangeAspect="1"/>
            </p:cNvPicPr>
            <p:nvPr/>
          </p:nvPicPr>
          <p:blipFill>
            <a:blip r:embed="rId10" cstate="print"/>
            <a:srcRect/>
            <a:stretch>
              <a:fillRect/>
            </a:stretch>
          </p:blipFill>
          <p:spPr bwMode="auto">
            <a:xfrm>
              <a:off x="1379538" y="2365375"/>
              <a:ext cx="449262" cy="534988"/>
            </a:xfrm>
            <a:prstGeom prst="rect">
              <a:avLst/>
            </a:prstGeom>
            <a:noFill/>
            <a:ln w="9525">
              <a:noFill/>
              <a:miter lim="800000"/>
              <a:headEnd/>
              <a:tailEnd/>
            </a:ln>
          </p:spPr>
        </p:pic>
        <p:pic>
          <p:nvPicPr>
            <p:cNvPr id="107" name="Bildobjekt 39"/>
            <p:cNvPicPr>
              <a:picLocks noChangeAspect="1"/>
            </p:cNvPicPr>
            <p:nvPr/>
          </p:nvPicPr>
          <p:blipFill>
            <a:blip r:embed="rId10" cstate="print"/>
            <a:srcRect/>
            <a:stretch>
              <a:fillRect/>
            </a:stretch>
          </p:blipFill>
          <p:spPr bwMode="auto">
            <a:xfrm>
              <a:off x="1293813" y="4117975"/>
              <a:ext cx="627062" cy="746125"/>
            </a:xfrm>
            <a:prstGeom prst="rect">
              <a:avLst/>
            </a:prstGeom>
            <a:noFill/>
            <a:ln w="9525">
              <a:noFill/>
              <a:miter lim="800000"/>
              <a:headEnd/>
              <a:tailEnd/>
            </a:ln>
          </p:spPr>
        </p:pic>
        <p:sp>
          <p:nvSpPr>
            <p:cNvPr id="108" name="Magnetskiva 107"/>
            <p:cNvSpPr/>
            <p:nvPr/>
          </p:nvSpPr>
          <p:spPr>
            <a:xfrm>
              <a:off x="171450" y="3138488"/>
              <a:ext cx="809625" cy="814387"/>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t>Company</a:t>
              </a:r>
            </a:p>
            <a:p>
              <a:pPr algn="ctr">
                <a:defRPr/>
              </a:pPr>
              <a:r>
                <a:rPr lang="en-US" sz="1200" dirty="0"/>
                <a:t>Web Server</a:t>
              </a:r>
            </a:p>
          </p:txBody>
        </p:sp>
        <p:sp>
          <p:nvSpPr>
            <p:cNvPr id="109" name="TextBox 104"/>
            <p:cNvSpPr txBox="1">
              <a:spLocks noChangeArrowheads="1"/>
            </p:cNvSpPr>
            <p:nvPr/>
          </p:nvSpPr>
          <p:spPr bwMode="auto">
            <a:xfrm>
              <a:off x="1763713" y="2867025"/>
              <a:ext cx="857250" cy="368300"/>
            </a:xfrm>
            <a:prstGeom prst="rect">
              <a:avLst/>
            </a:prstGeom>
            <a:noFill/>
            <a:ln w="9525">
              <a:noFill/>
              <a:miter lim="800000"/>
              <a:headEnd/>
              <a:tailEnd/>
            </a:ln>
          </p:spPr>
          <p:txBody>
            <a:bodyPr>
              <a:spAutoFit/>
            </a:bodyPr>
            <a:lstStyle/>
            <a:p>
              <a:r>
                <a:rPr lang="en-US" sz="1800" b="0" dirty="0">
                  <a:solidFill>
                    <a:srgbClr val="FF0000"/>
                  </a:solidFill>
                  <a:latin typeface="Calibri" pitchFamily="34" charset="0"/>
                  <a:cs typeface="Calibri" pitchFamily="34" charset="0"/>
                </a:rPr>
                <a:t>media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ubrik 68"/>
          <p:cNvSpPr>
            <a:spLocks noGrp="1"/>
          </p:cNvSpPr>
          <p:nvPr>
            <p:ph type="title"/>
          </p:nvPr>
        </p:nvSpPr>
        <p:spPr/>
        <p:txBody>
          <a:bodyPr/>
          <a:lstStyle/>
          <a:p>
            <a:r>
              <a:rPr lang="en-US" dirty="0" smtClean="0"/>
              <a:t>The WebRTC Browser as a </a:t>
            </a:r>
            <a:r>
              <a:rPr lang="en-US" dirty="0" err="1" smtClean="0"/>
              <a:t>Softphone</a:t>
            </a:r>
            <a:endParaRPr lang="en-US" dirty="0" smtClean="0"/>
          </a:p>
        </p:txBody>
      </p:sp>
      <p:sp>
        <p:nvSpPr>
          <p:cNvPr id="53251" name="Platshållare för innehåll 70"/>
          <p:cNvSpPr>
            <a:spLocks noGrp="1"/>
          </p:cNvSpPr>
          <p:nvPr>
            <p:ph idx="1"/>
          </p:nvPr>
        </p:nvSpPr>
        <p:spPr>
          <a:xfrm>
            <a:off x="313899" y="1228299"/>
            <a:ext cx="4585647" cy="1296538"/>
          </a:xfrm>
        </p:spPr>
        <p:txBody>
          <a:bodyPr/>
          <a:lstStyle/>
          <a:p>
            <a:pPr marL="0" indent="0">
              <a:buClr>
                <a:srgbClr val="B71937"/>
              </a:buClr>
              <a:buFont typeface="Wingdings" pitchFamily="2" charset="2"/>
              <a:buNone/>
            </a:pPr>
            <a:r>
              <a:rPr lang="en-US" sz="1800" b="1" dirty="0" smtClean="0">
                <a:solidFill>
                  <a:srgbClr val="B30F41"/>
                </a:solidFill>
              </a:rPr>
              <a:t>Having the PBX/UC </a:t>
            </a:r>
            <a:r>
              <a:rPr lang="en-US" sz="1800" b="1" dirty="0" err="1" smtClean="0">
                <a:solidFill>
                  <a:srgbClr val="B30F41"/>
                </a:solidFill>
              </a:rPr>
              <a:t>Softphone</a:t>
            </a:r>
            <a:r>
              <a:rPr lang="en-US" sz="1800" b="1" dirty="0" smtClean="0">
                <a:solidFill>
                  <a:srgbClr val="B30F41"/>
                </a:solidFill>
              </a:rPr>
              <a:t> available everywhere, on every device having a browser, without any plug-in and not just for plain voice phone calls, but potentially also for </a:t>
            </a:r>
            <a:r>
              <a:rPr lang="en-US" sz="1800" b="1" dirty="0" err="1" smtClean="0">
                <a:solidFill>
                  <a:srgbClr val="B30F41"/>
                </a:solidFill>
              </a:rPr>
              <a:t>HiFi</a:t>
            </a:r>
            <a:r>
              <a:rPr lang="en-US" sz="1800" b="1" dirty="0" smtClean="0">
                <a:solidFill>
                  <a:srgbClr val="B30F41"/>
                </a:solidFill>
              </a:rPr>
              <a:t> HD telepresence quality, is of course a dream. </a:t>
            </a:r>
          </a:p>
        </p:txBody>
      </p:sp>
      <p:pic>
        <p:nvPicPr>
          <p:cNvPr id="53252" name="Bildobjekt 35" descr="SoftPhoneBrowserButtons2.png"/>
          <p:cNvPicPr>
            <a:picLocks noChangeAspect="1"/>
          </p:cNvPicPr>
          <p:nvPr/>
        </p:nvPicPr>
        <p:blipFill>
          <a:blip r:embed="rId3" cstate="print"/>
          <a:srcRect/>
          <a:stretch>
            <a:fillRect/>
          </a:stretch>
        </p:blipFill>
        <p:spPr bwMode="auto">
          <a:xfrm>
            <a:off x="312762" y="2983743"/>
            <a:ext cx="4638675" cy="3603625"/>
          </a:xfrm>
          <a:prstGeom prst="rect">
            <a:avLst/>
          </a:prstGeom>
          <a:noFill/>
          <a:ln w="9525">
            <a:noFill/>
            <a:miter lim="800000"/>
            <a:headEnd/>
            <a:tailEnd/>
          </a:ln>
        </p:spPr>
      </p:pic>
      <p:sp>
        <p:nvSpPr>
          <p:cNvPr id="37" name="Platshållare för innehåll 70"/>
          <p:cNvSpPr txBox="1">
            <a:spLocks/>
          </p:cNvSpPr>
          <p:nvPr/>
        </p:nvSpPr>
        <p:spPr bwMode="auto">
          <a:xfrm>
            <a:off x="5438775" y="1282890"/>
            <a:ext cx="3476625" cy="5013135"/>
          </a:xfrm>
          <a:prstGeom prst="rect">
            <a:avLst/>
          </a:prstGeom>
          <a:noFill/>
          <a:ln w="9525">
            <a:noFill/>
            <a:miter lim="800000"/>
            <a:headEnd/>
            <a:tailEnd/>
          </a:ln>
        </p:spPr>
        <p:txBody>
          <a:bodyPr lIns="0" tIns="0" rIns="0" bIns="0"/>
          <a:lstStyle/>
          <a:p>
            <a:pPr marL="0" indent="0">
              <a:buClr>
                <a:srgbClr val="B71937"/>
              </a:buClr>
              <a:buNone/>
            </a:pPr>
            <a:r>
              <a:rPr lang="en-US" sz="1800" b="0" dirty="0" smtClean="0"/>
              <a:t>This is the most obvious WebRTC application for the enterprise PBX or UC Solution.</a:t>
            </a:r>
            <a:endParaRPr lang="en-US" sz="1800" b="0" dirty="0" smtClean="0">
              <a:solidFill>
                <a:srgbClr val="B30F41"/>
              </a:solidFill>
            </a:endParaRPr>
          </a:p>
          <a:p>
            <a:pPr>
              <a:buClr>
                <a:srgbClr val="B71937"/>
              </a:buClr>
            </a:pPr>
            <a:endParaRPr lang="en-US" sz="1800" b="0" dirty="0" smtClean="0">
              <a:solidFill>
                <a:srgbClr val="B30F41"/>
              </a:solidFill>
            </a:endParaRPr>
          </a:p>
          <a:p>
            <a:pPr>
              <a:buClr>
                <a:srgbClr val="B71937"/>
              </a:buClr>
            </a:pPr>
            <a:r>
              <a:rPr lang="en-US" sz="1800" b="0" dirty="0" smtClean="0"/>
              <a:t>It will especially ease remote PBX users because WebRTC includes a NAT/Firewall traversal method (ICE/STUN/TURN) in itself.</a:t>
            </a: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noFill/>
        </p:spPr>
        <p:txBody>
          <a:bodyPr/>
          <a:lstStyle/>
          <a:p>
            <a:pPr algn="l" eaLnBrk="1" hangingPunct="1"/>
            <a:r>
              <a:rPr lang="en-US" sz="3200" smtClean="0"/>
              <a:t> </a:t>
            </a:r>
          </a:p>
        </p:txBody>
      </p:sp>
      <p:sp>
        <p:nvSpPr>
          <p:cNvPr id="8" name="Underrubrik 7"/>
          <p:cNvSpPr>
            <a:spLocks noGrp="1"/>
          </p:cNvSpPr>
          <p:nvPr>
            <p:ph type="subTitle" idx="1"/>
          </p:nvPr>
        </p:nvSpPr>
        <p:spPr>
          <a:xfrm>
            <a:off x="7697337" y="5663820"/>
            <a:ext cx="1098645" cy="548185"/>
          </a:xfrm>
        </p:spPr>
        <p:txBody>
          <a:bodyPr/>
          <a:lstStyle/>
          <a:p>
            <a:r>
              <a:rPr lang="sv-SE" dirty="0" smtClean="0"/>
              <a:t> </a:t>
            </a:r>
            <a:endParaRPr lang="sv-SE" dirty="0"/>
          </a:p>
        </p:txBody>
      </p:sp>
      <p:pic>
        <p:nvPicPr>
          <p:cNvPr id="11" name="Platshållare för innehåll 10" descr="logo_intertex_0_0.gif"/>
          <p:cNvPicPr>
            <a:picLocks noGrp="1" noChangeAspect="1"/>
          </p:cNvPicPr>
          <p:nvPr>
            <p:ph idx="4294967295"/>
          </p:nvPr>
        </p:nvPicPr>
        <p:blipFill>
          <a:blip r:embed="rId3" cstate="print"/>
          <a:stretch>
            <a:fillRect/>
          </a:stretch>
        </p:blipFill>
        <p:spPr>
          <a:xfrm>
            <a:off x="6270199" y="640095"/>
            <a:ext cx="2273300" cy="520700"/>
          </a:xfrm>
        </p:spPr>
      </p:pic>
      <p:sp>
        <p:nvSpPr>
          <p:cNvPr id="31747" name="Rectangle 3"/>
          <p:cNvSpPr>
            <a:spLocks noChangeArrowheads="1"/>
          </p:cNvSpPr>
          <p:nvPr/>
        </p:nvSpPr>
        <p:spPr bwMode="auto">
          <a:xfrm>
            <a:off x="537239" y="1745490"/>
            <a:ext cx="8001000" cy="1229722"/>
          </a:xfrm>
          <a:prstGeom prst="rect">
            <a:avLst/>
          </a:prstGeom>
          <a:noFill/>
          <a:ln w="25400">
            <a:solidFill>
              <a:schemeClr val="tx1"/>
            </a:solidFill>
            <a:miter lim="800000"/>
            <a:headEnd/>
            <a:tailEnd/>
          </a:ln>
        </p:spPr>
        <p:txBody>
          <a:bodyPr wrap="square" tIns="108000"/>
          <a:lstStyle/>
          <a:p>
            <a:pPr algn="ctr" eaLnBrk="0" hangingPunct="0"/>
            <a:r>
              <a:rPr lang="en-US" sz="3200" dirty="0" smtClean="0">
                <a:solidFill>
                  <a:srgbClr val="0000FF"/>
                </a:solidFill>
              </a:rPr>
              <a:t>B) Will SIP Trunking E-SBCs </a:t>
            </a:r>
          </a:p>
          <a:p>
            <a:pPr algn="ctr" eaLnBrk="0" hangingPunct="0"/>
            <a:r>
              <a:rPr lang="en-US" sz="3200" dirty="0" smtClean="0">
                <a:solidFill>
                  <a:srgbClr val="0000FF"/>
                </a:solidFill>
              </a:rPr>
              <a:t>Include WebRTC Support?</a:t>
            </a:r>
          </a:p>
          <a:p>
            <a:pPr marL="457200" indent="-457200" eaLnBrk="0" hangingPunct="0"/>
            <a:endParaRPr lang="en-US" sz="2000" b="0" noProof="1" smtClean="0"/>
          </a:p>
          <a:p>
            <a:pPr marL="457200" indent="-457200" eaLnBrk="0" hangingPunct="0"/>
            <a:r>
              <a:rPr lang="en-US" sz="2000" b="0" noProof="1" smtClean="0"/>
              <a:t>There are two questions to address:</a:t>
            </a:r>
          </a:p>
          <a:p>
            <a:pPr marL="531813" indent="-436563" eaLnBrk="0" hangingPunct="0">
              <a:buAutoNum type="arabicParenR"/>
            </a:pPr>
            <a:r>
              <a:rPr lang="en-US" sz="2000" b="0" noProof="1" smtClean="0"/>
              <a:t>WebRTC into the enterprise (as it is)</a:t>
            </a:r>
          </a:p>
          <a:p>
            <a:pPr marL="531813" indent="-436563" eaLnBrk="0" hangingPunct="0">
              <a:buAutoNum type="arabicParenR"/>
            </a:pPr>
            <a:r>
              <a:rPr lang="en-US" sz="2000" b="0" noProof="1" smtClean="0"/>
              <a:t>WebRTC integrated with the PBX / UC-Solution Infrastructure</a:t>
            </a:r>
          </a:p>
          <a:p>
            <a:pPr marL="531813" indent="-436563" eaLnBrk="0" hangingPunct="0">
              <a:buAutoNum type="arabicParenR"/>
            </a:pPr>
            <a:endParaRPr lang="en-US" sz="2000" b="0" noProof="1" smtClean="0"/>
          </a:p>
          <a:p>
            <a:pPr algn="ctr" eaLnBrk="0" hangingPunct="0"/>
            <a:r>
              <a:rPr lang="en-US" sz="800" i="1" noProof="1" smtClean="0">
                <a:solidFill>
                  <a:srgbClr val="0000FF"/>
                </a:solidFill>
              </a:rPr>
              <a:t> </a:t>
            </a:r>
            <a:endParaRPr lang="en-US" sz="800" i="1" noProof="1">
              <a:solidFill>
                <a:srgbClr val="0000FF"/>
              </a:solidFill>
            </a:endParaRPr>
          </a:p>
        </p:txBody>
      </p:sp>
      <p:sp>
        <p:nvSpPr>
          <p:cNvPr id="31751" name="Rectangle 7"/>
          <p:cNvSpPr>
            <a:spLocks noChangeArrowheads="1"/>
          </p:cNvSpPr>
          <p:nvPr/>
        </p:nvSpPr>
        <p:spPr bwMode="auto">
          <a:xfrm>
            <a:off x="3654806" y="6578601"/>
            <a:ext cx="1892750" cy="184666"/>
          </a:xfrm>
          <a:prstGeom prst="rect">
            <a:avLst/>
          </a:prstGeom>
          <a:noFill/>
          <a:ln w="50800">
            <a:noFill/>
            <a:miter lim="800000"/>
            <a:headEnd/>
            <a:tailEnd/>
          </a:ln>
        </p:spPr>
        <p:txBody>
          <a:bodyPr wrap="square" lIns="0" tIns="0" rIns="0" bIns="0" anchor="b">
            <a:spAutoFit/>
          </a:bodyPr>
          <a:lstStyle/>
          <a:p>
            <a:pPr eaLnBrk="0" hangingPunct="0"/>
            <a:r>
              <a:rPr lang="sv-SE" sz="1200" b="0" noProof="1"/>
              <a:t>© 2013 </a:t>
            </a:r>
            <a:r>
              <a:rPr lang="sv-SE" sz="1200" b="0" noProof="1" smtClean="0"/>
              <a:t>Ingate Systems AB</a:t>
            </a:r>
            <a:endParaRPr lang="sv-SE" sz="1200" b="0" noProof="1"/>
          </a:p>
        </p:txBody>
      </p:sp>
      <p:pic>
        <p:nvPicPr>
          <p:cNvPr id="31753" name="Picture 10" descr="Logo i frger"/>
          <p:cNvPicPr>
            <a:picLocks noChangeAspect="1" noChangeArrowheads="1"/>
          </p:cNvPicPr>
          <p:nvPr/>
        </p:nvPicPr>
        <p:blipFill>
          <a:blip r:embed="rId4" cstate="print"/>
          <a:srcRect/>
          <a:stretch>
            <a:fillRect/>
          </a:stretch>
        </p:blipFill>
        <p:spPr bwMode="auto">
          <a:xfrm>
            <a:off x="632892" y="591783"/>
            <a:ext cx="2232025" cy="631825"/>
          </a:xfrm>
          <a:prstGeom prst="rect">
            <a:avLst/>
          </a:prstGeom>
          <a:noFill/>
          <a:ln w="9525">
            <a:noFill/>
            <a:miter lim="800000"/>
            <a:headEnd/>
            <a:tailEnd/>
          </a:ln>
        </p:spPr>
      </p:pic>
      <p:sp>
        <p:nvSpPr>
          <p:cNvPr id="31754" name="Text Box 11"/>
          <p:cNvSpPr txBox="1">
            <a:spLocks noChangeArrowheads="1"/>
          </p:cNvSpPr>
          <p:nvPr/>
        </p:nvSpPr>
        <p:spPr bwMode="auto">
          <a:xfrm>
            <a:off x="600075" y="4499023"/>
            <a:ext cx="8543925" cy="2095304"/>
          </a:xfrm>
          <a:prstGeom prst="rect">
            <a:avLst/>
          </a:prstGeom>
          <a:noFill/>
          <a:ln w="12700">
            <a:noFill/>
            <a:miter lim="800000"/>
            <a:headEnd/>
            <a:tailEnd/>
          </a:ln>
        </p:spPr>
        <p:txBody>
          <a:bodyPr wrap="square" lIns="90000" tIns="46800" rIns="90000" bIns="46800">
            <a:spAutoFit/>
          </a:bodyPr>
          <a:lstStyle/>
          <a:p>
            <a:pPr>
              <a:tabLst>
                <a:tab pos="1433513" algn="l"/>
              </a:tabLst>
            </a:pPr>
            <a:r>
              <a:rPr lang="sv-SE" sz="1800" b="0" noProof="1"/>
              <a:t>Prepared for:</a:t>
            </a:r>
            <a:r>
              <a:rPr lang="sv-SE" sz="1800" noProof="1"/>
              <a:t>	</a:t>
            </a:r>
            <a:r>
              <a:rPr lang="sv-SE" sz="1800" noProof="1" smtClean="0"/>
              <a:t>Ingate SIP Trunk-UC Seminar </a:t>
            </a:r>
          </a:p>
          <a:p>
            <a:pPr>
              <a:tabLst>
                <a:tab pos="1433513" algn="l"/>
              </a:tabLst>
            </a:pPr>
            <a:r>
              <a:rPr lang="sv-SE" sz="1800" noProof="1" smtClean="0"/>
              <a:t>	ITEXPO August 2013 Las Vegas</a:t>
            </a:r>
          </a:p>
          <a:p>
            <a:pPr>
              <a:tabLst>
                <a:tab pos="1433513" algn="l"/>
              </a:tabLst>
            </a:pPr>
            <a:endParaRPr lang="sv-SE" sz="1800" noProof="1"/>
          </a:p>
          <a:p>
            <a:pPr>
              <a:tabLst>
                <a:tab pos="1433513" algn="l"/>
              </a:tabLst>
            </a:pPr>
            <a:r>
              <a:rPr lang="sv-SE" sz="1800" b="0" noProof="1"/>
              <a:t>By:	</a:t>
            </a:r>
            <a:r>
              <a:rPr lang="sv-SE" sz="1800" noProof="1" smtClean="0"/>
              <a:t>Karl </a:t>
            </a:r>
            <a:r>
              <a:rPr lang="sv-SE" sz="1800" noProof="1"/>
              <a:t>Erik Ståhl </a:t>
            </a:r>
          </a:p>
          <a:p>
            <a:pPr>
              <a:tabLst>
                <a:tab pos="1433513" algn="l"/>
              </a:tabLst>
            </a:pPr>
            <a:r>
              <a:rPr lang="sv-SE" sz="1800" noProof="1"/>
              <a:t>	</a:t>
            </a:r>
            <a:r>
              <a:rPr lang="sv-SE" sz="1800" b="0" noProof="1" smtClean="0"/>
              <a:t>CEO </a:t>
            </a:r>
            <a:r>
              <a:rPr lang="sv-SE" sz="1800" noProof="1"/>
              <a:t>Ingate Systems AB</a:t>
            </a:r>
          </a:p>
          <a:p>
            <a:pPr>
              <a:tabLst>
                <a:tab pos="1433513" algn="l"/>
              </a:tabLst>
            </a:pPr>
            <a:r>
              <a:rPr lang="sv-SE" sz="1800" b="0" noProof="1"/>
              <a:t>                       </a:t>
            </a:r>
            <a:r>
              <a:rPr lang="sv-SE" sz="1800" b="0" noProof="1" smtClean="0"/>
              <a:t>(</a:t>
            </a:r>
            <a:r>
              <a:rPr lang="sv-SE" sz="1800" b="0" noProof="1"/>
              <a:t>and </a:t>
            </a:r>
            <a:r>
              <a:rPr lang="sv-SE" sz="1800" noProof="1"/>
              <a:t>Intertex Data AB</a:t>
            </a:r>
            <a:r>
              <a:rPr lang="sv-SE" sz="1800" b="0" noProof="1"/>
              <a:t>, now merged</a:t>
            </a:r>
            <a:r>
              <a:rPr lang="sv-SE" sz="1800" noProof="1"/>
              <a:t>)</a:t>
            </a:r>
          </a:p>
          <a:p>
            <a:pPr>
              <a:tabLst>
                <a:tab pos="1433513" algn="l"/>
              </a:tabLst>
            </a:pPr>
            <a:r>
              <a:rPr lang="sv-SE" sz="1800" noProof="1"/>
              <a:t>	</a:t>
            </a:r>
            <a:r>
              <a:rPr lang="sv-SE" sz="1800" b="0" noProof="1" smtClean="0"/>
              <a:t>karl.stahl@intertex.se  </a:t>
            </a:r>
            <a:endParaRPr lang="sv-SE" sz="1200" b="0" noProof="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upp 93"/>
          <p:cNvGrpSpPr/>
          <p:nvPr/>
        </p:nvGrpSpPr>
        <p:grpSpPr>
          <a:xfrm>
            <a:off x="5867400" y="1038225"/>
            <a:ext cx="3276600" cy="5819775"/>
            <a:chOff x="5867400" y="1038225"/>
            <a:chExt cx="3276600" cy="5819775"/>
          </a:xfrm>
        </p:grpSpPr>
        <p:pic>
          <p:nvPicPr>
            <p:cNvPr id="57" name="Bildobjekt 10"/>
            <p:cNvPicPr>
              <a:picLocks noChangeAspect="1"/>
            </p:cNvPicPr>
            <p:nvPr/>
          </p:nvPicPr>
          <p:blipFill>
            <a:blip r:embed="rId2" cstate="print"/>
            <a:srcRect/>
            <a:stretch>
              <a:fillRect/>
            </a:stretch>
          </p:blipFill>
          <p:spPr bwMode="auto">
            <a:xfrm>
              <a:off x="6112491" y="1743075"/>
              <a:ext cx="2800350" cy="5114925"/>
            </a:xfrm>
            <a:prstGeom prst="rect">
              <a:avLst/>
            </a:prstGeom>
            <a:noFill/>
            <a:ln w="9525">
              <a:noFill/>
              <a:prstDash val="dash"/>
              <a:miter lim="800000"/>
              <a:headEnd/>
              <a:tailEnd/>
            </a:ln>
          </p:spPr>
        </p:pic>
        <p:pic>
          <p:nvPicPr>
            <p:cNvPr id="58" name="Bildobjekt 4"/>
            <p:cNvPicPr>
              <a:picLocks noChangeAspect="1"/>
            </p:cNvPicPr>
            <p:nvPr/>
          </p:nvPicPr>
          <p:blipFill>
            <a:blip r:embed="rId3" cstate="print"/>
            <a:srcRect/>
            <a:stretch>
              <a:fillRect/>
            </a:stretch>
          </p:blipFill>
          <p:spPr bwMode="auto">
            <a:xfrm>
              <a:off x="5867400" y="4481513"/>
              <a:ext cx="3276600" cy="2376487"/>
            </a:xfrm>
            <a:prstGeom prst="rect">
              <a:avLst/>
            </a:prstGeom>
            <a:noFill/>
            <a:ln w="9525">
              <a:noFill/>
              <a:miter lim="800000"/>
              <a:headEnd/>
              <a:tailEnd/>
            </a:ln>
          </p:spPr>
        </p:pic>
        <p:sp>
          <p:nvSpPr>
            <p:cNvPr id="59" name="Rektangel 58"/>
            <p:cNvSpPr/>
            <p:nvPr/>
          </p:nvSpPr>
          <p:spPr>
            <a:xfrm>
              <a:off x="8202613" y="4887913"/>
              <a:ext cx="69850" cy="3476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62" name="Rektangel 61"/>
            <p:cNvSpPr/>
            <p:nvPr/>
          </p:nvSpPr>
          <p:spPr>
            <a:xfrm rot="16200000">
              <a:off x="7168357" y="3953668"/>
              <a:ext cx="88900" cy="25574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63" name="Rektangel 62"/>
            <p:cNvSpPr/>
            <p:nvPr/>
          </p:nvSpPr>
          <p:spPr>
            <a:xfrm>
              <a:off x="6372225" y="5273675"/>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64" name="Bildobjekt 112"/>
            <p:cNvPicPr>
              <a:picLocks noChangeAspect="1"/>
            </p:cNvPicPr>
            <p:nvPr/>
          </p:nvPicPr>
          <p:blipFill>
            <a:blip r:embed="rId4" cstate="print">
              <a:lum bright="54000" contrast="-82000"/>
            </a:blip>
            <a:srcRect/>
            <a:stretch>
              <a:fillRect/>
            </a:stretch>
          </p:blipFill>
          <p:spPr bwMode="auto">
            <a:xfrm>
              <a:off x="5873750" y="5370513"/>
              <a:ext cx="935038" cy="614362"/>
            </a:xfrm>
            <a:prstGeom prst="rect">
              <a:avLst/>
            </a:prstGeom>
            <a:noFill/>
            <a:ln w="9525">
              <a:noFill/>
              <a:miter lim="800000"/>
              <a:headEnd/>
              <a:tailEnd/>
            </a:ln>
          </p:spPr>
        </p:pic>
        <p:sp>
          <p:nvSpPr>
            <p:cNvPr id="65" name="Rektangel 64"/>
            <p:cNvSpPr/>
            <p:nvPr/>
          </p:nvSpPr>
          <p:spPr>
            <a:xfrm>
              <a:off x="7708900" y="5272088"/>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66" name="TextBox 104"/>
            <p:cNvSpPr txBox="1">
              <a:spLocks noChangeArrowheads="1"/>
            </p:cNvSpPr>
            <p:nvPr/>
          </p:nvSpPr>
          <p:spPr bwMode="auto">
            <a:xfrm>
              <a:off x="6210300" y="4845050"/>
              <a:ext cx="608013" cy="369888"/>
            </a:xfrm>
            <a:prstGeom prst="rect">
              <a:avLst/>
            </a:prstGeom>
            <a:noFill/>
            <a:ln w="9525">
              <a:noFill/>
              <a:miter lim="800000"/>
              <a:headEnd/>
              <a:tailEnd/>
            </a:ln>
          </p:spPr>
          <p:txBody>
            <a:bodyPr>
              <a:spAutoFit/>
            </a:bodyPr>
            <a:lstStyle/>
            <a:p>
              <a:r>
                <a:rPr lang="en-US" sz="1800">
                  <a:latin typeface="Calibri" pitchFamily="34" charset="0"/>
                  <a:cs typeface="Calibri" pitchFamily="34" charset="0"/>
                </a:rPr>
                <a:t>LAN</a:t>
              </a:r>
            </a:p>
          </p:txBody>
        </p:sp>
        <p:pic>
          <p:nvPicPr>
            <p:cNvPr id="67" name="Bildobjekt 4"/>
            <p:cNvPicPr>
              <a:picLocks noChangeAspect="1"/>
            </p:cNvPicPr>
            <p:nvPr/>
          </p:nvPicPr>
          <p:blipFill>
            <a:blip r:embed="rId3" cstate="print"/>
            <a:srcRect/>
            <a:stretch>
              <a:fillRect/>
            </a:stretch>
          </p:blipFill>
          <p:spPr bwMode="auto">
            <a:xfrm>
              <a:off x="6086475" y="1285875"/>
              <a:ext cx="2525713" cy="1466850"/>
            </a:xfrm>
            <a:prstGeom prst="rect">
              <a:avLst/>
            </a:prstGeom>
            <a:noFill/>
            <a:ln w="9525">
              <a:noFill/>
              <a:miter lim="800000"/>
              <a:headEnd/>
              <a:tailEnd/>
            </a:ln>
          </p:spPr>
        </p:pic>
        <p:pic>
          <p:nvPicPr>
            <p:cNvPr id="68" name="Picture 5" descr="C:\J_Kolon\TMC\WebRTCAtlantaJune2013\CallNow.png"/>
            <p:cNvPicPr>
              <a:picLocks noChangeAspect="1" noChangeArrowheads="1"/>
            </p:cNvPicPr>
            <p:nvPr/>
          </p:nvPicPr>
          <p:blipFill>
            <a:blip r:embed="rId5" cstate="print"/>
            <a:srcRect/>
            <a:stretch>
              <a:fillRect/>
            </a:stretch>
          </p:blipFill>
          <p:spPr bwMode="auto">
            <a:xfrm>
              <a:off x="6651625" y="1038225"/>
              <a:ext cx="1335088" cy="1057275"/>
            </a:xfrm>
            <a:prstGeom prst="rect">
              <a:avLst/>
            </a:prstGeom>
            <a:noFill/>
            <a:ln w="9525">
              <a:noFill/>
              <a:miter lim="800000"/>
              <a:headEnd/>
              <a:tailEnd/>
            </a:ln>
          </p:spPr>
        </p:pic>
        <p:pic>
          <p:nvPicPr>
            <p:cNvPr id="69" name="Picture 2" descr="C:\J_Kolon\TMC\WebRTCAtlantaJune2013\RTCBrowser.png"/>
            <p:cNvPicPr>
              <a:picLocks noChangeAspect="1" noChangeArrowheads="1"/>
            </p:cNvPicPr>
            <p:nvPr/>
          </p:nvPicPr>
          <p:blipFill>
            <a:blip r:embed="rId6" cstate="print"/>
            <a:srcRect/>
            <a:stretch>
              <a:fillRect/>
            </a:stretch>
          </p:blipFill>
          <p:spPr bwMode="auto">
            <a:xfrm>
              <a:off x="7058025" y="5453063"/>
              <a:ext cx="1028700" cy="952500"/>
            </a:xfrm>
            <a:prstGeom prst="rect">
              <a:avLst/>
            </a:prstGeom>
            <a:noFill/>
            <a:ln w="9525">
              <a:noFill/>
              <a:miter lim="800000"/>
              <a:headEnd/>
              <a:tailEnd/>
            </a:ln>
          </p:spPr>
        </p:pic>
        <p:pic>
          <p:nvPicPr>
            <p:cNvPr id="70" name="Picture 33" descr="laptop_computer"/>
            <p:cNvPicPr>
              <a:picLocks noChangeAspect="1" noChangeArrowheads="1"/>
            </p:cNvPicPr>
            <p:nvPr/>
          </p:nvPicPr>
          <p:blipFill>
            <a:blip r:embed="rId7" cstate="print">
              <a:lum bright="54000" contrast="-82000"/>
            </a:blip>
            <a:srcRect/>
            <a:stretch>
              <a:fillRect/>
            </a:stretch>
          </p:blipFill>
          <p:spPr bwMode="auto">
            <a:xfrm>
              <a:off x="7772400" y="4114800"/>
              <a:ext cx="1260475" cy="873125"/>
            </a:xfrm>
            <a:prstGeom prst="rect">
              <a:avLst/>
            </a:prstGeom>
            <a:noFill/>
            <a:ln w="9525">
              <a:noFill/>
              <a:miter lim="800000"/>
              <a:headEnd/>
              <a:tailEnd/>
            </a:ln>
          </p:spPr>
        </p:pic>
        <p:pic>
          <p:nvPicPr>
            <p:cNvPr id="72" name="Picture 2" descr="C:\J_Kolon\TMC\WebRTCAtlantaJune2013\RTCBrowser.png"/>
            <p:cNvPicPr>
              <a:picLocks noChangeAspect="1" noChangeArrowheads="1"/>
            </p:cNvPicPr>
            <p:nvPr/>
          </p:nvPicPr>
          <p:blipFill>
            <a:blip r:embed="rId8" cstate="print"/>
            <a:srcRect/>
            <a:stretch>
              <a:fillRect/>
            </a:stretch>
          </p:blipFill>
          <p:spPr bwMode="auto">
            <a:xfrm>
              <a:off x="7262813" y="5576888"/>
              <a:ext cx="1138237" cy="1054100"/>
            </a:xfrm>
            <a:prstGeom prst="rect">
              <a:avLst/>
            </a:prstGeom>
            <a:noFill/>
            <a:ln w="9525">
              <a:noFill/>
              <a:miter lim="800000"/>
              <a:headEnd/>
              <a:tailEnd/>
            </a:ln>
          </p:spPr>
        </p:pic>
        <p:pic>
          <p:nvPicPr>
            <p:cNvPr id="73" name="Picture 2" descr="C:\J_Kolon\TMC\WebRTCAtlantaJune2013\RTCBrowser.png"/>
            <p:cNvPicPr>
              <a:picLocks noChangeAspect="1" noChangeArrowheads="1"/>
            </p:cNvPicPr>
            <p:nvPr/>
          </p:nvPicPr>
          <p:blipFill>
            <a:blip r:embed="rId9" cstate="print"/>
            <a:srcRect/>
            <a:stretch>
              <a:fillRect/>
            </a:stretch>
          </p:blipFill>
          <p:spPr bwMode="auto">
            <a:xfrm>
              <a:off x="7519988" y="5681663"/>
              <a:ext cx="1262062" cy="1168400"/>
            </a:xfrm>
            <a:prstGeom prst="rect">
              <a:avLst/>
            </a:prstGeom>
            <a:noFill/>
            <a:ln w="9525">
              <a:noFill/>
              <a:miter lim="800000"/>
              <a:headEnd/>
              <a:tailEnd/>
            </a:ln>
          </p:spPr>
        </p:pic>
        <p:pic>
          <p:nvPicPr>
            <p:cNvPr id="74" name="Picture 3"/>
            <p:cNvPicPr>
              <a:picLocks noChangeAspect="1" noChangeArrowheads="1"/>
            </p:cNvPicPr>
            <p:nvPr/>
          </p:nvPicPr>
          <p:blipFill>
            <a:blip r:embed="rId10" cstate="print">
              <a:lum bright="54000" contrast="-82000"/>
            </a:blip>
            <a:srcRect/>
            <a:stretch>
              <a:fillRect/>
            </a:stretch>
          </p:blipFill>
          <p:spPr bwMode="auto">
            <a:xfrm>
              <a:off x="8324850" y="4894263"/>
              <a:ext cx="762000" cy="738187"/>
            </a:xfrm>
            <a:prstGeom prst="rect">
              <a:avLst/>
            </a:prstGeom>
            <a:noFill/>
            <a:ln w="9525">
              <a:noFill/>
              <a:miter lim="800000"/>
              <a:headEnd/>
              <a:tailEnd/>
            </a:ln>
          </p:spPr>
        </p:pic>
        <p:sp>
          <p:nvSpPr>
            <p:cNvPr id="80" name="Magnetskiva 79"/>
            <p:cNvSpPr/>
            <p:nvPr/>
          </p:nvSpPr>
          <p:spPr>
            <a:xfrm>
              <a:off x="5934075" y="3148013"/>
              <a:ext cx="809625" cy="814387"/>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t>Company</a:t>
              </a:r>
            </a:p>
            <a:p>
              <a:pPr algn="ctr">
                <a:defRPr/>
              </a:pPr>
              <a:r>
                <a:rPr lang="en-US" sz="1200" dirty="0"/>
                <a:t>Web Server</a:t>
              </a:r>
            </a:p>
          </p:txBody>
        </p:sp>
        <p:pic>
          <p:nvPicPr>
            <p:cNvPr id="78" name="Bildobjekt 39"/>
            <p:cNvPicPr>
              <a:picLocks noChangeAspect="1"/>
            </p:cNvPicPr>
            <p:nvPr/>
          </p:nvPicPr>
          <p:blipFill>
            <a:blip r:embed="rId11" cstate="print"/>
            <a:srcRect/>
            <a:stretch>
              <a:fillRect/>
            </a:stretch>
          </p:blipFill>
          <p:spPr bwMode="auto">
            <a:xfrm>
              <a:off x="7132638" y="2365375"/>
              <a:ext cx="449262" cy="534988"/>
            </a:xfrm>
            <a:prstGeom prst="rect">
              <a:avLst/>
            </a:prstGeom>
            <a:noFill/>
            <a:ln w="9525">
              <a:noFill/>
              <a:miter lim="800000"/>
              <a:headEnd/>
              <a:tailEnd/>
            </a:ln>
          </p:spPr>
        </p:pic>
        <p:pic>
          <p:nvPicPr>
            <p:cNvPr id="79" name="Bildobjekt 39"/>
            <p:cNvPicPr>
              <a:picLocks noChangeAspect="1"/>
            </p:cNvPicPr>
            <p:nvPr/>
          </p:nvPicPr>
          <p:blipFill>
            <a:blip r:embed="rId11" cstate="print"/>
            <a:srcRect/>
            <a:stretch>
              <a:fillRect/>
            </a:stretch>
          </p:blipFill>
          <p:spPr bwMode="auto">
            <a:xfrm>
              <a:off x="7224334" y="4186214"/>
              <a:ext cx="627062" cy="746125"/>
            </a:xfrm>
            <a:prstGeom prst="rect">
              <a:avLst/>
            </a:prstGeom>
            <a:noFill/>
            <a:ln w="9525">
              <a:noFill/>
              <a:miter lim="800000"/>
              <a:headEnd/>
              <a:tailEnd/>
            </a:ln>
          </p:spPr>
        </p:pic>
      </p:grpSp>
      <p:sp>
        <p:nvSpPr>
          <p:cNvPr id="50178" name="Rubrik 68"/>
          <p:cNvSpPr>
            <a:spLocks noGrp="1"/>
          </p:cNvSpPr>
          <p:nvPr>
            <p:ph type="title"/>
          </p:nvPr>
        </p:nvSpPr>
        <p:spPr>
          <a:xfrm>
            <a:off x="0" y="354842"/>
            <a:ext cx="9144000" cy="644692"/>
          </a:xfrm>
        </p:spPr>
        <p:txBody>
          <a:bodyPr/>
          <a:lstStyle/>
          <a:p>
            <a:r>
              <a:rPr lang="en-US" sz="2200" dirty="0" smtClean="0"/>
              <a:t>WebRTC Like All Real-Time Communication Protocols </a:t>
            </a:r>
            <a:br>
              <a:rPr lang="en-US" sz="2200" dirty="0" smtClean="0"/>
            </a:br>
            <a:r>
              <a:rPr lang="en-US" sz="2200" dirty="0" smtClean="0"/>
              <a:t>has a NAT/Firewall Traversal Problem </a:t>
            </a:r>
          </a:p>
        </p:txBody>
      </p:sp>
      <p:pic>
        <p:nvPicPr>
          <p:cNvPr id="50179" name="Bildobjekt 10"/>
          <p:cNvPicPr>
            <a:picLocks noChangeAspect="1"/>
          </p:cNvPicPr>
          <p:nvPr/>
        </p:nvPicPr>
        <p:blipFill>
          <a:blip r:embed="rId2" cstate="print"/>
          <a:srcRect/>
          <a:stretch>
            <a:fillRect/>
          </a:stretch>
        </p:blipFill>
        <p:spPr bwMode="auto">
          <a:xfrm>
            <a:off x="304800" y="1666875"/>
            <a:ext cx="2800350" cy="5114925"/>
          </a:xfrm>
          <a:prstGeom prst="rect">
            <a:avLst/>
          </a:prstGeom>
          <a:noFill/>
          <a:ln w="9525">
            <a:noFill/>
            <a:prstDash val="dash"/>
            <a:miter lim="800000"/>
            <a:headEnd/>
            <a:tailEnd/>
          </a:ln>
        </p:spPr>
      </p:pic>
      <p:pic>
        <p:nvPicPr>
          <p:cNvPr id="50180" name="Bildobjekt 4"/>
          <p:cNvPicPr>
            <a:picLocks noChangeAspect="1"/>
          </p:cNvPicPr>
          <p:nvPr/>
        </p:nvPicPr>
        <p:blipFill>
          <a:blip r:embed="rId3" cstate="print"/>
          <a:srcRect/>
          <a:stretch>
            <a:fillRect/>
          </a:stretch>
        </p:blipFill>
        <p:spPr bwMode="auto">
          <a:xfrm>
            <a:off x="114300" y="4481513"/>
            <a:ext cx="3276600" cy="2376487"/>
          </a:xfrm>
          <a:prstGeom prst="rect">
            <a:avLst/>
          </a:prstGeom>
          <a:noFill/>
          <a:ln w="9525">
            <a:noFill/>
            <a:miter lim="800000"/>
            <a:headEnd/>
            <a:tailEnd/>
          </a:ln>
        </p:spPr>
      </p:pic>
      <p:sp>
        <p:nvSpPr>
          <p:cNvPr id="110" name="Rektangel 109"/>
          <p:cNvSpPr/>
          <p:nvPr/>
        </p:nvSpPr>
        <p:spPr>
          <a:xfrm>
            <a:off x="2449513" y="4887913"/>
            <a:ext cx="69850" cy="3476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111" name="Rektangel 110"/>
          <p:cNvSpPr/>
          <p:nvPr/>
        </p:nvSpPr>
        <p:spPr>
          <a:xfrm rot="16200000">
            <a:off x="1234283" y="3953668"/>
            <a:ext cx="88900" cy="25574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112" name="Rektangel 111"/>
          <p:cNvSpPr/>
          <p:nvPr/>
        </p:nvSpPr>
        <p:spPr>
          <a:xfrm>
            <a:off x="619125" y="5273675"/>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50184" name="Bildobjekt 112"/>
          <p:cNvPicPr>
            <a:picLocks noChangeAspect="1"/>
          </p:cNvPicPr>
          <p:nvPr/>
        </p:nvPicPr>
        <p:blipFill>
          <a:blip r:embed="rId4" cstate="print">
            <a:lum bright="54000" contrast="-82000"/>
          </a:blip>
          <a:srcRect/>
          <a:stretch>
            <a:fillRect/>
          </a:stretch>
        </p:blipFill>
        <p:spPr bwMode="auto">
          <a:xfrm>
            <a:off x="120650" y="5370513"/>
            <a:ext cx="935038" cy="614362"/>
          </a:xfrm>
          <a:prstGeom prst="rect">
            <a:avLst/>
          </a:prstGeom>
          <a:noFill/>
          <a:ln w="9525">
            <a:noFill/>
            <a:miter lim="800000"/>
            <a:headEnd/>
            <a:tailEnd/>
          </a:ln>
        </p:spPr>
      </p:pic>
      <p:sp>
        <p:nvSpPr>
          <p:cNvPr id="114" name="Rektangel 113"/>
          <p:cNvSpPr/>
          <p:nvPr/>
        </p:nvSpPr>
        <p:spPr>
          <a:xfrm>
            <a:off x="1955800" y="5272088"/>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50186" name="TextBox 104"/>
          <p:cNvSpPr txBox="1">
            <a:spLocks noChangeArrowheads="1"/>
          </p:cNvSpPr>
          <p:nvPr/>
        </p:nvSpPr>
        <p:spPr bwMode="auto">
          <a:xfrm>
            <a:off x="457200" y="4845050"/>
            <a:ext cx="608013" cy="369888"/>
          </a:xfrm>
          <a:prstGeom prst="rect">
            <a:avLst/>
          </a:prstGeom>
          <a:noFill/>
          <a:ln w="9525">
            <a:noFill/>
            <a:miter lim="800000"/>
            <a:headEnd/>
            <a:tailEnd/>
          </a:ln>
        </p:spPr>
        <p:txBody>
          <a:bodyPr>
            <a:spAutoFit/>
          </a:bodyPr>
          <a:lstStyle/>
          <a:p>
            <a:r>
              <a:rPr lang="en-US" sz="1800">
                <a:latin typeface="Calibri" pitchFamily="34" charset="0"/>
                <a:cs typeface="Calibri" pitchFamily="34" charset="0"/>
              </a:rPr>
              <a:t>LAN</a:t>
            </a:r>
          </a:p>
        </p:txBody>
      </p:sp>
      <p:pic>
        <p:nvPicPr>
          <p:cNvPr id="50187" name="Bildobjekt 4"/>
          <p:cNvPicPr>
            <a:picLocks noChangeAspect="1"/>
          </p:cNvPicPr>
          <p:nvPr/>
        </p:nvPicPr>
        <p:blipFill>
          <a:blip r:embed="rId3" cstate="print"/>
          <a:srcRect/>
          <a:stretch>
            <a:fillRect/>
          </a:stretch>
        </p:blipFill>
        <p:spPr bwMode="auto">
          <a:xfrm>
            <a:off x="333375" y="1285875"/>
            <a:ext cx="2525713" cy="1466850"/>
          </a:xfrm>
          <a:prstGeom prst="rect">
            <a:avLst/>
          </a:prstGeom>
          <a:noFill/>
          <a:ln w="9525">
            <a:noFill/>
            <a:miter lim="800000"/>
            <a:headEnd/>
            <a:tailEnd/>
          </a:ln>
        </p:spPr>
      </p:pic>
      <p:pic>
        <p:nvPicPr>
          <p:cNvPr id="50188" name="Picture 5" descr="C:\J_Kolon\TMC\WebRTCAtlantaJune2013\CallNow.png"/>
          <p:cNvPicPr>
            <a:picLocks noChangeAspect="1" noChangeArrowheads="1"/>
          </p:cNvPicPr>
          <p:nvPr/>
        </p:nvPicPr>
        <p:blipFill>
          <a:blip r:embed="rId5" cstate="print"/>
          <a:srcRect/>
          <a:stretch>
            <a:fillRect/>
          </a:stretch>
        </p:blipFill>
        <p:spPr bwMode="auto">
          <a:xfrm>
            <a:off x="898525" y="1038225"/>
            <a:ext cx="1335088" cy="1057275"/>
          </a:xfrm>
          <a:prstGeom prst="rect">
            <a:avLst/>
          </a:prstGeom>
          <a:noFill/>
          <a:ln w="9525">
            <a:noFill/>
            <a:miter lim="800000"/>
            <a:headEnd/>
            <a:tailEnd/>
          </a:ln>
        </p:spPr>
      </p:pic>
      <p:pic>
        <p:nvPicPr>
          <p:cNvPr id="50189" name="Picture 2" descr="C:\J_Kolon\TMC\WebRTCAtlantaJune2013\RTCBrowser.png"/>
          <p:cNvPicPr>
            <a:picLocks noChangeAspect="1" noChangeArrowheads="1"/>
          </p:cNvPicPr>
          <p:nvPr/>
        </p:nvPicPr>
        <p:blipFill>
          <a:blip r:embed="rId6" cstate="print"/>
          <a:srcRect/>
          <a:stretch>
            <a:fillRect/>
          </a:stretch>
        </p:blipFill>
        <p:spPr bwMode="auto">
          <a:xfrm>
            <a:off x="1304925" y="5453063"/>
            <a:ext cx="1028700" cy="952500"/>
          </a:xfrm>
          <a:prstGeom prst="rect">
            <a:avLst/>
          </a:prstGeom>
          <a:noFill/>
          <a:ln w="9525">
            <a:noFill/>
            <a:miter lim="800000"/>
            <a:headEnd/>
            <a:tailEnd/>
          </a:ln>
        </p:spPr>
      </p:pic>
      <p:pic>
        <p:nvPicPr>
          <p:cNvPr id="50190" name="Picture 33" descr="laptop_computer"/>
          <p:cNvPicPr>
            <a:picLocks noChangeAspect="1" noChangeArrowheads="1"/>
          </p:cNvPicPr>
          <p:nvPr/>
        </p:nvPicPr>
        <p:blipFill>
          <a:blip r:embed="rId7" cstate="print">
            <a:lum bright="54000" contrast="-82000"/>
          </a:blip>
          <a:srcRect/>
          <a:stretch>
            <a:fillRect/>
          </a:stretch>
        </p:blipFill>
        <p:spPr bwMode="auto">
          <a:xfrm>
            <a:off x="2019300" y="4114800"/>
            <a:ext cx="1260475" cy="873125"/>
          </a:xfrm>
          <a:prstGeom prst="rect">
            <a:avLst/>
          </a:prstGeom>
          <a:noFill/>
          <a:ln w="9525">
            <a:noFill/>
            <a:miter lim="800000"/>
            <a:headEnd/>
            <a:tailEnd/>
          </a:ln>
        </p:spPr>
      </p:pic>
      <p:pic>
        <p:nvPicPr>
          <p:cNvPr id="50191" name="Picture 2" descr="C:\J_Kolon\TMC\WebRTCAtlantaJune2013\RTCBrowser.png"/>
          <p:cNvPicPr>
            <a:picLocks noChangeAspect="1" noChangeArrowheads="1"/>
          </p:cNvPicPr>
          <p:nvPr/>
        </p:nvPicPr>
        <p:blipFill>
          <a:blip r:embed="rId8" cstate="print"/>
          <a:srcRect/>
          <a:stretch>
            <a:fillRect/>
          </a:stretch>
        </p:blipFill>
        <p:spPr bwMode="auto">
          <a:xfrm>
            <a:off x="1509713" y="5576888"/>
            <a:ext cx="1138237" cy="1054100"/>
          </a:xfrm>
          <a:prstGeom prst="rect">
            <a:avLst/>
          </a:prstGeom>
          <a:noFill/>
          <a:ln w="9525">
            <a:noFill/>
            <a:miter lim="800000"/>
            <a:headEnd/>
            <a:tailEnd/>
          </a:ln>
        </p:spPr>
      </p:pic>
      <p:pic>
        <p:nvPicPr>
          <p:cNvPr id="50192" name="Picture 2" descr="C:\J_Kolon\TMC\WebRTCAtlantaJune2013\RTCBrowser.png"/>
          <p:cNvPicPr>
            <a:picLocks noChangeAspect="1" noChangeArrowheads="1"/>
          </p:cNvPicPr>
          <p:nvPr/>
        </p:nvPicPr>
        <p:blipFill>
          <a:blip r:embed="rId9" cstate="print"/>
          <a:srcRect/>
          <a:stretch>
            <a:fillRect/>
          </a:stretch>
        </p:blipFill>
        <p:spPr bwMode="auto">
          <a:xfrm>
            <a:off x="1766888" y="5681663"/>
            <a:ext cx="1262062" cy="1168400"/>
          </a:xfrm>
          <a:prstGeom prst="rect">
            <a:avLst/>
          </a:prstGeom>
          <a:noFill/>
          <a:ln w="9525">
            <a:noFill/>
            <a:miter lim="800000"/>
            <a:headEnd/>
            <a:tailEnd/>
          </a:ln>
        </p:spPr>
      </p:pic>
      <p:pic>
        <p:nvPicPr>
          <p:cNvPr id="50193" name="Picture 3"/>
          <p:cNvPicPr>
            <a:picLocks noChangeAspect="1" noChangeArrowheads="1"/>
          </p:cNvPicPr>
          <p:nvPr/>
        </p:nvPicPr>
        <p:blipFill>
          <a:blip r:embed="rId10" cstate="print">
            <a:lum bright="54000" contrast="-82000"/>
          </a:blip>
          <a:srcRect/>
          <a:stretch>
            <a:fillRect/>
          </a:stretch>
        </p:blipFill>
        <p:spPr bwMode="auto">
          <a:xfrm>
            <a:off x="2571750" y="4894263"/>
            <a:ext cx="762000" cy="738187"/>
          </a:xfrm>
          <a:prstGeom prst="rect">
            <a:avLst/>
          </a:prstGeom>
          <a:noFill/>
          <a:ln w="9525">
            <a:noFill/>
            <a:miter lim="800000"/>
            <a:headEnd/>
            <a:tailEnd/>
          </a:ln>
        </p:spPr>
      </p:pic>
      <p:sp>
        <p:nvSpPr>
          <p:cNvPr id="126" name="Freeform 105"/>
          <p:cNvSpPr/>
          <p:nvPr/>
        </p:nvSpPr>
        <p:spPr>
          <a:xfrm>
            <a:off x="1031875" y="1900238"/>
            <a:ext cx="657225" cy="16335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Lst>
            <a:ahLst/>
            <a:cxnLst>
              <a:cxn ang="0">
                <a:pos x="connsiteX0" y="connsiteY0"/>
              </a:cxn>
              <a:cxn ang="0">
                <a:pos x="connsiteX1" y="connsiteY1"/>
              </a:cxn>
              <a:cxn ang="0">
                <a:pos x="connsiteX2" y="connsiteY2"/>
              </a:cxn>
              <a:cxn ang="0">
                <a:pos x="connsiteX3" y="connsiteY3"/>
              </a:cxn>
            </a:cxnLst>
            <a:rect l="l" t="t" r="r" b="b"/>
            <a:pathLst>
              <a:path w="656599" h="1543508">
                <a:moveTo>
                  <a:pt x="643578" y="0"/>
                </a:moveTo>
                <a:cubicBezTo>
                  <a:pt x="656599" y="280464"/>
                  <a:pt x="393395" y="372015"/>
                  <a:pt x="539766" y="679467"/>
                </a:cubicBezTo>
                <a:cubicBezTo>
                  <a:pt x="522464" y="852684"/>
                  <a:pt x="486853" y="1093203"/>
                  <a:pt x="396892" y="1237210"/>
                </a:cubicBezTo>
                <a:cubicBezTo>
                  <a:pt x="306931" y="1381217"/>
                  <a:pt x="28049" y="1510450"/>
                  <a:pt x="0" y="1543508"/>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29" name="Freeform 105"/>
          <p:cNvSpPr/>
          <p:nvPr/>
        </p:nvSpPr>
        <p:spPr>
          <a:xfrm>
            <a:off x="1008063" y="3605213"/>
            <a:ext cx="781050" cy="17859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Lst>
            <a:ahLst/>
            <a:cxnLst>
              <a:cxn ang="0">
                <a:pos x="connsiteX0" y="connsiteY0"/>
              </a:cxn>
              <a:cxn ang="0">
                <a:pos x="connsiteX1" y="connsiteY1"/>
              </a:cxn>
              <a:cxn ang="0">
                <a:pos x="connsiteX2" y="connsiteY2"/>
              </a:cxn>
            </a:cxnLst>
            <a:rect l="l" t="t" r="r" b="b"/>
            <a:pathLst>
              <a:path w="780623" h="1438070">
                <a:moveTo>
                  <a:pt x="0" y="0"/>
                </a:moveTo>
                <a:cubicBezTo>
                  <a:pt x="413072" y="222459"/>
                  <a:pt x="340369" y="377527"/>
                  <a:pt x="572466" y="744951"/>
                </a:cubicBezTo>
                <a:cubicBezTo>
                  <a:pt x="728449" y="1050769"/>
                  <a:pt x="780623" y="1190445"/>
                  <a:pt x="756597" y="1438070"/>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30" name="Freeform 105"/>
          <p:cNvSpPr/>
          <p:nvPr/>
        </p:nvSpPr>
        <p:spPr>
          <a:xfrm>
            <a:off x="1638300" y="2062163"/>
            <a:ext cx="612775" cy="36258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26" h="3626465">
                <a:moveTo>
                  <a:pt x="197930" y="0"/>
                </a:moveTo>
                <a:lnTo>
                  <a:pt x="181898" y="119359"/>
                </a:lnTo>
                <a:cubicBezTo>
                  <a:pt x="180732" y="229740"/>
                  <a:pt x="0" y="400029"/>
                  <a:pt x="48057" y="776584"/>
                </a:cubicBezTo>
                <a:cubicBezTo>
                  <a:pt x="81895" y="1152822"/>
                  <a:pt x="50416" y="1997054"/>
                  <a:pt x="136327" y="2472034"/>
                </a:cubicBezTo>
                <a:cubicBezTo>
                  <a:pt x="222238" y="2947014"/>
                  <a:pt x="509701" y="3359447"/>
                  <a:pt x="563526" y="3626465"/>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pic>
        <p:nvPicPr>
          <p:cNvPr id="50197" name="Bildobjekt 39"/>
          <p:cNvPicPr>
            <a:picLocks noChangeAspect="1"/>
          </p:cNvPicPr>
          <p:nvPr/>
        </p:nvPicPr>
        <p:blipFill>
          <a:blip r:embed="rId11" cstate="print"/>
          <a:srcRect/>
          <a:stretch>
            <a:fillRect/>
          </a:stretch>
        </p:blipFill>
        <p:spPr bwMode="auto">
          <a:xfrm>
            <a:off x="1379538" y="2365375"/>
            <a:ext cx="449262" cy="534988"/>
          </a:xfrm>
          <a:prstGeom prst="rect">
            <a:avLst/>
          </a:prstGeom>
          <a:noFill/>
          <a:ln w="9525">
            <a:noFill/>
            <a:miter lim="800000"/>
            <a:headEnd/>
            <a:tailEnd/>
          </a:ln>
        </p:spPr>
      </p:pic>
      <p:pic>
        <p:nvPicPr>
          <p:cNvPr id="50198" name="Bildobjekt 39"/>
          <p:cNvPicPr>
            <a:picLocks noChangeAspect="1"/>
          </p:cNvPicPr>
          <p:nvPr/>
        </p:nvPicPr>
        <p:blipFill>
          <a:blip r:embed="rId11" cstate="print"/>
          <a:srcRect/>
          <a:stretch>
            <a:fillRect/>
          </a:stretch>
        </p:blipFill>
        <p:spPr bwMode="auto">
          <a:xfrm>
            <a:off x="1293813" y="4117975"/>
            <a:ext cx="627062" cy="746125"/>
          </a:xfrm>
          <a:prstGeom prst="rect">
            <a:avLst/>
          </a:prstGeom>
          <a:noFill/>
          <a:ln w="9525">
            <a:noFill/>
            <a:miter lim="800000"/>
            <a:headEnd/>
            <a:tailEnd/>
          </a:ln>
        </p:spPr>
      </p:pic>
      <p:sp>
        <p:nvSpPr>
          <p:cNvPr id="144" name="Magnetskiva 143"/>
          <p:cNvSpPr/>
          <p:nvPr/>
        </p:nvSpPr>
        <p:spPr>
          <a:xfrm>
            <a:off x="180975" y="3148013"/>
            <a:ext cx="809625" cy="814387"/>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t>Company</a:t>
            </a:r>
          </a:p>
          <a:p>
            <a:pPr algn="ctr">
              <a:defRPr/>
            </a:pPr>
            <a:r>
              <a:rPr lang="en-US" sz="1200" dirty="0"/>
              <a:t>Web Server</a:t>
            </a:r>
          </a:p>
        </p:txBody>
      </p:sp>
      <p:sp>
        <p:nvSpPr>
          <p:cNvPr id="71" name="Platshållare för innehåll 70"/>
          <p:cNvSpPr>
            <a:spLocks noGrp="1"/>
          </p:cNvSpPr>
          <p:nvPr>
            <p:ph idx="1"/>
          </p:nvPr>
        </p:nvSpPr>
        <p:spPr>
          <a:xfrm>
            <a:off x="3209925" y="1201003"/>
            <a:ext cx="2740499" cy="5656997"/>
          </a:xfrm>
        </p:spPr>
        <p:txBody>
          <a:bodyPr/>
          <a:lstStyle/>
          <a:p>
            <a:pPr>
              <a:spcBef>
                <a:spcPts val="1800"/>
              </a:spcBef>
              <a:buClr>
                <a:srgbClr val="B71937"/>
              </a:buClr>
            </a:pPr>
            <a:r>
              <a:rPr lang="en-US" sz="1800" b="0" dirty="0" smtClean="0"/>
              <a:t>Firewalls do not allow unknown incoming traffic and media is a “surprise” (just like SIP)</a:t>
            </a:r>
          </a:p>
          <a:p>
            <a:pPr>
              <a:spcBef>
                <a:spcPts val="1800"/>
              </a:spcBef>
              <a:buClr>
                <a:srgbClr val="B71937"/>
              </a:buClr>
            </a:pPr>
            <a:r>
              <a:rPr lang="en-US" sz="1800" b="0" dirty="0" smtClean="0"/>
              <a:t>SBCs are Firewalls that know SIP and take it into the LAN, but </a:t>
            </a:r>
            <a:r>
              <a:rPr lang="en-US" sz="1800" b="1" dirty="0" smtClean="0"/>
              <a:t>WebRTC prescribes ICE/STUN/TURN </a:t>
            </a:r>
            <a:r>
              <a:rPr lang="en-US" sz="1800" b="0" dirty="0" smtClean="0"/>
              <a:t>to fool the </a:t>
            </a:r>
            <a:r>
              <a:rPr lang="en-US" sz="1800" dirty="0" smtClean="0"/>
              <a:t>firewall  to let the RTC </a:t>
            </a:r>
            <a:r>
              <a:rPr lang="en-US" sz="1800" b="0" dirty="0" smtClean="0"/>
              <a:t>traffic through (similar to Skype.) </a:t>
            </a:r>
          </a:p>
          <a:p>
            <a:pPr>
              <a:spcBef>
                <a:spcPts val="1800"/>
              </a:spcBef>
              <a:buClr>
                <a:srgbClr val="B71937"/>
              </a:buClr>
            </a:pPr>
            <a:r>
              <a:rPr lang="en-US" sz="1800" b="0" dirty="0" err="1" smtClean="0"/>
              <a:t>Websockets</a:t>
            </a:r>
            <a:r>
              <a:rPr lang="en-US" sz="1800" b="0" dirty="0" smtClean="0"/>
              <a:t>, WS/WSS, often used to  hold the signaling channel open</a:t>
            </a:r>
          </a:p>
          <a:p>
            <a:pPr>
              <a:spcBef>
                <a:spcPts val="1800"/>
              </a:spcBef>
              <a:buClr>
                <a:srgbClr val="B71937"/>
              </a:buClr>
            </a:pPr>
            <a:r>
              <a:rPr lang="en-US" sz="1800" b="1" dirty="0" smtClean="0"/>
              <a:t>There are issues…</a:t>
            </a:r>
            <a:endParaRPr lang="en-US" sz="1400" b="1" dirty="0" smtClean="0"/>
          </a:p>
          <a:p>
            <a:pPr marL="682625" lvl="1" indent="-342900">
              <a:spcBef>
                <a:spcPts val="0"/>
              </a:spcBef>
              <a:buClr>
                <a:srgbClr val="B71937"/>
              </a:buClr>
              <a:buFont typeface="+mj-lt"/>
              <a:buAutoNum type="alphaLcParenR"/>
            </a:pPr>
            <a:r>
              <a:rPr lang="en-US" b="0" dirty="0" smtClean="0"/>
              <a:t>Getting through</a:t>
            </a:r>
          </a:p>
          <a:p>
            <a:pPr marL="682625" lvl="1" indent="-342900">
              <a:spcBef>
                <a:spcPts val="0"/>
              </a:spcBef>
              <a:buClr>
                <a:srgbClr val="B71937"/>
              </a:buClr>
              <a:buFont typeface="+mj-lt"/>
              <a:buAutoNum type="alphaLcParenR"/>
            </a:pPr>
            <a:r>
              <a:rPr lang="en-US" dirty="0" smtClean="0"/>
              <a:t>Quality</a:t>
            </a:r>
            <a:endParaRPr lang="en-US" b="0" dirty="0" smtClean="0"/>
          </a:p>
        </p:txBody>
      </p:sp>
      <p:sp>
        <p:nvSpPr>
          <p:cNvPr id="50203" name="TextBox 104"/>
          <p:cNvSpPr txBox="1">
            <a:spLocks noChangeArrowheads="1"/>
          </p:cNvSpPr>
          <p:nvPr/>
        </p:nvSpPr>
        <p:spPr bwMode="auto">
          <a:xfrm>
            <a:off x="1763713" y="2867025"/>
            <a:ext cx="857250" cy="368300"/>
          </a:xfrm>
          <a:prstGeom prst="rect">
            <a:avLst/>
          </a:prstGeom>
          <a:noFill/>
          <a:ln w="9525">
            <a:noFill/>
            <a:miter lim="800000"/>
            <a:headEnd/>
            <a:tailEnd/>
          </a:ln>
        </p:spPr>
        <p:txBody>
          <a:bodyPr>
            <a:spAutoFit/>
          </a:bodyPr>
          <a:lstStyle/>
          <a:p>
            <a:r>
              <a:rPr lang="en-US" sz="1800" dirty="0">
                <a:solidFill>
                  <a:srgbClr val="FF0000"/>
                </a:solidFill>
                <a:latin typeface="Calibri" pitchFamily="34" charset="0"/>
                <a:cs typeface="Calibri" pitchFamily="34" charset="0"/>
              </a:rPr>
              <a:t>media</a:t>
            </a:r>
          </a:p>
        </p:txBody>
      </p:sp>
      <p:grpSp>
        <p:nvGrpSpPr>
          <p:cNvPr id="87" name="Grupp 86"/>
          <p:cNvGrpSpPr/>
          <p:nvPr/>
        </p:nvGrpSpPr>
        <p:grpSpPr>
          <a:xfrm>
            <a:off x="6727517" y="2062163"/>
            <a:ext cx="1917061" cy="3625850"/>
            <a:chOff x="6727517" y="2062163"/>
            <a:chExt cx="1917061" cy="3625850"/>
          </a:xfrm>
        </p:grpSpPr>
        <p:sp>
          <p:nvSpPr>
            <p:cNvPr id="77" name="Freeform 105"/>
            <p:cNvSpPr/>
            <p:nvPr/>
          </p:nvSpPr>
          <p:spPr>
            <a:xfrm>
              <a:off x="7391400" y="2062163"/>
              <a:ext cx="612775" cy="36258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26" h="3626465">
                  <a:moveTo>
                    <a:pt x="197930" y="0"/>
                  </a:moveTo>
                  <a:lnTo>
                    <a:pt x="181898" y="119359"/>
                  </a:lnTo>
                  <a:cubicBezTo>
                    <a:pt x="180732" y="229740"/>
                    <a:pt x="0" y="400029"/>
                    <a:pt x="48057" y="776584"/>
                  </a:cubicBezTo>
                  <a:cubicBezTo>
                    <a:pt x="81895" y="1152822"/>
                    <a:pt x="50416" y="1997054"/>
                    <a:pt x="136327" y="2472034"/>
                  </a:cubicBezTo>
                  <a:cubicBezTo>
                    <a:pt x="222238" y="2947014"/>
                    <a:pt x="509701" y="3359447"/>
                    <a:pt x="563526" y="3626465"/>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90" name="TextBox 104"/>
            <p:cNvSpPr txBox="1">
              <a:spLocks noChangeArrowheads="1"/>
            </p:cNvSpPr>
            <p:nvPr/>
          </p:nvSpPr>
          <p:spPr bwMode="auto">
            <a:xfrm>
              <a:off x="6727517" y="4152189"/>
              <a:ext cx="857250" cy="368300"/>
            </a:xfrm>
            <a:prstGeom prst="rect">
              <a:avLst/>
            </a:prstGeom>
            <a:noFill/>
            <a:ln w="9525">
              <a:noFill/>
              <a:miter lim="800000"/>
              <a:headEnd/>
              <a:tailEnd/>
            </a:ln>
          </p:spPr>
          <p:txBody>
            <a:bodyPr>
              <a:spAutoFit/>
            </a:bodyPr>
            <a:lstStyle/>
            <a:p>
              <a:r>
                <a:rPr lang="en-US" sz="1800" dirty="0" smtClean="0">
                  <a:solidFill>
                    <a:srgbClr val="FF0000"/>
                  </a:solidFill>
                  <a:latin typeface="Calibri" pitchFamily="34" charset="0"/>
                  <a:cs typeface="Calibri" pitchFamily="34" charset="0"/>
                </a:rPr>
                <a:t>ICE</a:t>
              </a:r>
              <a:endParaRPr lang="en-US" sz="1800" dirty="0">
                <a:solidFill>
                  <a:srgbClr val="FF0000"/>
                </a:solidFill>
                <a:latin typeface="Calibri" pitchFamily="34" charset="0"/>
                <a:cs typeface="Calibri" pitchFamily="34" charset="0"/>
              </a:endParaRPr>
            </a:p>
          </p:txBody>
        </p:sp>
        <p:sp>
          <p:nvSpPr>
            <p:cNvPr id="85" name="TextBox 104"/>
            <p:cNvSpPr txBox="1">
              <a:spLocks noChangeArrowheads="1"/>
            </p:cNvSpPr>
            <p:nvPr/>
          </p:nvSpPr>
          <p:spPr bwMode="auto">
            <a:xfrm>
              <a:off x="7516813" y="2867025"/>
              <a:ext cx="857250" cy="368300"/>
            </a:xfrm>
            <a:prstGeom prst="rect">
              <a:avLst/>
            </a:prstGeom>
            <a:noFill/>
            <a:ln w="9525">
              <a:noFill/>
              <a:miter lim="800000"/>
              <a:headEnd/>
              <a:tailEnd/>
            </a:ln>
          </p:spPr>
          <p:txBody>
            <a:bodyPr>
              <a:spAutoFit/>
            </a:bodyPr>
            <a:lstStyle/>
            <a:p>
              <a:r>
                <a:rPr lang="en-US" sz="1800" dirty="0">
                  <a:solidFill>
                    <a:srgbClr val="FF0000"/>
                  </a:solidFill>
                  <a:latin typeface="Calibri" pitchFamily="34" charset="0"/>
                  <a:cs typeface="Calibri" pitchFamily="34" charset="0"/>
                </a:rPr>
                <a:t>media</a:t>
              </a:r>
            </a:p>
          </p:txBody>
        </p:sp>
        <p:sp>
          <p:nvSpPr>
            <p:cNvPr id="82" name="TextBox 104"/>
            <p:cNvSpPr txBox="1">
              <a:spLocks noChangeArrowheads="1"/>
            </p:cNvSpPr>
            <p:nvPr/>
          </p:nvSpPr>
          <p:spPr bwMode="auto">
            <a:xfrm>
              <a:off x="7863529" y="3198894"/>
              <a:ext cx="781049" cy="830997"/>
            </a:xfrm>
            <a:prstGeom prst="rect">
              <a:avLst/>
            </a:prstGeom>
            <a:solidFill>
              <a:srgbClr val="FFFF00"/>
            </a:solidFill>
            <a:ln w="12700">
              <a:solidFill>
                <a:schemeClr val="accent1"/>
              </a:solidFill>
              <a:miter lim="800000"/>
              <a:headEnd/>
              <a:tailEnd/>
            </a:ln>
          </p:spPr>
          <p:txBody>
            <a:bodyPr lIns="36000" rIns="36000">
              <a:spAutoFit/>
            </a:bodyPr>
            <a:lstStyle/>
            <a:p>
              <a:pPr algn="ctr"/>
              <a:r>
                <a:rPr lang="en-US" sz="1600" dirty="0" smtClean="0">
                  <a:latin typeface="Calibri" pitchFamily="34" charset="0"/>
                  <a:cs typeface="Calibri" pitchFamily="34" charset="0"/>
                </a:rPr>
                <a:t>STUN</a:t>
              </a:r>
            </a:p>
            <a:p>
              <a:pPr algn="ctr"/>
              <a:r>
                <a:rPr lang="en-US" sz="1600" dirty="0" smtClean="0">
                  <a:latin typeface="Calibri" pitchFamily="34" charset="0"/>
                  <a:cs typeface="Calibri" pitchFamily="34" charset="0"/>
                </a:rPr>
                <a:t>TURN </a:t>
              </a:r>
              <a:r>
                <a:rPr lang="en-US" sz="1600" dirty="0">
                  <a:latin typeface="Calibri" pitchFamily="34" charset="0"/>
                  <a:cs typeface="Calibri" pitchFamily="34" charset="0"/>
                </a:rPr>
                <a:t>SERVER</a:t>
              </a:r>
            </a:p>
          </p:txBody>
        </p:sp>
        <p:sp>
          <p:nvSpPr>
            <p:cNvPr id="83" name="Freeform 105"/>
            <p:cNvSpPr/>
            <p:nvPr/>
          </p:nvSpPr>
          <p:spPr bwMode="auto">
            <a:xfrm>
              <a:off x="7539038" y="3668713"/>
              <a:ext cx="331787" cy="52228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563526"/>
                <a:gd name="connsiteY0" fmla="*/ 0 h 3626465"/>
                <a:gd name="connsiteX1" fmla="*/ 181898 w 563526"/>
                <a:gd name="connsiteY1" fmla="*/ 119359 h 3626465"/>
                <a:gd name="connsiteX2" fmla="*/ 48057 w 563526"/>
                <a:gd name="connsiteY2" fmla="*/ 776584 h 3626465"/>
                <a:gd name="connsiteX3" fmla="*/ 563526 w 563526"/>
                <a:gd name="connsiteY3" fmla="*/ 3626465 h 3626465"/>
                <a:gd name="connsiteX0" fmla="*/ 16032 w 381628"/>
                <a:gd name="connsiteY0" fmla="*/ 0 h 3626465"/>
                <a:gd name="connsiteX1" fmla="*/ 0 w 381628"/>
                <a:gd name="connsiteY1" fmla="*/ 119359 h 3626465"/>
                <a:gd name="connsiteX2" fmla="*/ 381628 w 381628"/>
                <a:gd name="connsiteY2" fmla="*/ 3626465 h 3626465"/>
                <a:gd name="connsiteX0" fmla="*/ 0 w 365596"/>
                <a:gd name="connsiteY0" fmla="*/ 2510100 h 6136565"/>
                <a:gd name="connsiteX1" fmla="*/ 124253 w 365596"/>
                <a:gd name="connsiteY1" fmla="*/ 0 h 6136565"/>
                <a:gd name="connsiteX2" fmla="*/ 365596 w 365596"/>
                <a:gd name="connsiteY2" fmla="*/ 6136565 h 6136565"/>
                <a:gd name="connsiteX0" fmla="*/ 0 w 365596"/>
                <a:gd name="connsiteY0" fmla="*/ 0 h 3626465"/>
                <a:gd name="connsiteX1" fmla="*/ 365596 w 365596"/>
                <a:gd name="connsiteY1" fmla="*/ 3626465 h 3626465"/>
                <a:gd name="connsiteX0" fmla="*/ 0 w 374364"/>
                <a:gd name="connsiteY0" fmla="*/ 482068 h 482068"/>
                <a:gd name="connsiteX1" fmla="*/ 374364 w 374364"/>
                <a:gd name="connsiteY1" fmla="*/ 0 h 482068"/>
                <a:gd name="connsiteX0" fmla="*/ 0 w 374364"/>
                <a:gd name="connsiteY0" fmla="*/ 482068 h 704842"/>
                <a:gd name="connsiteX1" fmla="*/ 374364 w 374364"/>
                <a:gd name="connsiteY1" fmla="*/ 0 h 704842"/>
                <a:gd name="connsiteX0" fmla="*/ 0 w 374364"/>
                <a:gd name="connsiteY0" fmla="*/ 482068 h 704842"/>
                <a:gd name="connsiteX1" fmla="*/ 374364 w 374364"/>
                <a:gd name="connsiteY1" fmla="*/ 0 h 704842"/>
                <a:gd name="connsiteX0" fmla="*/ 0 w 374364"/>
                <a:gd name="connsiteY0" fmla="*/ 657371 h 664675"/>
                <a:gd name="connsiteX1" fmla="*/ 82642 w 374364"/>
                <a:gd name="connsiteY1" fmla="*/ 0 h 664675"/>
                <a:gd name="connsiteX2" fmla="*/ 374364 w 374364"/>
                <a:gd name="connsiteY2" fmla="*/ 175303 h 664675"/>
                <a:gd name="connsiteX0" fmla="*/ 0 w 374364"/>
                <a:gd name="connsiteY0" fmla="*/ 482068 h 482068"/>
                <a:gd name="connsiteX1" fmla="*/ 374364 w 374364"/>
                <a:gd name="connsiteY1" fmla="*/ 0 h 482068"/>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1007147 w 1169930"/>
                <a:gd name="connsiteY0" fmla="*/ 0 h 1983052"/>
                <a:gd name="connsiteX1" fmla="*/ 206621 w 1169930"/>
                <a:gd name="connsiteY1" fmla="*/ 1983052 h 1983052"/>
                <a:gd name="connsiteX0" fmla="*/ 800526 w 963309"/>
                <a:gd name="connsiteY0" fmla="*/ 0 h 1983052"/>
                <a:gd name="connsiteX1" fmla="*/ 0 w 963309"/>
                <a:gd name="connsiteY1" fmla="*/ 1983052 h 1983052"/>
                <a:gd name="connsiteX0" fmla="*/ 800526 w 800526"/>
                <a:gd name="connsiteY0" fmla="*/ 0 h 1983052"/>
                <a:gd name="connsiteX1" fmla="*/ 0 w 800526"/>
                <a:gd name="connsiteY1" fmla="*/ 1983052 h 1983052"/>
                <a:gd name="connsiteX0" fmla="*/ 275609 w 469656"/>
                <a:gd name="connsiteY0" fmla="*/ 5269879 h 6551741"/>
                <a:gd name="connsiteX1" fmla="*/ 395706 w 469656"/>
                <a:gd name="connsiteY1" fmla="*/ 1829667 h 6551741"/>
                <a:gd name="connsiteX0" fmla="*/ 73949 w 267996"/>
                <a:gd name="connsiteY0" fmla="*/ 5269879 h 5269879"/>
                <a:gd name="connsiteX1" fmla="*/ 194046 w 267996"/>
                <a:gd name="connsiteY1" fmla="*/ 1829667 h 5269879"/>
                <a:gd name="connsiteX0" fmla="*/ 73949 w 194046"/>
                <a:gd name="connsiteY0" fmla="*/ 3440212 h 3440212"/>
                <a:gd name="connsiteX1" fmla="*/ 194046 w 194046"/>
                <a:gd name="connsiteY1" fmla="*/ 0 h 3440212"/>
                <a:gd name="connsiteX0" fmla="*/ 73949 w 308028"/>
                <a:gd name="connsiteY0" fmla="*/ 3056749 h 3056749"/>
                <a:gd name="connsiteX1" fmla="*/ 308028 w 308028"/>
                <a:gd name="connsiteY1" fmla="*/ 0 h 3056749"/>
                <a:gd name="connsiteX0" fmla="*/ 0 w 234079"/>
                <a:gd name="connsiteY0" fmla="*/ 3056749 h 3056749"/>
                <a:gd name="connsiteX1" fmla="*/ 234079 w 234079"/>
                <a:gd name="connsiteY1" fmla="*/ 0 h 3056749"/>
                <a:gd name="connsiteX0" fmla="*/ 0 w 304222"/>
                <a:gd name="connsiteY0" fmla="*/ 3001969 h 3001969"/>
                <a:gd name="connsiteX1" fmla="*/ 304222 w 304222"/>
                <a:gd name="connsiteY1" fmla="*/ 0 h 3001969"/>
                <a:gd name="connsiteX0" fmla="*/ 0 w 304222"/>
                <a:gd name="connsiteY0" fmla="*/ 3001969 h 3001969"/>
                <a:gd name="connsiteX1" fmla="*/ 304222 w 304222"/>
                <a:gd name="connsiteY1" fmla="*/ 0 h 3001969"/>
              </a:gdLst>
              <a:ahLst/>
              <a:cxnLst>
                <a:cxn ang="0">
                  <a:pos x="connsiteX0" y="connsiteY0"/>
                </a:cxn>
                <a:cxn ang="0">
                  <a:pos x="connsiteX1" y="connsiteY1"/>
                </a:cxn>
              </a:cxnLst>
              <a:rect l="l" t="t" r="r" b="b"/>
              <a:pathLst>
                <a:path w="304222" h="3001969">
                  <a:moveTo>
                    <a:pt x="0" y="3001969"/>
                  </a:moveTo>
                  <a:cubicBezTo>
                    <a:pt x="40033" y="1599590"/>
                    <a:pt x="88833" y="690234"/>
                    <a:pt x="304222" y="0"/>
                  </a:cubicBezTo>
                </a:path>
              </a:pathLst>
            </a:custGeom>
            <a:ln w="381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84" name="Freeform 105"/>
            <p:cNvSpPr/>
            <p:nvPr/>
          </p:nvSpPr>
          <p:spPr bwMode="auto">
            <a:xfrm flipV="1">
              <a:off x="7524750" y="2971800"/>
              <a:ext cx="346075" cy="592138"/>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563526"/>
                <a:gd name="connsiteY0" fmla="*/ 0 h 3626465"/>
                <a:gd name="connsiteX1" fmla="*/ 181898 w 563526"/>
                <a:gd name="connsiteY1" fmla="*/ 119359 h 3626465"/>
                <a:gd name="connsiteX2" fmla="*/ 48057 w 563526"/>
                <a:gd name="connsiteY2" fmla="*/ 776584 h 3626465"/>
                <a:gd name="connsiteX3" fmla="*/ 563526 w 563526"/>
                <a:gd name="connsiteY3" fmla="*/ 3626465 h 3626465"/>
                <a:gd name="connsiteX0" fmla="*/ 16032 w 381628"/>
                <a:gd name="connsiteY0" fmla="*/ 0 h 3626465"/>
                <a:gd name="connsiteX1" fmla="*/ 0 w 381628"/>
                <a:gd name="connsiteY1" fmla="*/ 119359 h 3626465"/>
                <a:gd name="connsiteX2" fmla="*/ 381628 w 381628"/>
                <a:gd name="connsiteY2" fmla="*/ 3626465 h 3626465"/>
                <a:gd name="connsiteX0" fmla="*/ 0 w 365596"/>
                <a:gd name="connsiteY0" fmla="*/ 2510100 h 6136565"/>
                <a:gd name="connsiteX1" fmla="*/ 124253 w 365596"/>
                <a:gd name="connsiteY1" fmla="*/ 0 h 6136565"/>
                <a:gd name="connsiteX2" fmla="*/ 365596 w 365596"/>
                <a:gd name="connsiteY2" fmla="*/ 6136565 h 6136565"/>
                <a:gd name="connsiteX0" fmla="*/ 0 w 365596"/>
                <a:gd name="connsiteY0" fmla="*/ 0 h 3626465"/>
                <a:gd name="connsiteX1" fmla="*/ 365596 w 365596"/>
                <a:gd name="connsiteY1" fmla="*/ 3626465 h 3626465"/>
                <a:gd name="connsiteX0" fmla="*/ 0 w 374364"/>
                <a:gd name="connsiteY0" fmla="*/ 482068 h 482068"/>
                <a:gd name="connsiteX1" fmla="*/ 374364 w 374364"/>
                <a:gd name="connsiteY1" fmla="*/ 0 h 482068"/>
                <a:gd name="connsiteX0" fmla="*/ 0 w 374364"/>
                <a:gd name="connsiteY0" fmla="*/ 482068 h 704842"/>
                <a:gd name="connsiteX1" fmla="*/ 374364 w 374364"/>
                <a:gd name="connsiteY1" fmla="*/ 0 h 704842"/>
                <a:gd name="connsiteX0" fmla="*/ 0 w 374364"/>
                <a:gd name="connsiteY0" fmla="*/ 482068 h 704842"/>
                <a:gd name="connsiteX1" fmla="*/ 374364 w 374364"/>
                <a:gd name="connsiteY1" fmla="*/ 0 h 704842"/>
                <a:gd name="connsiteX0" fmla="*/ 0 w 374364"/>
                <a:gd name="connsiteY0" fmla="*/ 657371 h 664675"/>
                <a:gd name="connsiteX1" fmla="*/ 82642 w 374364"/>
                <a:gd name="connsiteY1" fmla="*/ 0 h 664675"/>
                <a:gd name="connsiteX2" fmla="*/ 374364 w 374364"/>
                <a:gd name="connsiteY2" fmla="*/ 175303 h 664675"/>
                <a:gd name="connsiteX0" fmla="*/ 0 w 374364"/>
                <a:gd name="connsiteY0" fmla="*/ 482068 h 482068"/>
                <a:gd name="connsiteX1" fmla="*/ 374364 w 374364"/>
                <a:gd name="connsiteY1" fmla="*/ 0 h 482068"/>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1007147 w 1169930"/>
                <a:gd name="connsiteY0" fmla="*/ 0 h 1983052"/>
                <a:gd name="connsiteX1" fmla="*/ 206621 w 1169930"/>
                <a:gd name="connsiteY1" fmla="*/ 1983052 h 1983052"/>
                <a:gd name="connsiteX0" fmla="*/ 800526 w 963309"/>
                <a:gd name="connsiteY0" fmla="*/ 0 h 1983052"/>
                <a:gd name="connsiteX1" fmla="*/ 0 w 963309"/>
                <a:gd name="connsiteY1" fmla="*/ 1983052 h 1983052"/>
                <a:gd name="connsiteX0" fmla="*/ 800526 w 800526"/>
                <a:gd name="connsiteY0" fmla="*/ 0 h 1983052"/>
                <a:gd name="connsiteX1" fmla="*/ 0 w 800526"/>
                <a:gd name="connsiteY1" fmla="*/ 1983052 h 1983052"/>
                <a:gd name="connsiteX0" fmla="*/ 275609 w 469656"/>
                <a:gd name="connsiteY0" fmla="*/ 5269879 h 6551741"/>
                <a:gd name="connsiteX1" fmla="*/ 395706 w 469656"/>
                <a:gd name="connsiteY1" fmla="*/ 1829667 h 6551741"/>
                <a:gd name="connsiteX0" fmla="*/ 73949 w 267996"/>
                <a:gd name="connsiteY0" fmla="*/ 5269879 h 5269879"/>
                <a:gd name="connsiteX1" fmla="*/ 194046 w 267996"/>
                <a:gd name="connsiteY1" fmla="*/ 1829667 h 5269879"/>
                <a:gd name="connsiteX0" fmla="*/ 73949 w 194046"/>
                <a:gd name="connsiteY0" fmla="*/ 3440212 h 3440212"/>
                <a:gd name="connsiteX1" fmla="*/ 194046 w 194046"/>
                <a:gd name="connsiteY1" fmla="*/ 0 h 3440212"/>
                <a:gd name="connsiteX0" fmla="*/ 73949 w 308028"/>
                <a:gd name="connsiteY0" fmla="*/ 3056749 h 3056749"/>
                <a:gd name="connsiteX1" fmla="*/ 308028 w 308028"/>
                <a:gd name="connsiteY1" fmla="*/ 0 h 3056749"/>
                <a:gd name="connsiteX0" fmla="*/ 0 w 234079"/>
                <a:gd name="connsiteY0" fmla="*/ 3056749 h 3056749"/>
                <a:gd name="connsiteX1" fmla="*/ 234079 w 234079"/>
                <a:gd name="connsiteY1" fmla="*/ 0 h 3056749"/>
                <a:gd name="connsiteX0" fmla="*/ 0 w 304222"/>
                <a:gd name="connsiteY0" fmla="*/ 3001969 h 3001969"/>
                <a:gd name="connsiteX1" fmla="*/ 304222 w 304222"/>
                <a:gd name="connsiteY1" fmla="*/ 0 h 3001969"/>
                <a:gd name="connsiteX0" fmla="*/ 0 w 304222"/>
                <a:gd name="connsiteY0" fmla="*/ 3001969 h 3001969"/>
                <a:gd name="connsiteX1" fmla="*/ 304222 w 304222"/>
                <a:gd name="connsiteY1" fmla="*/ 0 h 3001969"/>
              </a:gdLst>
              <a:ahLst/>
              <a:cxnLst>
                <a:cxn ang="0">
                  <a:pos x="connsiteX0" y="connsiteY0"/>
                </a:cxn>
                <a:cxn ang="0">
                  <a:pos x="connsiteX1" y="connsiteY1"/>
                </a:cxn>
              </a:cxnLst>
              <a:rect l="l" t="t" r="r" b="b"/>
              <a:pathLst>
                <a:path w="304222" h="3001969">
                  <a:moveTo>
                    <a:pt x="0" y="3001969"/>
                  </a:moveTo>
                  <a:cubicBezTo>
                    <a:pt x="40033" y="1599590"/>
                    <a:pt x="88833" y="690234"/>
                    <a:pt x="304222" y="0"/>
                  </a:cubicBezTo>
                </a:path>
              </a:pathLst>
            </a:custGeom>
            <a:ln w="381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grpSp>
      <p:sp>
        <p:nvSpPr>
          <p:cNvPr id="86" name="TextBox 104"/>
          <p:cNvSpPr txBox="1">
            <a:spLocks noChangeArrowheads="1"/>
          </p:cNvSpPr>
          <p:nvPr/>
        </p:nvSpPr>
        <p:spPr bwMode="auto">
          <a:xfrm>
            <a:off x="518615" y="2773765"/>
            <a:ext cx="1121984" cy="369332"/>
          </a:xfrm>
          <a:prstGeom prst="rect">
            <a:avLst/>
          </a:prstGeom>
          <a:noFill/>
          <a:ln w="9525">
            <a:noFill/>
            <a:miter lim="800000"/>
            <a:headEnd/>
            <a:tailEnd/>
          </a:ln>
        </p:spPr>
        <p:txBody>
          <a:bodyPr wrap="square">
            <a:spAutoFit/>
          </a:bodyPr>
          <a:lstStyle/>
          <a:p>
            <a:r>
              <a:rPr lang="en-US" sz="1800" dirty="0" smtClean="0">
                <a:solidFill>
                  <a:srgbClr val="0000FF"/>
                </a:solidFill>
                <a:latin typeface="Calibri" pitchFamily="34" charset="0"/>
                <a:cs typeface="Calibri" pitchFamily="34" charset="0"/>
              </a:rPr>
              <a:t>signaling</a:t>
            </a:r>
            <a:endParaRPr lang="en-US" sz="1800" dirty="0">
              <a:solidFill>
                <a:srgbClr val="0000FF"/>
              </a:solidFill>
              <a:latin typeface="Calibri" pitchFamily="34" charset="0"/>
              <a:cs typeface="Calibri" pitchFamily="34" charset="0"/>
            </a:endParaRPr>
          </a:p>
        </p:txBody>
      </p:sp>
      <p:pic>
        <p:nvPicPr>
          <p:cNvPr id="88" name="Picture 44" descr="stop-skylt-green"/>
          <p:cNvPicPr>
            <a:picLocks noChangeAspect="1" noChangeArrowheads="1"/>
          </p:cNvPicPr>
          <p:nvPr/>
        </p:nvPicPr>
        <p:blipFill>
          <a:blip r:embed="rId12" cstate="print"/>
          <a:srcRect/>
          <a:stretch>
            <a:fillRect/>
          </a:stretch>
        </p:blipFill>
        <p:spPr bwMode="auto">
          <a:xfrm>
            <a:off x="1307721" y="3944203"/>
            <a:ext cx="506413" cy="451444"/>
          </a:xfrm>
          <a:prstGeom prst="rect">
            <a:avLst/>
          </a:prstGeom>
          <a:noFill/>
          <a:ln w="9525">
            <a:noFill/>
            <a:miter lim="800000"/>
            <a:headEnd/>
            <a:tailEnd/>
          </a:ln>
        </p:spPr>
      </p:pic>
      <p:grpSp>
        <p:nvGrpSpPr>
          <p:cNvPr id="98" name="Grupp 97"/>
          <p:cNvGrpSpPr/>
          <p:nvPr/>
        </p:nvGrpSpPr>
        <p:grpSpPr>
          <a:xfrm>
            <a:off x="6143767" y="1900238"/>
            <a:ext cx="1706428" cy="3490912"/>
            <a:chOff x="6143767" y="1900238"/>
            <a:chExt cx="1706428" cy="3490912"/>
          </a:xfrm>
        </p:grpSpPr>
        <p:grpSp>
          <p:nvGrpSpPr>
            <p:cNvPr id="93" name="Grupp 92"/>
            <p:cNvGrpSpPr/>
            <p:nvPr/>
          </p:nvGrpSpPr>
          <p:grpSpPr>
            <a:xfrm>
              <a:off x="6143767" y="1900238"/>
              <a:ext cx="1398446" cy="3490912"/>
              <a:chOff x="6143767" y="1900238"/>
              <a:chExt cx="1398446" cy="3490912"/>
            </a:xfrm>
          </p:grpSpPr>
          <p:sp>
            <p:nvSpPr>
              <p:cNvPr id="75" name="Freeform 105"/>
              <p:cNvSpPr/>
              <p:nvPr/>
            </p:nvSpPr>
            <p:spPr>
              <a:xfrm>
                <a:off x="6784975" y="1900238"/>
                <a:ext cx="657225" cy="16335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Lst>
                <a:ahLst/>
                <a:cxnLst>
                  <a:cxn ang="0">
                    <a:pos x="connsiteX0" y="connsiteY0"/>
                  </a:cxn>
                  <a:cxn ang="0">
                    <a:pos x="connsiteX1" y="connsiteY1"/>
                  </a:cxn>
                  <a:cxn ang="0">
                    <a:pos x="connsiteX2" y="connsiteY2"/>
                  </a:cxn>
                  <a:cxn ang="0">
                    <a:pos x="connsiteX3" y="connsiteY3"/>
                  </a:cxn>
                </a:cxnLst>
                <a:rect l="l" t="t" r="r" b="b"/>
                <a:pathLst>
                  <a:path w="656599" h="1543508">
                    <a:moveTo>
                      <a:pt x="643578" y="0"/>
                    </a:moveTo>
                    <a:cubicBezTo>
                      <a:pt x="656599" y="280464"/>
                      <a:pt x="393395" y="372015"/>
                      <a:pt x="539766" y="679467"/>
                    </a:cubicBezTo>
                    <a:cubicBezTo>
                      <a:pt x="522464" y="852684"/>
                      <a:pt x="486853" y="1093203"/>
                      <a:pt x="396892" y="1237210"/>
                    </a:cubicBezTo>
                    <a:cubicBezTo>
                      <a:pt x="306931" y="1381217"/>
                      <a:pt x="28049" y="1510450"/>
                      <a:pt x="0" y="1543508"/>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76" name="Freeform 105"/>
              <p:cNvSpPr/>
              <p:nvPr/>
            </p:nvSpPr>
            <p:spPr>
              <a:xfrm>
                <a:off x="6761163" y="3605213"/>
                <a:ext cx="781050" cy="17859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Lst>
                <a:ahLst/>
                <a:cxnLst>
                  <a:cxn ang="0">
                    <a:pos x="connsiteX0" y="connsiteY0"/>
                  </a:cxn>
                  <a:cxn ang="0">
                    <a:pos x="connsiteX1" y="connsiteY1"/>
                  </a:cxn>
                  <a:cxn ang="0">
                    <a:pos x="connsiteX2" y="connsiteY2"/>
                  </a:cxn>
                </a:cxnLst>
                <a:rect l="l" t="t" r="r" b="b"/>
                <a:pathLst>
                  <a:path w="780623" h="1438070">
                    <a:moveTo>
                      <a:pt x="0" y="0"/>
                    </a:moveTo>
                    <a:cubicBezTo>
                      <a:pt x="413072" y="222459"/>
                      <a:pt x="340369" y="377527"/>
                      <a:pt x="572466" y="744951"/>
                    </a:cubicBezTo>
                    <a:cubicBezTo>
                      <a:pt x="728449" y="1050769"/>
                      <a:pt x="780623" y="1190445"/>
                      <a:pt x="756597" y="1438070"/>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89" name="TextBox 104"/>
              <p:cNvSpPr txBox="1">
                <a:spLocks noChangeArrowheads="1"/>
              </p:cNvSpPr>
              <p:nvPr/>
            </p:nvSpPr>
            <p:spPr bwMode="auto">
              <a:xfrm>
                <a:off x="6143767" y="3908804"/>
                <a:ext cx="1121984" cy="369332"/>
              </a:xfrm>
              <a:prstGeom prst="rect">
                <a:avLst/>
              </a:prstGeom>
              <a:noFill/>
              <a:ln w="9525">
                <a:noFill/>
                <a:miter lim="800000"/>
                <a:headEnd/>
                <a:tailEnd/>
              </a:ln>
            </p:spPr>
            <p:txBody>
              <a:bodyPr wrap="square">
                <a:spAutoFit/>
              </a:bodyPr>
              <a:lstStyle/>
              <a:p>
                <a:r>
                  <a:rPr lang="en-US" sz="1800" dirty="0" smtClean="0">
                    <a:solidFill>
                      <a:srgbClr val="0000FF"/>
                    </a:solidFill>
                    <a:latin typeface="Calibri" pitchFamily="34" charset="0"/>
                    <a:cs typeface="Calibri" pitchFamily="34" charset="0"/>
                  </a:rPr>
                  <a:t>WS/WSS</a:t>
                </a:r>
                <a:endParaRPr lang="en-US" sz="1800" dirty="0">
                  <a:solidFill>
                    <a:srgbClr val="0000FF"/>
                  </a:solidFill>
                  <a:latin typeface="Calibri" pitchFamily="34" charset="0"/>
                  <a:cs typeface="Calibri" pitchFamily="34" charset="0"/>
                </a:endParaRPr>
              </a:p>
            </p:txBody>
          </p:sp>
        </p:grpSp>
        <p:pic>
          <p:nvPicPr>
            <p:cNvPr id="95" name="Bildobjekt 39"/>
            <p:cNvPicPr>
              <a:picLocks noChangeAspect="1"/>
            </p:cNvPicPr>
            <p:nvPr/>
          </p:nvPicPr>
          <p:blipFill>
            <a:blip r:embed="rId11" cstate="print"/>
            <a:srcRect/>
            <a:stretch>
              <a:fillRect/>
            </a:stretch>
          </p:blipFill>
          <p:spPr bwMode="auto">
            <a:xfrm>
              <a:off x="7138131" y="2370867"/>
              <a:ext cx="449262" cy="534988"/>
            </a:xfrm>
            <a:prstGeom prst="rect">
              <a:avLst/>
            </a:prstGeom>
            <a:noFill/>
            <a:ln w="9525">
              <a:noFill/>
              <a:miter lim="800000"/>
              <a:headEnd/>
              <a:tailEnd/>
            </a:ln>
          </p:spPr>
        </p:pic>
        <p:pic>
          <p:nvPicPr>
            <p:cNvPr id="96" name="Bildobjekt 39"/>
            <p:cNvPicPr>
              <a:picLocks noChangeAspect="1"/>
            </p:cNvPicPr>
            <p:nvPr/>
          </p:nvPicPr>
          <p:blipFill>
            <a:blip r:embed="rId11" cstate="print"/>
            <a:srcRect/>
            <a:stretch>
              <a:fillRect/>
            </a:stretch>
          </p:blipFill>
          <p:spPr bwMode="auto">
            <a:xfrm>
              <a:off x="7223133" y="4188488"/>
              <a:ext cx="627062" cy="7461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ICE/STUN/TURN  Means There is no WebRTC-SBC </a:t>
            </a:r>
            <a:endParaRPr lang="en-US" dirty="0"/>
          </a:p>
        </p:txBody>
      </p:sp>
      <p:sp>
        <p:nvSpPr>
          <p:cNvPr id="3" name="TextBox 2"/>
          <p:cNvSpPr txBox="1"/>
          <p:nvPr/>
        </p:nvSpPr>
        <p:spPr>
          <a:xfrm>
            <a:off x="476251" y="1228300"/>
            <a:ext cx="5092036" cy="5581011"/>
          </a:xfrm>
          <a:prstGeom prst="rect">
            <a:avLst/>
          </a:prstGeom>
          <a:noFill/>
        </p:spPr>
        <p:txBody>
          <a:bodyPr wrap="square" lIns="91435" tIns="45718" rIns="91435" bIns="45718" rtlCol="0">
            <a:spAutoFit/>
          </a:bodyPr>
          <a:lstStyle/>
          <a:p>
            <a:pPr marL="187802" indent="-187802">
              <a:spcBef>
                <a:spcPts val="840"/>
              </a:spcBef>
              <a:buFont typeface="Arial" pitchFamily="34" charset="0"/>
              <a:buChar char="•"/>
            </a:pPr>
            <a:r>
              <a:rPr lang="en-US" sz="2200" b="0" dirty="0" smtClean="0"/>
              <a:t>ICE was developed and standardized for SIP (long after SIP), but not used much for SIP… It is supposed to work without the Firewall being aware of what is traversed (like Skype).</a:t>
            </a:r>
          </a:p>
          <a:p>
            <a:pPr marL="187802" indent="-187802">
              <a:spcBef>
                <a:spcPts val="840"/>
              </a:spcBef>
              <a:buFont typeface="Arial" pitchFamily="34" charset="0"/>
              <a:buChar char="•"/>
            </a:pPr>
            <a:r>
              <a:rPr lang="en-US" sz="2200" b="0" dirty="0" smtClean="0"/>
              <a:t>Sometimes </a:t>
            </a:r>
            <a:r>
              <a:rPr lang="en-US" sz="2200" b="0" u="sng" dirty="0" smtClean="0"/>
              <a:t>a TURN-server </a:t>
            </a:r>
            <a:r>
              <a:rPr lang="en-US" sz="2200" b="0" dirty="0" smtClean="0"/>
              <a:t>is required</a:t>
            </a:r>
          </a:p>
          <a:p>
            <a:pPr marL="187802" indent="-187802">
              <a:spcBef>
                <a:spcPts val="840"/>
              </a:spcBef>
              <a:buFont typeface="Arial" pitchFamily="34" charset="0"/>
              <a:buChar char="•"/>
            </a:pPr>
            <a:r>
              <a:rPr lang="en-US" sz="2200" b="0" dirty="0" smtClean="0"/>
              <a:t>With </a:t>
            </a:r>
            <a:r>
              <a:rPr lang="en-US" sz="2200" b="0" u="sng" dirty="0" smtClean="0"/>
              <a:t>restrictive enterprise firewalls </a:t>
            </a:r>
            <a:r>
              <a:rPr lang="en-US" sz="2200" b="0" dirty="0" smtClean="0"/>
              <a:t>– ICE is not sufficient.</a:t>
            </a:r>
          </a:p>
          <a:p>
            <a:pPr marL="187802" indent="-187802">
              <a:spcBef>
                <a:spcPts val="840"/>
              </a:spcBef>
              <a:buFont typeface="Arial" pitchFamily="34" charset="0"/>
              <a:buChar char="•"/>
            </a:pPr>
            <a:r>
              <a:rPr lang="en-US" sz="2200" dirty="0" smtClean="0"/>
              <a:t>Best: </a:t>
            </a:r>
            <a:r>
              <a:rPr lang="en-US" sz="2200" b="0" dirty="0" smtClean="0"/>
              <a:t>WebRTC is end-to-end and does not encourage application specific networks</a:t>
            </a:r>
          </a:p>
          <a:p>
            <a:pPr marL="187802" indent="-187802">
              <a:spcBef>
                <a:spcPts val="840"/>
              </a:spcBef>
              <a:buFont typeface="Arial" pitchFamily="34" charset="0"/>
              <a:buChar char="•"/>
            </a:pPr>
            <a:r>
              <a:rPr lang="en-US" sz="2200" dirty="0" smtClean="0"/>
              <a:t>Worst: </a:t>
            </a:r>
            <a:r>
              <a:rPr lang="en-US" sz="2200" b="0" dirty="0" smtClean="0"/>
              <a:t>The firewalls are unaware of what is being traversed – </a:t>
            </a:r>
            <a:r>
              <a:rPr lang="en-US" sz="2200" b="0" u="sng" dirty="0" smtClean="0"/>
              <a:t>Quality:</a:t>
            </a:r>
            <a:r>
              <a:rPr lang="en-US" sz="2200" b="0" dirty="0" smtClean="0"/>
              <a:t> The firewall cannot prioritize RTC traffic.</a:t>
            </a:r>
            <a:endParaRPr lang="en-US" sz="2200" b="0" dirty="0"/>
          </a:p>
        </p:txBody>
      </p:sp>
      <p:pic>
        <p:nvPicPr>
          <p:cNvPr id="1028" name="Picture 4"/>
          <p:cNvPicPr>
            <a:picLocks noChangeAspect="1" noChangeArrowheads="1"/>
          </p:cNvPicPr>
          <p:nvPr/>
        </p:nvPicPr>
        <p:blipFill>
          <a:blip r:embed="rId2" cstate="print"/>
          <a:stretch>
            <a:fillRect/>
          </a:stretch>
        </p:blipFill>
        <p:spPr bwMode="auto">
          <a:xfrm>
            <a:off x="5199797" y="4067034"/>
            <a:ext cx="3944203" cy="2208754"/>
          </a:xfrm>
          <a:prstGeom prst="rect">
            <a:avLst/>
          </a:prstGeom>
          <a:noFill/>
          <a:ln w="9525">
            <a:noFill/>
            <a:miter lim="800000"/>
            <a:headEnd/>
            <a:tailEnd/>
          </a:ln>
          <a:effectLst/>
        </p:spPr>
      </p:pic>
      <p:grpSp>
        <p:nvGrpSpPr>
          <p:cNvPr id="4" name="Grupp 171"/>
          <p:cNvGrpSpPr/>
          <p:nvPr/>
        </p:nvGrpSpPr>
        <p:grpSpPr>
          <a:xfrm>
            <a:off x="5609230" y="1282889"/>
            <a:ext cx="3179928" cy="2538483"/>
            <a:chOff x="9067800" y="1524001"/>
            <a:chExt cx="6595492" cy="3679928"/>
          </a:xfrm>
        </p:grpSpPr>
        <p:pic>
          <p:nvPicPr>
            <p:cNvPr id="1026" name="Picture 2"/>
            <p:cNvPicPr>
              <a:picLocks noChangeAspect="1" noChangeArrowheads="1"/>
            </p:cNvPicPr>
            <p:nvPr/>
          </p:nvPicPr>
          <p:blipFill>
            <a:blip r:embed="rId3" cstate="print"/>
            <a:stretch>
              <a:fillRect/>
            </a:stretch>
          </p:blipFill>
          <p:spPr bwMode="auto">
            <a:xfrm>
              <a:off x="9067800" y="1524001"/>
              <a:ext cx="6595492" cy="3679928"/>
            </a:xfrm>
            <a:prstGeom prst="rect">
              <a:avLst/>
            </a:prstGeom>
            <a:noFill/>
            <a:ln>
              <a:noFill/>
            </a:ln>
          </p:spPr>
        </p:pic>
        <p:grpSp>
          <p:nvGrpSpPr>
            <p:cNvPr id="5" name="Grupp 170"/>
            <p:cNvGrpSpPr/>
            <p:nvPr/>
          </p:nvGrpSpPr>
          <p:grpSpPr>
            <a:xfrm>
              <a:off x="9888699" y="1721847"/>
              <a:ext cx="4698934" cy="2750054"/>
              <a:chOff x="9888699" y="1721847"/>
              <a:chExt cx="4698934" cy="2750054"/>
            </a:xfrm>
          </p:grpSpPr>
          <p:cxnSp>
            <p:nvCxnSpPr>
              <p:cNvPr id="164" name="Rak 163"/>
              <p:cNvCxnSpPr/>
              <p:nvPr/>
            </p:nvCxnSpPr>
            <p:spPr>
              <a:xfrm flipV="1">
                <a:off x="10228381" y="1880123"/>
                <a:ext cx="4330947" cy="2552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Rak 164"/>
              <p:cNvCxnSpPr/>
              <p:nvPr/>
            </p:nvCxnSpPr>
            <p:spPr>
              <a:xfrm>
                <a:off x="9888699" y="1721847"/>
                <a:ext cx="4698934" cy="27500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POTS to Telepresence – A Gigantic Step</a:t>
            </a:r>
            <a:endParaRPr lang="en-US" dirty="0"/>
          </a:p>
        </p:txBody>
      </p:sp>
      <p:sp>
        <p:nvSpPr>
          <p:cNvPr id="24" name="Platshållare för innehåll 23"/>
          <p:cNvSpPr>
            <a:spLocks noGrp="1"/>
          </p:cNvSpPr>
          <p:nvPr>
            <p:ph idx="1"/>
          </p:nvPr>
        </p:nvSpPr>
        <p:spPr>
          <a:xfrm>
            <a:off x="313899" y="1304925"/>
            <a:ext cx="3098041" cy="1451924"/>
          </a:xfrm>
        </p:spPr>
        <p:txBody>
          <a:bodyPr/>
          <a:lstStyle/>
          <a:p>
            <a:pPr>
              <a:buNone/>
            </a:pPr>
            <a:r>
              <a:rPr lang="sv-SE" dirty="0" smtClean="0"/>
              <a:t> </a:t>
            </a:r>
            <a:endParaRPr lang="sv-SE" dirty="0"/>
          </a:p>
        </p:txBody>
      </p:sp>
      <p:sp>
        <p:nvSpPr>
          <p:cNvPr id="3" name="TextBox 2"/>
          <p:cNvSpPr txBox="1"/>
          <p:nvPr/>
        </p:nvSpPr>
        <p:spPr>
          <a:xfrm>
            <a:off x="476251" y="3289109"/>
            <a:ext cx="8408442" cy="3211131"/>
          </a:xfrm>
          <a:prstGeom prst="rect">
            <a:avLst/>
          </a:prstGeom>
          <a:noFill/>
        </p:spPr>
        <p:txBody>
          <a:bodyPr wrap="square" lIns="91435" tIns="45718" rIns="91435" bIns="45718" rtlCol="0">
            <a:spAutoFit/>
          </a:bodyPr>
          <a:lstStyle/>
          <a:p>
            <a:pPr marL="187802" indent="-187802">
              <a:spcBef>
                <a:spcPts val="840"/>
              </a:spcBef>
              <a:buFont typeface="Arial" pitchFamily="34" charset="0"/>
              <a:buChar char="•"/>
            </a:pPr>
            <a:r>
              <a:rPr lang="en-US" sz="2200" b="0" dirty="0" smtClean="0"/>
              <a:t>WebRTC has the potential of telepresence quality: Opus HiFi sound and VP8 / H.264 HD video</a:t>
            </a:r>
          </a:p>
          <a:p>
            <a:pPr marL="187802" indent="-187802">
              <a:spcBef>
                <a:spcPts val="840"/>
              </a:spcBef>
              <a:buFont typeface="Arial" pitchFamily="34" charset="0"/>
              <a:buChar char="•"/>
            </a:pPr>
            <a:r>
              <a:rPr lang="en-US" sz="2200" b="0" dirty="0" smtClean="0"/>
              <a:t>Layer 4 QoS: UDP over TCP is not sufficient</a:t>
            </a:r>
          </a:p>
          <a:p>
            <a:pPr marL="187802" indent="-187802">
              <a:spcBef>
                <a:spcPts val="840"/>
              </a:spcBef>
              <a:buFont typeface="Arial" pitchFamily="34" charset="0"/>
              <a:buChar char="•"/>
            </a:pPr>
            <a:r>
              <a:rPr lang="en-US" sz="2200" b="0" dirty="0" smtClean="0"/>
              <a:t>It is NOT “Just About Bandwidth”</a:t>
            </a:r>
          </a:p>
          <a:p>
            <a:pPr marL="644979" lvl="1" indent="-187802">
              <a:spcBef>
                <a:spcPts val="420"/>
              </a:spcBef>
              <a:buFont typeface="Arial" pitchFamily="34" charset="0"/>
              <a:buChar char="•"/>
            </a:pPr>
            <a:r>
              <a:rPr lang="en-US" sz="2200" b="0" dirty="0" smtClean="0"/>
              <a:t>Data crowded networks </a:t>
            </a:r>
          </a:p>
          <a:p>
            <a:pPr marL="644979" lvl="1" indent="-187802">
              <a:spcBef>
                <a:spcPts val="420"/>
              </a:spcBef>
              <a:buFont typeface="Arial" pitchFamily="34" charset="0"/>
              <a:buChar char="•"/>
            </a:pPr>
            <a:r>
              <a:rPr lang="en-US" sz="2200" b="0" dirty="0" smtClean="0"/>
              <a:t>Surf, email, file transfer fill the pipes</a:t>
            </a:r>
          </a:p>
          <a:p>
            <a:pPr marL="187779" indent="-187802">
              <a:spcBef>
                <a:spcPts val="420"/>
              </a:spcBef>
              <a:buFont typeface="Arial" pitchFamily="34" charset="0"/>
              <a:buChar char="•"/>
            </a:pPr>
            <a:r>
              <a:rPr lang="en-US" sz="2200" b="0" dirty="0" smtClean="0"/>
              <a:t>Still, Internet has the largest bandwidth</a:t>
            </a:r>
          </a:p>
          <a:p>
            <a:pPr marL="644979" lvl="1" indent="-187802">
              <a:spcBef>
                <a:spcPts val="420"/>
              </a:spcBef>
              <a:buFont typeface="Arial" pitchFamily="34" charset="0"/>
              <a:buChar char="•"/>
            </a:pPr>
            <a:r>
              <a:rPr lang="en-US" sz="2200" b="0" dirty="0" smtClean="0"/>
              <a:t>We need to prioritize - Level 3 QoS</a:t>
            </a:r>
            <a:endParaRPr lang="en-US" sz="1700" b="0" dirty="0" smtClean="0"/>
          </a:p>
        </p:txBody>
      </p:sp>
      <p:sp>
        <p:nvSpPr>
          <p:cNvPr id="12" name="textruta 11"/>
          <p:cNvSpPr txBox="1"/>
          <p:nvPr/>
        </p:nvSpPr>
        <p:spPr>
          <a:xfrm>
            <a:off x="477673" y="1219082"/>
            <a:ext cx="4626590" cy="680186"/>
          </a:xfrm>
          <a:prstGeom prst="rect">
            <a:avLst/>
          </a:prstGeom>
          <a:noFill/>
          <a:ln w="19050">
            <a:noFill/>
          </a:ln>
        </p:spPr>
        <p:txBody>
          <a:bodyPr wrap="square" lIns="64008" tIns="32004" rIns="64008" bIns="32004" rtlCol="0">
            <a:spAutoFit/>
          </a:bodyPr>
          <a:lstStyle/>
          <a:p>
            <a:r>
              <a:rPr lang="en-US" sz="2000" dirty="0" smtClean="0">
                <a:solidFill>
                  <a:srgbClr val="C50F41"/>
                </a:solidFill>
              </a:rPr>
              <a:t>Pre- AM Radio 3.5 kHz  voice to   </a:t>
            </a:r>
          </a:p>
          <a:p>
            <a:r>
              <a:rPr lang="en-US" sz="2000" dirty="0" smtClean="0">
                <a:solidFill>
                  <a:srgbClr val="C50F41"/>
                </a:solidFill>
              </a:rPr>
              <a:t>20 kHz audio and 3.5 Mbps HD video</a:t>
            </a:r>
            <a:endParaRPr lang="en-US" sz="2000" dirty="0">
              <a:solidFill>
                <a:srgbClr val="C50F41"/>
              </a:solidFill>
            </a:endParaRPr>
          </a:p>
        </p:txBody>
      </p:sp>
      <p:pic>
        <p:nvPicPr>
          <p:cNvPr id="20" name="Bildobjekt 3"/>
          <p:cNvPicPr>
            <a:picLocks noChangeAspect="1"/>
          </p:cNvPicPr>
          <p:nvPr/>
        </p:nvPicPr>
        <p:blipFill>
          <a:blip r:embed="rId2" cstate="print"/>
          <a:srcRect/>
          <a:stretch>
            <a:fillRect/>
          </a:stretch>
        </p:blipFill>
        <p:spPr bwMode="auto">
          <a:xfrm>
            <a:off x="680397" y="1952009"/>
            <a:ext cx="1703388" cy="1117600"/>
          </a:xfrm>
          <a:prstGeom prst="rect">
            <a:avLst/>
          </a:prstGeom>
          <a:noFill/>
          <a:ln w="9525">
            <a:noFill/>
            <a:miter lim="800000"/>
            <a:headEnd/>
            <a:tailEnd/>
          </a:ln>
        </p:spPr>
      </p:pic>
      <p:pic>
        <p:nvPicPr>
          <p:cNvPr id="22" name="Bildobjekt 4"/>
          <p:cNvPicPr>
            <a:picLocks noChangeAspect="1"/>
          </p:cNvPicPr>
          <p:nvPr/>
        </p:nvPicPr>
        <p:blipFill>
          <a:blip r:embed="rId3" cstate="print"/>
          <a:srcRect/>
          <a:stretch>
            <a:fillRect/>
          </a:stretch>
        </p:blipFill>
        <p:spPr bwMode="auto">
          <a:xfrm>
            <a:off x="5391150" y="917598"/>
            <a:ext cx="3752850" cy="1524000"/>
          </a:xfrm>
          <a:prstGeom prst="rect">
            <a:avLst/>
          </a:prstGeom>
          <a:noFill/>
          <a:ln w="9525">
            <a:noFill/>
            <a:miter lim="800000"/>
            <a:headEnd/>
            <a:tailEnd/>
          </a:ln>
        </p:spPr>
      </p:pic>
      <p:sp>
        <p:nvSpPr>
          <p:cNvPr id="23" name="Right Arrow 18"/>
          <p:cNvSpPr>
            <a:spLocks noChangeArrowheads="1"/>
          </p:cNvSpPr>
          <p:nvPr/>
        </p:nvSpPr>
        <p:spPr bwMode="auto">
          <a:xfrm>
            <a:off x="2906142" y="2142699"/>
            <a:ext cx="1188185" cy="943543"/>
          </a:xfrm>
          <a:prstGeom prst="rightArrow">
            <a:avLst>
              <a:gd name="adj1" fmla="val 50000"/>
              <a:gd name="adj2" fmla="val 49986"/>
            </a:avLst>
          </a:prstGeom>
          <a:solidFill>
            <a:srgbClr val="B30F41"/>
          </a:solidFill>
          <a:ln w="9525" algn="ctr">
            <a:solidFill>
              <a:schemeClr val="tx1"/>
            </a:solidFill>
            <a:round/>
            <a:headEnd/>
            <a:tailEnd/>
          </a:ln>
        </p:spPr>
        <p:txBody>
          <a:bodyPr/>
          <a:lstStyle/>
          <a:p>
            <a:endParaRPr lang="sv-SE" sz="1000" dirty="0">
              <a:solidFill>
                <a:srgbClr val="000000"/>
              </a:solidFill>
            </a:endParaRPr>
          </a:p>
        </p:txBody>
      </p:sp>
      <p:pic>
        <p:nvPicPr>
          <p:cNvPr id="21" name="Bildobjekt 8" descr="ViolinSmartphone.png"/>
          <p:cNvPicPr>
            <a:picLocks noChangeAspect="1"/>
          </p:cNvPicPr>
          <p:nvPr/>
        </p:nvPicPr>
        <p:blipFill>
          <a:blip r:embed="rId4" cstate="print"/>
          <a:srcRect/>
          <a:stretch>
            <a:fillRect/>
          </a:stretch>
        </p:blipFill>
        <p:spPr bwMode="auto">
          <a:xfrm>
            <a:off x="4445284" y="2077588"/>
            <a:ext cx="2062163"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TURN Server IN the Firewall Fixes Traversal, Quality and can Measure Usage: Q-TURN in the Firewall or an “EW-SBC”</a:t>
            </a:r>
            <a:endParaRPr lang="en-US" dirty="0"/>
          </a:p>
        </p:txBody>
      </p:sp>
      <p:sp>
        <p:nvSpPr>
          <p:cNvPr id="14" name="Platshållare för innehåll 13"/>
          <p:cNvSpPr>
            <a:spLocks noGrp="1"/>
          </p:cNvSpPr>
          <p:nvPr>
            <p:ph idx="1"/>
          </p:nvPr>
        </p:nvSpPr>
        <p:spPr/>
        <p:txBody>
          <a:bodyPr/>
          <a:lstStyle/>
          <a:p>
            <a:pPr>
              <a:buNone/>
            </a:pPr>
            <a:r>
              <a:rPr lang="sv-SE" dirty="0" smtClean="0"/>
              <a:t> </a:t>
            </a:r>
            <a:endParaRPr lang="sv-SE" dirty="0"/>
          </a:p>
        </p:txBody>
      </p:sp>
      <p:sp>
        <p:nvSpPr>
          <p:cNvPr id="3" name="TextBox 2"/>
          <p:cNvSpPr txBox="1"/>
          <p:nvPr/>
        </p:nvSpPr>
        <p:spPr>
          <a:xfrm>
            <a:off x="394365" y="1337481"/>
            <a:ext cx="4655307" cy="5119346"/>
          </a:xfrm>
          <a:prstGeom prst="rect">
            <a:avLst/>
          </a:prstGeom>
          <a:noFill/>
        </p:spPr>
        <p:txBody>
          <a:bodyPr wrap="square" lIns="91435" tIns="45718" rIns="91435" bIns="45718" rtlCol="0">
            <a:spAutoFit/>
          </a:bodyPr>
          <a:lstStyle/>
          <a:p>
            <a:r>
              <a:rPr lang="en-US" sz="2000" i="1" dirty="0" smtClean="0"/>
              <a:t>A novel Ingate view:</a:t>
            </a:r>
          </a:p>
          <a:p>
            <a:r>
              <a:rPr lang="en-US" sz="2000" b="0" dirty="0" smtClean="0"/>
              <a:t>Knock-knock; Give my media a Quality Pipe</a:t>
            </a:r>
          </a:p>
          <a:p>
            <a:pPr marL="187802" indent="-187802">
              <a:spcBef>
                <a:spcPts val="840"/>
              </a:spcBef>
              <a:buFont typeface="Arial" pitchFamily="34" charset="0"/>
              <a:buChar char="•"/>
            </a:pPr>
            <a:r>
              <a:rPr lang="en-US" sz="2000" b="0" dirty="0" smtClean="0"/>
              <a:t>Regard ICE as a request for real-time traffic through the Firewall. Interpret the STUN &amp; TURN signals in the Firewall</a:t>
            </a:r>
          </a:p>
          <a:p>
            <a:pPr marL="187802" indent="-187802">
              <a:spcBef>
                <a:spcPts val="840"/>
              </a:spcBef>
              <a:buFont typeface="Arial" pitchFamily="34" charset="0"/>
              <a:buChar char="•"/>
            </a:pPr>
            <a:r>
              <a:rPr lang="en-US" sz="2000" b="0" dirty="0" smtClean="0"/>
              <a:t>Have the STUN/TURN server functionality IN the Firewall and setup the media flows under control</a:t>
            </a:r>
          </a:p>
          <a:p>
            <a:pPr marL="187802" indent="-187802">
              <a:spcBef>
                <a:spcPts val="840"/>
              </a:spcBef>
              <a:buFont typeface="Arial" pitchFamily="34" charset="0"/>
              <a:buChar char="•"/>
            </a:pPr>
            <a:r>
              <a:rPr lang="en-US" sz="2000" b="0" dirty="0" smtClean="0"/>
              <a:t>Security is back in the right place - The firewall is in charge of what is traversing </a:t>
            </a:r>
          </a:p>
          <a:p>
            <a:pPr marL="187802" indent="-187802">
              <a:spcBef>
                <a:spcPts val="840"/>
              </a:spcBef>
              <a:buFont typeface="Arial" pitchFamily="34" charset="0"/>
              <a:buChar char="•"/>
            </a:pPr>
            <a:r>
              <a:rPr lang="en-US" sz="2000" b="0" dirty="0" smtClean="0"/>
              <a:t>The Enterprise firewall can still be restrictive</a:t>
            </a:r>
            <a:endParaRPr lang="en-US" sz="2000" b="0" dirty="0"/>
          </a:p>
        </p:txBody>
      </p:sp>
      <p:pic>
        <p:nvPicPr>
          <p:cNvPr id="4098" name="Picture 2"/>
          <p:cNvPicPr>
            <a:picLocks noChangeAspect="1" noChangeArrowheads="1"/>
          </p:cNvPicPr>
          <p:nvPr/>
        </p:nvPicPr>
        <p:blipFill>
          <a:blip r:embed="rId2" cstate="print"/>
          <a:stretch>
            <a:fillRect/>
          </a:stretch>
        </p:blipFill>
        <p:spPr bwMode="auto">
          <a:xfrm>
            <a:off x="5095875" y="1569835"/>
            <a:ext cx="3760366" cy="2067330"/>
          </a:xfrm>
          <a:prstGeom prst="rect">
            <a:avLst/>
          </a:prstGeom>
          <a:noFill/>
          <a:ln w="9525">
            <a:noFill/>
            <a:miter lim="800000"/>
            <a:headEnd/>
            <a:tailEnd/>
          </a:ln>
          <a:effectLst/>
        </p:spPr>
      </p:pic>
      <p:grpSp>
        <p:nvGrpSpPr>
          <p:cNvPr id="4" name="Grupp 47"/>
          <p:cNvGrpSpPr/>
          <p:nvPr/>
        </p:nvGrpSpPr>
        <p:grpSpPr>
          <a:xfrm>
            <a:off x="6114197" y="2074459"/>
            <a:ext cx="2287169" cy="1303781"/>
            <a:chOff x="3077181" y="1421159"/>
            <a:chExt cx="4718474" cy="2690615"/>
          </a:xfrm>
        </p:grpSpPr>
        <p:sp>
          <p:nvSpPr>
            <p:cNvPr id="49" name="Freeform 105"/>
            <p:cNvSpPr/>
            <p:nvPr/>
          </p:nvSpPr>
          <p:spPr>
            <a:xfrm>
              <a:off x="3077181" y="1421159"/>
              <a:ext cx="4718474" cy="160810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0 w 4718474"/>
                <a:gd name="connsiteY0" fmla="*/ 0 h 1518771"/>
                <a:gd name="connsiteX1" fmla="*/ 2149911 w 4718474"/>
                <a:gd name="connsiteY1" fmla="*/ 1416163 h 1518771"/>
                <a:gd name="connsiteX2" fmla="*/ 4718474 w 4718474"/>
                <a:gd name="connsiteY2" fmla="*/ 1141087 h 1518771"/>
              </a:gdLst>
              <a:ahLst/>
              <a:cxnLst>
                <a:cxn ang="0">
                  <a:pos x="connsiteX0" y="connsiteY0"/>
                </a:cxn>
                <a:cxn ang="0">
                  <a:pos x="connsiteX1" y="connsiteY1"/>
                </a:cxn>
                <a:cxn ang="0">
                  <a:pos x="connsiteX2" y="connsiteY2"/>
                </a:cxn>
              </a:cxnLst>
              <a:rect l="l" t="t" r="r" b="b"/>
              <a:pathLst>
                <a:path w="4718474" h="1518771">
                  <a:moveTo>
                    <a:pt x="0" y="0"/>
                  </a:moveTo>
                  <a:cubicBezTo>
                    <a:pt x="570287" y="459502"/>
                    <a:pt x="1228745" y="1266547"/>
                    <a:pt x="2149911" y="1416163"/>
                  </a:cubicBezTo>
                  <a:cubicBezTo>
                    <a:pt x="2784474" y="1518771"/>
                    <a:pt x="4365623" y="1346230"/>
                    <a:pt x="4718474" y="1141087"/>
                  </a:cubicBezTo>
                </a:path>
              </a:pathLst>
            </a:custGeom>
            <a:ln w="44450">
              <a:solidFill>
                <a:srgbClr val="0099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0" name="TextBox 104"/>
            <p:cNvSpPr txBox="1"/>
            <p:nvPr/>
          </p:nvSpPr>
          <p:spPr>
            <a:xfrm rot="1501145">
              <a:off x="4489307" y="2952768"/>
              <a:ext cx="926552" cy="676145"/>
            </a:xfrm>
            <a:prstGeom prst="rect">
              <a:avLst/>
            </a:prstGeom>
            <a:solidFill>
              <a:srgbClr val="FFFF00"/>
            </a:solidFill>
            <a:ln w="12700">
              <a:solidFill>
                <a:schemeClr val="accent1"/>
              </a:solidFill>
            </a:ln>
          </p:spPr>
          <p:txBody>
            <a:bodyPr wrap="square" lIns="36000" rIns="0" rtlCol="0">
              <a:spAutoFit/>
            </a:bodyPr>
            <a:lstStyle/>
            <a:p>
              <a:r>
                <a:rPr lang="en-US" sz="1000" dirty="0" smtClean="0"/>
                <a:t>Q-TURN</a:t>
              </a:r>
            </a:p>
          </p:txBody>
        </p:sp>
        <p:cxnSp>
          <p:nvCxnSpPr>
            <p:cNvPr id="51" name="Rak 50"/>
            <p:cNvCxnSpPr/>
            <p:nvPr/>
          </p:nvCxnSpPr>
          <p:spPr>
            <a:xfrm>
              <a:off x="3288331" y="3183727"/>
              <a:ext cx="545910" cy="805217"/>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Rak 51"/>
            <p:cNvCxnSpPr/>
            <p:nvPr/>
          </p:nvCxnSpPr>
          <p:spPr>
            <a:xfrm flipH="1">
              <a:off x="3110911" y="3156431"/>
              <a:ext cx="655089" cy="955343"/>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Höger 52"/>
            <p:cNvSpPr/>
            <p:nvPr/>
          </p:nvSpPr>
          <p:spPr>
            <a:xfrm rot="19919647">
              <a:off x="4041855" y="3467569"/>
              <a:ext cx="558177" cy="335112"/>
            </a:xfrm>
            <a:prstGeom prst="rightArrow">
              <a:avLst>
                <a:gd name="adj1" fmla="val 47591"/>
                <a:gd name="adj2" fmla="val 50000"/>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TextBox 2"/>
          <p:cNvSpPr txBox="1"/>
          <p:nvPr/>
        </p:nvSpPr>
        <p:spPr>
          <a:xfrm>
            <a:off x="5238750" y="3937001"/>
            <a:ext cx="3714750" cy="2236506"/>
          </a:xfrm>
          <a:prstGeom prst="rect">
            <a:avLst/>
          </a:prstGeom>
          <a:noFill/>
        </p:spPr>
        <p:txBody>
          <a:bodyPr wrap="square" lIns="91435" tIns="45718" rIns="91435" bIns="45718" rtlCol="0">
            <a:spAutoFit/>
          </a:bodyPr>
          <a:lstStyle/>
          <a:p>
            <a:r>
              <a:rPr lang="en-US" sz="1800" dirty="0" smtClean="0"/>
              <a:t>Q-TURN Enables QoS and More:</a:t>
            </a:r>
          </a:p>
          <a:p>
            <a:pPr marL="187802" indent="-187802">
              <a:spcBef>
                <a:spcPts val="420"/>
              </a:spcBef>
              <a:buFont typeface="Arial" pitchFamily="34" charset="0"/>
              <a:buChar char="•"/>
            </a:pPr>
            <a:r>
              <a:rPr lang="en-US" sz="1800" b="0" dirty="0" smtClean="0"/>
              <a:t>Prioritization and Traffic Shaping</a:t>
            </a:r>
          </a:p>
          <a:p>
            <a:pPr marL="187802" indent="-187802">
              <a:spcBef>
                <a:spcPts val="420"/>
              </a:spcBef>
              <a:buFont typeface="Arial" pitchFamily="34" charset="0"/>
              <a:buChar char="•"/>
            </a:pPr>
            <a:r>
              <a:rPr lang="en-US" sz="1800" b="0" dirty="0" err="1" smtClean="0"/>
              <a:t>Diffserve</a:t>
            </a:r>
            <a:r>
              <a:rPr lang="en-US" sz="1800" b="0" dirty="0" smtClean="0"/>
              <a:t> or RVSP QoS over the Net</a:t>
            </a:r>
          </a:p>
          <a:p>
            <a:pPr marL="187802" indent="-187802">
              <a:spcBef>
                <a:spcPts val="420"/>
              </a:spcBef>
              <a:buFont typeface="Arial" pitchFamily="34" charset="0"/>
              <a:buChar char="•"/>
            </a:pPr>
            <a:r>
              <a:rPr lang="en-US" sz="1800" b="0" dirty="0" smtClean="0"/>
              <a:t>Authentication (in STUN and TURN)</a:t>
            </a:r>
          </a:p>
          <a:p>
            <a:pPr marL="187802" indent="-187802">
              <a:spcBef>
                <a:spcPts val="420"/>
              </a:spcBef>
              <a:buFont typeface="Arial" pitchFamily="34" charset="0"/>
              <a:buChar char="•"/>
            </a:pPr>
            <a:r>
              <a:rPr lang="en-US" sz="1800" b="0" dirty="0" smtClean="0"/>
              <a:t>Accounting  (usage of this pipe)</a:t>
            </a:r>
            <a:endParaRPr lang="en-US" sz="1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Bildobjekt 10"/>
          <p:cNvPicPr>
            <a:picLocks noChangeAspect="1"/>
          </p:cNvPicPr>
          <p:nvPr/>
        </p:nvPicPr>
        <p:blipFill>
          <a:blip r:embed="rId2" cstate="print"/>
          <a:srcRect/>
          <a:stretch>
            <a:fillRect/>
          </a:stretch>
        </p:blipFill>
        <p:spPr bwMode="auto">
          <a:xfrm>
            <a:off x="304800" y="1666875"/>
            <a:ext cx="2800350" cy="5114925"/>
          </a:xfrm>
          <a:prstGeom prst="rect">
            <a:avLst/>
          </a:prstGeom>
          <a:noFill/>
          <a:ln w="9525">
            <a:noFill/>
            <a:prstDash val="dash"/>
            <a:miter lim="800000"/>
            <a:headEnd/>
            <a:tailEnd/>
          </a:ln>
        </p:spPr>
      </p:pic>
      <p:pic>
        <p:nvPicPr>
          <p:cNvPr id="52228" name="Bildobjekt 4"/>
          <p:cNvPicPr>
            <a:picLocks noChangeAspect="1"/>
          </p:cNvPicPr>
          <p:nvPr/>
        </p:nvPicPr>
        <p:blipFill>
          <a:blip r:embed="rId3" cstate="print"/>
          <a:srcRect/>
          <a:stretch>
            <a:fillRect/>
          </a:stretch>
        </p:blipFill>
        <p:spPr bwMode="auto">
          <a:xfrm>
            <a:off x="114300" y="4481513"/>
            <a:ext cx="3276600" cy="2376487"/>
          </a:xfrm>
          <a:prstGeom prst="rect">
            <a:avLst/>
          </a:prstGeom>
          <a:noFill/>
          <a:ln w="9525">
            <a:noFill/>
            <a:miter lim="800000"/>
            <a:headEnd/>
            <a:tailEnd/>
          </a:ln>
        </p:spPr>
      </p:pic>
      <p:sp>
        <p:nvSpPr>
          <p:cNvPr id="110" name="Rektangel 109"/>
          <p:cNvSpPr/>
          <p:nvPr/>
        </p:nvSpPr>
        <p:spPr>
          <a:xfrm>
            <a:off x="2449513" y="4887913"/>
            <a:ext cx="69850" cy="3476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111" name="Rektangel 110"/>
          <p:cNvSpPr/>
          <p:nvPr/>
        </p:nvSpPr>
        <p:spPr>
          <a:xfrm rot="16200000">
            <a:off x="1415257" y="3953668"/>
            <a:ext cx="88900" cy="25574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112" name="Rektangel 111"/>
          <p:cNvSpPr/>
          <p:nvPr/>
        </p:nvSpPr>
        <p:spPr>
          <a:xfrm>
            <a:off x="619125" y="5273675"/>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52232" name="Bildobjekt 112"/>
          <p:cNvPicPr>
            <a:picLocks noChangeAspect="1"/>
          </p:cNvPicPr>
          <p:nvPr/>
        </p:nvPicPr>
        <p:blipFill>
          <a:blip r:embed="rId4" cstate="print">
            <a:lum bright="54000" contrast="-82000"/>
          </a:blip>
          <a:srcRect/>
          <a:stretch>
            <a:fillRect/>
          </a:stretch>
        </p:blipFill>
        <p:spPr bwMode="auto">
          <a:xfrm>
            <a:off x="120650" y="5370513"/>
            <a:ext cx="935038" cy="614362"/>
          </a:xfrm>
          <a:prstGeom prst="rect">
            <a:avLst/>
          </a:prstGeom>
          <a:noFill/>
          <a:ln w="9525">
            <a:noFill/>
            <a:miter lim="800000"/>
            <a:headEnd/>
            <a:tailEnd/>
          </a:ln>
        </p:spPr>
      </p:pic>
      <p:sp>
        <p:nvSpPr>
          <p:cNvPr id="114" name="Rektangel 113"/>
          <p:cNvSpPr/>
          <p:nvPr/>
        </p:nvSpPr>
        <p:spPr>
          <a:xfrm>
            <a:off x="1955800" y="5272088"/>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52234" name="TextBox 104"/>
          <p:cNvSpPr txBox="1">
            <a:spLocks noChangeArrowheads="1"/>
          </p:cNvSpPr>
          <p:nvPr/>
        </p:nvSpPr>
        <p:spPr bwMode="auto">
          <a:xfrm>
            <a:off x="457200" y="4845050"/>
            <a:ext cx="608013" cy="369888"/>
          </a:xfrm>
          <a:prstGeom prst="rect">
            <a:avLst/>
          </a:prstGeom>
          <a:noFill/>
          <a:ln w="9525">
            <a:noFill/>
            <a:miter lim="800000"/>
            <a:headEnd/>
            <a:tailEnd/>
          </a:ln>
        </p:spPr>
        <p:txBody>
          <a:bodyPr>
            <a:spAutoFit/>
          </a:bodyPr>
          <a:lstStyle/>
          <a:p>
            <a:r>
              <a:rPr lang="en-US" sz="1800">
                <a:latin typeface="Calibri" pitchFamily="34" charset="0"/>
                <a:cs typeface="Calibri" pitchFamily="34" charset="0"/>
              </a:rPr>
              <a:t>LAN</a:t>
            </a:r>
          </a:p>
        </p:txBody>
      </p:sp>
      <p:pic>
        <p:nvPicPr>
          <p:cNvPr id="52235" name="Bildobjekt 4"/>
          <p:cNvPicPr>
            <a:picLocks noChangeAspect="1"/>
          </p:cNvPicPr>
          <p:nvPr/>
        </p:nvPicPr>
        <p:blipFill>
          <a:blip r:embed="rId3" cstate="print"/>
          <a:srcRect/>
          <a:stretch>
            <a:fillRect/>
          </a:stretch>
        </p:blipFill>
        <p:spPr bwMode="auto">
          <a:xfrm>
            <a:off x="333375" y="1285875"/>
            <a:ext cx="2525713" cy="1466850"/>
          </a:xfrm>
          <a:prstGeom prst="rect">
            <a:avLst/>
          </a:prstGeom>
          <a:noFill/>
          <a:ln w="9525">
            <a:noFill/>
            <a:miter lim="800000"/>
            <a:headEnd/>
            <a:tailEnd/>
          </a:ln>
        </p:spPr>
      </p:pic>
      <p:pic>
        <p:nvPicPr>
          <p:cNvPr id="52236" name="Picture 5" descr="C:\J_Kolon\TMC\WebRTCAtlantaJune2013\CallNow.png"/>
          <p:cNvPicPr>
            <a:picLocks noChangeAspect="1" noChangeArrowheads="1"/>
          </p:cNvPicPr>
          <p:nvPr/>
        </p:nvPicPr>
        <p:blipFill>
          <a:blip r:embed="rId5" cstate="print"/>
          <a:srcRect/>
          <a:stretch>
            <a:fillRect/>
          </a:stretch>
        </p:blipFill>
        <p:spPr bwMode="auto">
          <a:xfrm>
            <a:off x="884877" y="1133759"/>
            <a:ext cx="1335088" cy="1057275"/>
          </a:xfrm>
          <a:prstGeom prst="rect">
            <a:avLst/>
          </a:prstGeom>
          <a:noFill/>
          <a:ln w="9525">
            <a:noFill/>
            <a:miter lim="800000"/>
            <a:headEnd/>
            <a:tailEnd/>
          </a:ln>
        </p:spPr>
      </p:pic>
      <p:pic>
        <p:nvPicPr>
          <p:cNvPr id="52237" name="Picture 2" descr="C:\J_Kolon\TMC\WebRTCAtlantaJune2013\RTCBrowser.png"/>
          <p:cNvPicPr>
            <a:picLocks noChangeAspect="1" noChangeArrowheads="1"/>
          </p:cNvPicPr>
          <p:nvPr/>
        </p:nvPicPr>
        <p:blipFill>
          <a:blip r:embed="rId6" cstate="print"/>
          <a:srcRect/>
          <a:stretch>
            <a:fillRect/>
          </a:stretch>
        </p:blipFill>
        <p:spPr bwMode="auto">
          <a:xfrm>
            <a:off x="1304925" y="5453063"/>
            <a:ext cx="1028700" cy="952500"/>
          </a:xfrm>
          <a:prstGeom prst="rect">
            <a:avLst/>
          </a:prstGeom>
          <a:noFill/>
          <a:ln w="9525">
            <a:noFill/>
            <a:miter lim="800000"/>
            <a:headEnd/>
            <a:tailEnd/>
          </a:ln>
        </p:spPr>
      </p:pic>
      <p:pic>
        <p:nvPicPr>
          <p:cNvPr id="52238" name="Picture 33" descr="laptop_computer"/>
          <p:cNvPicPr>
            <a:picLocks noChangeAspect="1" noChangeArrowheads="1"/>
          </p:cNvPicPr>
          <p:nvPr/>
        </p:nvPicPr>
        <p:blipFill>
          <a:blip r:embed="rId7" cstate="print">
            <a:lum bright="54000" contrast="-82000"/>
          </a:blip>
          <a:srcRect/>
          <a:stretch>
            <a:fillRect/>
          </a:stretch>
        </p:blipFill>
        <p:spPr bwMode="auto">
          <a:xfrm>
            <a:off x="2019300" y="4114800"/>
            <a:ext cx="1260475" cy="873125"/>
          </a:xfrm>
          <a:prstGeom prst="rect">
            <a:avLst/>
          </a:prstGeom>
          <a:noFill/>
          <a:ln w="9525">
            <a:noFill/>
            <a:miter lim="800000"/>
            <a:headEnd/>
            <a:tailEnd/>
          </a:ln>
        </p:spPr>
      </p:pic>
      <p:pic>
        <p:nvPicPr>
          <p:cNvPr id="52239" name="Picture 2" descr="C:\J_Kolon\TMC\WebRTCAtlantaJune2013\RTCBrowser.png"/>
          <p:cNvPicPr>
            <a:picLocks noChangeAspect="1" noChangeArrowheads="1"/>
          </p:cNvPicPr>
          <p:nvPr/>
        </p:nvPicPr>
        <p:blipFill>
          <a:blip r:embed="rId8" cstate="print"/>
          <a:srcRect/>
          <a:stretch>
            <a:fillRect/>
          </a:stretch>
        </p:blipFill>
        <p:spPr bwMode="auto">
          <a:xfrm>
            <a:off x="1509713" y="5576888"/>
            <a:ext cx="1138237" cy="1054100"/>
          </a:xfrm>
          <a:prstGeom prst="rect">
            <a:avLst/>
          </a:prstGeom>
          <a:noFill/>
          <a:ln w="9525">
            <a:noFill/>
            <a:miter lim="800000"/>
            <a:headEnd/>
            <a:tailEnd/>
          </a:ln>
        </p:spPr>
      </p:pic>
      <p:pic>
        <p:nvPicPr>
          <p:cNvPr id="52240" name="Picture 2" descr="C:\J_Kolon\TMC\WebRTCAtlantaJune2013\RTCBrowser.png"/>
          <p:cNvPicPr>
            <a:picLocks noChangeAspect="1" noChangeArrowheads="1"/>
          </p:cNvPicPr>
          <p:nvPr/>
        </p:nvPicPr>
        <p:blipFill>
          <a:blip r:embed="rId9" cstate="print"/>
          <a:srcRect/>
          <a:stretch>
            <a:fillRect/>
          </a:stretch>
        </p:blipFill>
        <p:spPr bwMode="auto">
          <a:xfrm>
            <a:off x="1766888" y="5681663"/>
            <a:ext cx="1262062" cy="1168400"/>
          </a:xfrm>
          <a:prstGeom prst="rect">
            <a:avLst/>
          </a:prstGeom>
          <a:noFill/>
          <a:ln w="9525">
            <a:noFill/>
            <a:miter lim="800000"/>
            <a:headEnd/>
            <a:tailEnd/>
          </a:ln>
        </p:spPr>
      </p:pic>
      <p:pic>
        <p:nvPicPr>
          <p:cNvPr id="52241" name="Picture 3"/>
          <p:cNvPicPr>
            <a:picLocks noChangeAspect="1" noChangeArrowheads="1"/>
          </p:cNvPicPr>
          <p:nvPr/>
        </p:nvPicPr>
        <p:blipFill>
          <a:blip r:embed="rId10" cstate="print">
            <a:lum bright="54000" contrast="-82000"/>
          </a:blip>
          <a:srcRect/>
          <a:stretch>
            <a:fillRect/>
          </a:stretch>
        </p:blipFill>
        <p:spPr bwMode="auto">
          <a:xfrm>
            <a:off x="2571750" y="4894263"/>
            <a:ext cx="762000" cy="738187"/>
          </a:xfrm>
          <a:prstGeom prst="rect">
            <a:avLst/>
          </a:prstGeom>
          <a:noFill/>
          <a:ln w="9525">
            <a:noFill/>
            <a:miter lim="800000"/>
            <a:headEnd/>
            <a:tailEnd/>
          </a:ln>
        </p:spPr>
      </p:pic>
      <p:sp>
        <p:nvSpPr>
          <p:cNvPr id="126" name="Freeform 105"/>
          <p:cNvSpPr/>
          <p:nvPr/>
        </p:nvSpPr>
        <p:spPr>
          <a:xfrm>
            <a:off x="1031875" y="1900238"/>
            <a:ext cx="657225" cy="16335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Lst>
            <a:ahLst/>
            <a:cxnLst>
              <a:cxn ang="0">
                <a:pos x="connsiteX0" y="connsiteY0"/>
              </a:cxn>
              <a:cxn ang="0">
                <a:pos x="connsiteX1" y="connsiteY1"/>
              </a:cxn>
              <a:cxn ang="0">
                <a:pos x="connsiteX2" y="connsiteY2"/>
              </a:cxn>
              <a:cxn ang="0">
                <a:pos x="connsiteX3" y="connsiteY3"/>
              </a:cxn>
            </a:cxnLst>
            <a:rect l="l" t="t" r="r" b="b"/>
            <a:pathLst>
              <a:path w="656599" h="1543508">
                <a:moveTo>
                  <a:pt x="643578" y="0"/>
                </a:moveTo>
                <a:cubicBezTo>
                  <a:pt x="656599" y="280464"/>
                  <a:pt x="393395" y="372015"/>
                  <a:pt x="539766" y="679467"/>
                </a:cubicBezTo>
                <a:cubicBezTo>
                  <a:pt x="522464" y="852684"/>
                  <a:pt x="486853" y="1093203"/>
                  <a:pt x="396892" y="1237210"/>
                </a:cubicBezTo>
                <a:cubicBezTo>
                  <a:pt x="306931" y="1381217"/>
                  <a:pt x="28049" y="1510450"/>
                  <a:pt x="0" y="1543508"/>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29" name="Freeform 105"/>
          <p:cNvSpPr/>
          <p:nvPr/>
        </p:nvSpPr>
        <p:spPr>
          <a:xfrm>
            <a:off x="1008063" y="3605213"/>
            <a:ext cx="781050" cy="17859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Lst>
            <a:ahLst/>
            <a:cxnLst>
              <a:cxn ang="0">
                <a:pos x="connsiteX0" y="connsiteY0"/>
              </a:cxn>
              <a:cxn ang="0">
                <a:pos x="connsiteX1" y="connsiteY1"/>
              </a:cxn>
              <a:cxn ang="0">
                <a:pos x="connsiteX2" y="connsiteY2"/>
              </a:cxn>
            </a:cxnLst>
            <a:rect l="l" t="t" r="r" b="b"/>
            <a:pathLst>
              <a:path w="780623" h="1438070">
                <a:moveTo>
                  <a:pt x="0" y="0"/>
                </a:moveTo>
                <a:cubicBezTo>
                  <a:pt x="413072" y="222459"/>
                  <a:pt x="340369" y="377527"/>
                  <a:pt x="572466" y="744951"/>
                </a:cubicBezTo>
                <a:cubicBezTo>
                  <a:pt x="728449" y="1050769"/>
                  <a:pt x="780623" y="1190445"/>
                  <a:pt x="756597" y="1438070"/>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30" name="Freeform 105"/>
          <p:cNvSpPr/>
          <p:nvPr/>
        </p:nvSpPr>
        <p:spPr>
          <a:xfrm>
            <a:off x="1638300" y="2062163"/>
            <a:ext cx="612775" cy="36258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26" h="3626465">
                <a:moveTo>
                  <a:pt x="197930" y="0"/>
                </a:moveTo>
                <a:lnTo>
                  <a:pt x="181898" y="119359"/>
                </a:lnTo>
                <a:cubicBezTo>
                  <a:pt x="180732" y="229740"/>
                  <a:pt x="0" y="400029"/>
                  <a:pt x="48057" y="776584"/>
                </a:cubicBezTo>
                <a:cubicBezTo>
                  <a:pt x="81895" y="1152822"/>
                  <a:pt x="50416" y="1997054"/>
                  <a:pt x="136327" y="2472034"/>
                </a:cubicBezTo>
                <a:cubicBezTo>
                  <a:pt x="222238" y="2947014"/>
                  <a:pt x="509701" y="3359447"/>
                  <a:pt x="563526" y="3626465"/>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pic>
        <p:nvPicPr>
          <p:cNvPr id="52245" name="Bildobjekt 39"/>
          <p:cNvPicPr>
            <a:picLocks noChangeAspect="1"/>
          </p:cNvPicPr>
          <p:nvPr/>
        </p:nvPicPr>
        <p:blipFill>
          <a:blip r:embed="rId11" cstate="print"/>
          <a:srcRect/>
          <a:stretch>
            <a:fillRect/>
          </a:stretch>
        </p:blipFill>
        <p:spPr bwMode="auto">
          <a:xfrm>
            <a:off x="1379538" y="2365375"/>
            <a:ext cx="449262" cy="534988"/>
          </a:xfrm>
          <a:prstGeom prst="rect">
            <a:avLst/>
          </a:prstGeom>
          <a:noFill/>
          <a:ln w="9525">
            <a:noFill/>
            <a:miter lim="800000"/>
            <a:headEnd/>
            <a:tailEnd/>
          </a:ln>
        </p:spPr>
      </p:pic>
      <p:pic>
        <p:nvPicPr>
          <p:cNvPr id="52246" name="Bildobjekt 39"/>
          <p:cNvPicPr>
            <a:picLocks noChangeAspect="1"/>
          </p:cNvPicPr>
          <p:nvPr/>
        </p:nvPicPr>
        <p:blipFill>
          <a:blip r:embed="rId11" cstate="print"/>
          <a:srcRect/>
          <a:stretch>
            <a:fillRect/>
          </a:stretch>
        </p:blipFill>
        <p:spPr bwMode="auto">
          <a:xfrm>
            <a:off x="1293813" y="4117975"/>
            <a:ext cx="627062" cy="746125"/>
          </a:xfrm>
          <a:prstGeom prst="rect">
            <a:avLst/>
          </a:prstGeom>
          <a:noFill/>
          <a:ln w="9525">
            <a:noFill/>
            <a:miter lim="800000"/>
            <a:headEnd/>
            <a:tailEnd/>
          </a:ln>
        </p:spPr>
      </p:pic>
      <p:sp>
        <p:nvSpPr>
          <p:cNvPr id="144" name="Magnetskiva 143"/>
          <p:cNvSpPr/>
          <p:nvPr/>
        </p:nvSpPr>
        <p:spPr>
          <a:xfrm>
            <a:off x="171450" y="3138488"/>
            <a:ext cx="809625" cy="814387"/>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t>Company</a:t>
            </a:r>
          </a:p>
          <a:p>
            <a:pPr algn="ctr">
              <a:defRPr/>
            </a:pPr>
            <a:r>
              <a:rPr lang="en-US" sz="1200" dirty="0"/>
              <a:t>Web Server</a:t>
            </a:r>
          </a:p>
        </p:txBody>
      </p:sp>
      <p:sp>
        <p:nvSpPr>
          <p:cNvPr id="52248" name="TextBox 104"/>
          <p:cNvSpPr txBox="1">
            <a:spLocks noChangeArrowheads="1"/>
          </p:cNvSpPr>
          <p:nvPr/>
        </p:nvSpPr>
        <p:spPr bwMode="auto">
          <a:xfrm>
            <a:off x="1763713" y="2867025"/>
            <a:ext cx="857250" cy="368300"/>
          </a:xfrm>
          <a:prstGeom prst="rect">
            <a:avLst/>
          </a:prstGeom>
          <a:noFill/>
          <a:ln w="9525">
            <a:noFill/>
            <a:miter lim="800000"/>
            <a:headEnd/>
            <a:tailEnd/>
          </a:ln>
        </p:spPr>
        <p:txBody>
          <a:bodyPr>
            <a:spAutoFit/>
          </a:bodyPr>
          <a:lstStyle/>
          <a:p>
            <a:r>
              <a:rPr lang="en-US" sz="1800" b="0" dirty="0">
                <a:solidFill>
                  <a:srgbClr val="FF0000"/>
                </a:solidFill>
                <a:latin typeface="Calibri" pitchFamily="34" charset="0"/>
                <a:cs typeface="Calibri" pitchFamily="34" charset="0"/>
              </a:rPr>
              <a:t>media</a:t>
            </a:r>
          </a:p>
        </p:txBody>
      </p:sp>
      <p:grpSp>
        <p:nvGrpSpPr>
          <p:cNvPr id="2" name="Grupp 65"/>
          <p:cNvGrpSpPr>
            <a:grpSpLocks/>
          </p:cNvGrpSpPr>
          <p:nvPr/>
        </p:nvGrpSpPr>
        <p:grpSpPr bwMode="auto">
          <a:xfrm>
            <a:off x="5718484" y="1133759"/>
            <a:ext cx="3308350" cy="5724241"/>
            <a:chOff x="5835650" y="1133759"/>
            <a:chExt cx="3308350" cy="5724241"/>
          </a:xfrm>
        </p:grpSpPr>
        <p:pic>
          <p:nvPicPr>
            <p:cNvPr id="52253" name="Bildobjekt 10"/>
            <p:cNvPicPr>
              <a:picLocks noChangeAspect="1"/>
            </p:cNvPicPr>
            <p:nvPr/>
          </p:nvPicPr>
          <p:blipFill>
            <a:blip r:embed="rId2" cstate="print"/>
            <a:srcRect/>
            <a:stretch>
              <a:fillRect/>
            </a:stretch>
          </p:blipFill>
          <p:spPr bwMode="auto">
            <a:xfrm>
              <a:off x="6039536" y="1666876"/>
              <a:ext cx="3009234" cy="5114214"/>
            </a:xfrm>
            <a:prstGeom prst="rect">
              <a:avLst/>
            </a:prstGeom>
            <a:noFill/>
            <a:ln w="9525">
              <a:noFill/>
              <a:prstDash val="dash"/>
              <a:miter lim="800000"/>
              <a:headEnd/>
              <a:tailEnd/>
            </a:ln>
          </p:spPr>
        </p:pic>
        <p:pic>
          <p:nvPicPr>
            <p:cNvPr id="52254" name="Bildobjekt 4"/>
            <p:cNvPicPr>
              <a:picLocks noChangeAspect="1"/>
            </p:cNvPicPr>
            <p:nvPr/>
          </p:nvPicPr>
          <p:blipFill>
            <a:blip r:embed="rId3" cstate="print"/>
            <a:srcRect/>
            <a:stretch>
              <a:fillRect/>
            </a:stretch>
          </p:blipFill>
          <p:spPr bwMode="auto">
            <a:xfrm>
              <a:off x="5839554" y="4480911"/>
              <a:ext cx="3304446" cy="2377089"/>
            </a:xfrm>
            <a:prstGeom prst="rect">
              <a:avLst/>
            </a:prstGeom>
            <a:noFill/>
            <a:ln w="9525">
              <a:noFill/>
              <a:miter lim="800000"/>
              <a:headEnd/>
              <a:tailEnd/>
            </a:ln>
          </p:spPr>
        </p:pic>
        <p:sp>
          <p:nvSpPr>
            <p:cNvPr id="45" name="Rektangel 44"/>
            <p:cNvSpPr/>
            <p:nvPr/>
          </p:nvSpPr>
          <p:spPr bwMode="auto">
            <a:xfrm>
              <a:off x="8164513" y="4887913"/>
              <a:ext cx="69850" cy="3476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48" name="Rektangel 47"/>
            <p:cNvSpPr/>
            <p:nvPr/>
          </p:nvSpPr>
          <p:spPr bwMode="auto">
            <a:xfrm rot="16200000">
              <a:off x="7130257" y="3953668"/>
              <a:ext cx="88900" cy="25574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100" name="Rektangel 99"/>
            <p:cNvSpPr/>
            <p:nvPr/>
          </p:nvSpPr>
          <p:spPr bwMode="auto">
            <a:xfrm>
              <a:off x="6335713" y="5273675"/>
              <a:ext cx="90487"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9" name="Bildobjekt 8"/>
            <p:cNvPicPr>
              <a:picLocks noChangeAspect="1"/>
            </p:cNvPicPr>
            <p:nvPr/>
          </p:nvPicPr>
          <p:blipFill>
            <a:blip r:embed="rId4" cstate="print">
              <a:extLst>
                <a:ext uri="{28A0092B-C50C-407E-A947-70E740481C1C}"/>
              </a:extLst>
            </a:blip>
            <a:stretch>
              <a:fillRect/>
            </a:stretch>
          </p:blipFill>
          <p:spPr bwMode="auto">
            <a:xfrm>
              <a:off x="5835650" y="5370403"/>
              <a:ext cx="936058" cy="615260"/>
            </a:xfrm>
            <a:prstGeom prst="rect">
              <a:avLst/>
            </a:prstGeom>
            <a:effectLst>
              <a:glow rad="63500">
                <a:schemeClr val="accent1">
                  <a:satMod val="175000"/>
                  <a:alpha val="40000"/>
                </a:schemeClr>
              </a:glow>
            </a:effectLst>
          </p:spPr>
        </p:pic>
        <p:sp>
          <p:nvSpPr>
            <p:cNvPr id="101" name="Rektangel 100"/>
            <p:cNvSpPr/>
            <p:nvPr/>
          </p:nvSpPr>
          <p:spPr bwMode="auto">
            <a:xfrm>
              <a:off x="7670800" y="5272088"/>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52260" name="TextBox 104"/>
            <p:cNvSpPr txBox="1">
              <a:spLocks noChangeArrowheads="1"/>
            </p:cNvSpPr>
            <p:nvPr/>
          </p:nvSpPr>
          <p:spPr bwMode="auto">
            <a:xfrm>
              <a:off x="6172904" y="4845820"/>
              <a:ext cx="607803" cy="369332"/>
            </a:xfrm>
            <a:prstGeom prst="rect">
              <a:avLst/>
            </a:prstGeom>
            <a:noFill/>
            <a:ln w="9525">
              <a:noFill/>
              <a:miter lim="800000"/>
              <a:headEnd/>
              <a:tailEnd/>
            </a:ln>
          </p:spPr>
          <p:txBody>
            <a:bodyPr>
              <a:spAutoFit/>
            </a:bodyPr>
            <a:lstStyle/>
            <a:p>
              <a:r>
                <a:rPr lang="en-US" sz="1800">
                  <a:latin typeface="Calibri" pitchFamily="34" charset="0"/>
                  <a:cs typeface="Calibri" pitchFamily="34" charset="0"/>
                </a:rPr>
                <a:t>LAN</a:t>
              </a:r>
            </a:p>
          </p:txBody>
        </p:sp>
        <p:pic>
          <p:nvPicPr>
            <p:cNvPr id="52261" name="Bildobjekt 4"/>
            <p:cNvPicPr>
              <a:picLocks noChangeAspect="1"/>
            </p:cNvPicPr>
            <p:nvPr/>
          </p:nvPicPr>
          <p:blipFill>
            <a:blip r:embed="rId3" cstate="print"/>
            <a:srcRect/>
            <a:stretch>
              <a:fillRect/>
            </a:stretch>
          </p:blipFill>
          <p:spPr bwMode="auto">
            <a:xfrm>
              <a:off x="6030013" y="1314450"/>
              <a:ext cx="2525276" cy="1466424"/>
            </a:xfrm>
            <a:prstGeom prst="rect">
              <a:avLst/>
            </a:prstGeom>
            <a:noFill/>
            <a:ln w="9525">
              <a:noFill/>
              <a:miter lim="800000"/>
              <a:headEnd/>
              <a:tailEnd/>
            </a:ln>
          </p:spPr>
        </p:pic>
        <p:pic>
          <p:nvPicPr>
            <p:cNvPr id="52262" name="Picture 5" descr="C:\J_Kolon\TMC\WebRTCAtlantaJune2013\CallNow.png"/>
            <p:cNvPicPr>
              <a:picLocks noChangeAspect="1" noChangeArrowheads="1"/>
            </p:cNvPicPr>
            <p:nvPr/>
          </p:nvPicPr>
          <p:blipFill>
            <a:blip r:embed="rId5" cstate="print"/>
            <a:srcRect/>
            <a:stretch>
              <a:fillRect/>
            </a:stretch>
          </p:blipFill>
          <p:spPr bwMode="auto">
            <a:xfrm>
              <a:off x="6601140" y="1133759"/>
              <a:ext cx="1334090" cy="1057275"/>
            </a:xfrm>
            <a:prstGeom prst="rect">
              <a:avLst/>
            </a:prstGeom>
            <a:noFill/>
            <a:ln w="9525">
              <a:noFill/>
              <a:miter lim="800000"/>
              <a:headEnd/>
              <a:tailEnd/>
            </a:ln>
          </p:spPr>
        </p:pic>
        <p:pic>
          <p:nvPicPr>
            <p:cNvPr id="58" name="Picture 2" descr="C:\J_Kolon\TMC\WebRTCAtlantaJune2013\RTCBrowser.png"/>
            <p:cNvPicPr>
              <a:picLocks noChangeAspect="1" noChangeArrowheads="1"/>
            </p:cNvPicPr>
            <p:nvPr/>
          </p:nvPicPr>
          <p:blipFill>
            <a:blip r:embed="rId6" cstate="print"/>
            <a:srcRect/>
            <a:stretch>
              <a:fillRect/>
            </a:stretch>
          </p:blipFill>
          <p:spPr bwMode="auto">
            <a:xfrm>
              <a:off x="7020394" y="5453064"/>
              <a:ext cx="1028474" cy="952706"/>
            </a:xfrm>
            <a:prstGeom prst="rect">
              <a:avLst/>
            </a:prstGeom>
            <a:noFill/>
            <a:effectLst>
              <a:glow rad="63500">
                <a:schemeClr val="accent1">
                  <a:satMod val="175000"/>
                  <a:alpha val="40000"/>
                </a:schemeClr>
              </a:glow>
            </a:effectLst>
          </p:spPr>
        </p:pic>
        <p:pic>
          <p:nvPicPr>
            <p:cNvPr id="64" name="Picture 2" descr="C:\J_Kolon\TMC\WebRTCAtlantaJune2013\RTCBrowser.png"/>
            <p:cNvPicPr>
              <a:picLocks noChangeAspect="1" noChangeArrowheads="1"/>
            </p:cNvPicPr>
            <p:nvPr/>
          </p:nvPicPr>
          <p:blipFill>
            <a:blip r:embed="rId8" cstate="print"/>
            <a:srcRect/>
            <a:stretch>
              <a:fillRect/>
            </a:stretch>
          </p:blipFill>
          <p:spPr bwMode="auto">
            <a:xfrm>
              <a:off x="7234660" y="5586413"/>
              <a:ext cx="1137987" cy="1054151"/>
            </a:xfrm>
            <a:prstGeom prst="rect">
              <a:avLst/>
            </a:prstGeom>
            <a:noFill/>
            <a:effectLst>
              <a:glow rad="63500">
                <a:schemeClr val="accent1">
                  <a:satMod val="175000"/>
                  <a:alpha val="40000"/>
                </a:schemeClr>
              </a:glow>
            </a:effectLst>
          </p:spPr>
        </p:pic>
        <p:pic>
          <p:nvPicPr>
            <p:cNvPr id="65" name="Picture 2" descr="C:\J_Kolon\TMC\WebRTCAtlantaJune2013\RTCBrowser.png"/>
            <p:cNvPicPr>
              <a:picLocks noChangeAspect="1" noChangeArrowheads="1"/>
            </p:cNvPicPr>
            <p:nvPr/>
          </p:nvPicPr>
          <p:blipFill>
            <a:blip r:embed="rId9" cstate="print"/>
            <a:srcRect/>
            <a:stretch>
              <a:fillRect/>
            </a:stretch>
          </p:blipFill>
          <p:spPr bwMode="auto">
            <a:xfrm>
              <a:off x="7577485" y="5681663"/>
              <a:ext cx="1261784" cy="1168828"/>
            </a:xfrm>
            <a:prstGeom prst="rect">
              <a:avLst/>
            </a:prstGeom>
            <a:noFill/>
            <a:effectLst>
              <a:glow rad="63500">
                <a:schemeClr val="accent1">
                  <a:satMod val="175000"/>
                  <a:alpha val="40000"/>
                </a:schemeClr>
              </a:glow>
            </a:effectLst>
          </p:spPr>
        </p:pic>
        <p:pic>
          <p:nvPicPr>
            <p:cNvPr id="67" name="Picture 3"/>
            <p:cNvPicPr>
              <a:picLocks noChangeAspect="1" noChangeArrowheads="1"/>
            </p:cNvPicPr>
            <p:nvPr/>
          </p:nvPicPr>
          <p:blipFill>
            <a:blip r:embed="rId12" cstate="print"/>
            <a:stretch>
              <a:fillRect/>
            </a:stretch>
          </p:blipFill>
          <p:spPr bwMode="auto">
            <a:xfrm>
              <a:off x="8313956" y="4894859"/>
              <a:ext cx="707798" cy="737467"/>
            </a:xfrm>
            <a:prstGeom prst="rect">
              <a:avLst/>
            </a:prstGeom>
            <a:noFill/>
            <a:ln w="9525">
              <a:noFill/>
              <a:miter lim="800000"/>
              <a:headEnd/>
              <a:tailEnd/>
            </a:ln>
            <a:effectLst>
              <a:glow rad="63500">
                <a:schemeClr val="accent1">
                  <a:satMod val="175000"/>
                  <a:alpha val="40000"/>
                </a:schemeClr>
              </a:glow>
            </a:effectLst>
          </p:spPr>
        </p:pic>
        <p:sp>
          <p:nvSpPr>
            <p:cNvPr id="72" name="Freeform 105"/>
            <p:cNvSpPr/>
            <p:nvPr/>
          </p:nvSpPr>
          <p:spPr bwMode="auto">
            <a:xfrm>
              <a:off x="6746875" y="1966913"/>
              <a:ext cx="590550" cy="1566862"/>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576903 w 589924"/>
                <a:gd name="connsiteY0" fmla="*/ 0 h 1480537"/>
                <a:gd name="connsiteX1" fmla="*/ 539766 w 589924"/>
                <a:gd name="connsiteY1" fmla="*/ 616496 h 1480537"/>
                <a:gd name="connsiteX2" fmla="*/ 396892 w 589924"/>
                <a:gd name="connsiteY2" fmla="*/ 1174239 h 1480537"/>
                <a:gd name="connsiteX3" fmla="*/ 0 w 589924"/>
                <a:gd name="connsiteY3" fmla="*/ 1480537 h 1480537"/>
              </a:gdLst>
              <a:ahLst/>
              <a:cxnLst>
                <a:cxn ang="0">
                  <a:pos x="connsiteX0" y="connsiteY0"/>
                </a:cxn>
                <a:cxn ang="0">
                  <a:pos x="connsiteX1" y="connsiteY1"/>
                </a:cxn>
                <a:cxn ang="0">
                  <a:pos x="connsiteX2" y="connsiteY2"/>
                </a:cxn>
                <a:cxn ang="0">
                  <a:pos x="connsiteX3" y="connsiteY3"/>
                </a:cxn>
              </a:cxnLst>
              <a:rect l="l" t="t" r="r" b="b"/>
              <a:pathLst>
                <a:path w="589924" h="1480537">
                  <a:moveTo>
                    <a:pt x="576903" y="0"/>
                  </a:moveTo>
                  <a:cubicBezTo>
                    <a:pt x="589924" y="280464"/>
                    <a:pt x="536270" y="219085"/>
                    <a:pt x="539766" y="616496"/>
                  </a:cubicBezTo>
                  <a:cubicBezTo>
                    <a:pt x="522464" y="789713"/>
                    <a:pt x="486853" y="1030232"/>
                    <a:pt x="396892" y="1174239"/>
                  </a:cubicBezTo>
                  <a:cubicBezTo>
                    <a:pt x="306931" y="1318246"/>
                    <a:pt x="28049" y="1447479"/>
                    <a:pt x="0" y="1480537"/>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76" name="Freeform 105"/>
            <p:cNvSpPr/>
            <p:nvPr/>
          </p:nvSpPr>
          <p:spPr bwMode="auto">
            <a:xfrm flipH="1">
              <a:off x="7296150" y="2095500"/>
              <a:ext cx="114300" cy="21907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818449"/>
                <a:gd name="connsiteY0" fmla="*/ 0 h 1438070"/>
                <a:gd name="connsiteX1" fmla="*/ 700174 w 818449"/>
                <a:gd name="connsiteY1" fmla="*/ 575888 h 1438070"/>
                <a:gd name="connsiteX2" fmla="*/ 756597 w 818449"/>
                <a:gd name="connsiteY2" fmla="*/ 1438070 h 1438070"/>
                <a:gd name="connsiteX0" fmla="*/ 0 w 1074191"/>
                <a:gd name="connsiteY0" fmla="*/ 0 h 1491086"/>
                <a:gd name="connsiteX1" fmla="*/ 700174 w 1074191"/>
                <a:gd name="connsiteY1" fmla="*/ 575888 h 1491086"/>
                <a:gd name="connsiteX2" fmla="*/ 1074191 w 1074191"/>
                <a:gd name="connsiteY2" fmla="*/ 1491086 h 1491086"/>
                <a:gd name="connsiteX0" fmla="*/ 0 w 1544190"/>
                <a:gd name="connsiteY0" fmla="*/ 0 h 1491086"/>
                <a:gd name="connsiteX1" fmla="*/ 700174 w 1544190"/>
                <a:gd name="connsiteY1" fmla="*/ 575888 h 1491086"/>
                <a:gd name="connsiteX2" fmla="*/ 1074191 w 1544190"/>
                <a:gd name="connsiteY2" fmla="*/ 1491086 h 1491086"/>
                <a:gd name="connsiteX0" fmla="*/ 0 w 909002"/>
                <a:gd name="connsiteY0" fmla="*/ 0 h 1438070"/>
                <a:gd name="connsiteX1" fmla="*/ 700174 w 909002"/>
                <a:gd name="connsiteY1" fmla="*/ 575888 h 1438070"/>
                <a:gd name="connsiteX2" fmla="*/ 439003 w 909002"/>
                <a:gd name="connsiteY2" fmla="*/ 1438070 h 1438070"/>
              </a:gdLst>
              <a:ahLst/>
              <a:cxnLst>
                <a:cxn ang="0">
                  <a:pos x="connsiteX0" y="connsiteY0"/>
                </a:cxn>
                <a:cxn ang="0">
                  <a:pos x="connsiteX1" y="connsiteY1"/>
                </a:cxn>
                <a:cxn ang="0">
                  <a:pos x="connsiteX2" y="connsiteY2"/>
                </a:cxn>
              </a:cxnLst>
              <a:rect l="l" t="t" r="r" b="b"/>
              <a:pathLst>
                <a:path w="909002" h="1438070">
                  <a:moveTo>
                    <a:pt x="0" y="0"/>
                  </a:moveTo>
                  <a:cubicBezTo>
                    <a:pt x="413072" y="222459"/>
                    <a:pt x="544191" y="309184"/>
                    <a:pt x="700174" y="575888"/>
                  </a:cubicBezTo>
                  <a:cubicBezTo>
                    <a:pt x="818448" y="940378"/>
                    <a:pt x="909002" y="1108180"/>
                    <a:pt x="439003" y="1438070"/>
                  </a:cubicBezTo>
                </a:path>
              </a:pathLst>
            </a:cu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39" name="Freeform 105"/>
            <p:cNvSpPr/>
            <p:nvPr/>
          </p:nvSpPr>
          <p:spPr bwMode="auto">
            <a:xfrm>
              <a:off x="7696200" y="5062538"/>
              <a:ext cx="687388" cy="290512"/>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396486 w 756597"/>
                <a:gd name="connsiteY1" fmla="*/ 823181 h 1438070"/>
                <a:gd name="connsiteX2" fmla="*/ 756597 w 756597"/>
                <a:gd name="connsiteY2" fmla="*/ 1438070 h 1438070"/>
                <a:gd name="connsiteX0" fmla="*/ 0 w 530335"/>
                <a:gd name="connsiteY0" fmla="*/ 0 h 1438070"/>
                <a:gd name="connsiteX1" fmla="*/ 170224 w 530335"/>
                <a:gd name="connsiteY1" fmla="*/ 823181 h 1438070"/>
                <a:gd name="connsiteX2" fmla="*/ 530335 w 530335"/>
                <a:gd name="connsiteY2" fmla="*/ 1438070 h 1438070"/>
                <a:gd name="connsiteX0" fmla="*/ 0 w 530335"/>
                <a:gd name="connsiteY0" fmla="*/ 0 h 1438070"/>
                <a:gd name="connsiteX1" fmla="*/ 530335 w 530335"/>
                <a:gd name="connsiteY1" fmla="*/ 1438070 h 1438070"/>
                <a:gd name="connsiteX0" fmla="*/ 0 w 555475"/>
                <a:gd name="connsiteY0" fmla="*/ 0 h 401535"/>
                <a:gd name="connsiteX1" fmla="*/ 555475 w 555475"/>
                <a:gd name="connsiteY1" fmla="*/ 401535 h 401535"/>
                <a:gd name="connsiteX0" fmla="*/ 0 w 630896"/>
                <a:gd name="connsiteY0" fmla="*/ 0 h 421092"/>
                <a:gd name="connsiteX1" fmla="*/ 630896 w 630896"/>
                <a:gd name="connsiteY1" fmla="*/ 421092 h 421092"/>
                <a:gd name="connsiteX0" fmla="*/ 0 w 769167"/>
                <a:gd name="connsiteY0" fmla="*/ 0 h 636222"/>
                <a:gd name="connsiteX1" fmla="*/ 769167 w 769167"/>
                <a:gd name="connsiteY1"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42335"/>
                <a:gd name="connsiteX1" fmla="*/ 265247 w 769167"/>
                <a:gd name="connsiteY1" fmla="*/ 499321 h 642335"/>
                <a:gd name="connsiteX2" fmla="*/ 769167 w 769167"/>
                <a:gd name="connsiteY2" fmla="*/ 636222 h 642335"/>
                <a:gd name="connsiteX0" fmla="*/ 0 w 769167"/>
                <a:gd name="connsiteY0" fmla="*/ 0 h 642335"/>
                <a:gd name="connsiteX1" fmla="*/ 265247 w 769167"/>
                <a:gd name="connsiteY1" fmla="*/ 499321 h 642335"/>
                <a:gd name="connsiteX2" fmla="*/ 769167 w 769167"/>
                <a:gd name="connsiteY2" fmla="*/ 636222 h 642335"/>
                <a:gd name="connsiteX0" fmla="*/ 0 w 769167"/>
                <a:gd name="connsiteY0" fmla="*/ 0 h 636222"/>
                <a:gd name="connsiteX1" fmla="*/ 328098 w 769167"/>
                <a:gd name="connsiteY1" fmla="*/ 421092 h 636222"/>
                <a:gd name="connsiteX2" fmla="*/ 769167 w 769167"/>
                <a:gd name="connsiteY2" fmla="*/ 636222 h 636222"/>
                <a:gd name="connsiteX0" fmla="*/ 0 w 769167"/>
                <a:gd name="connsiteY0" fmla="*/ 0 h 681449"/>
                <a:gd name="connsiteX1" fmla="*/ 240107 w 769167"/>
                <a:gd name="connsiteY1" fmla="*/ 538436 h 681449"/>
                <a:gd name="connsiteX2" fmla="*/ 769167 w 769167"/>
                <a:gd name="connsiteY2" fmla="*/ 636222 h 681449"/>
                <a:gd name="connsiteX0" fmla="*/ 0 w 769167"/>
                <a:gd name="connsiteY0" fmla="*/ 0 h 681449"/>
                <a:gd name="connsiteX1" fmla="*/ 240107 w 769167"/>
                <a:gd name="connsiteY1" fmla="*/ 538436 h 681449"/>
                <a:gd name="connsiteX2" fmla="*/ 769167 w 769167"/>
                <a:gd name="connsiteY2" fmla="*/ 636222 h 681449"/>
                <a:gd name="connsiteX0" fmla="*/ 114164 w 883331"/>
                <a:gd name="connsiteY0" fmla="*/ 0 h 681449"/>
                <a:gd name="connsiteX1" fmla="*/ 40018 w 883331"/>
                <a:gd name="connsiteY1" fmla="*/ 166848 h 681449"/>
                <a:gd name="connsiteX2" fmla="*/ 354271 w 883331"/>
                <a:gd name="connsiteY2" fmla="*/ 538436 h 681449"/>
                <a:gd name="connsiteX3" fmla="*/ 883331 w 883331"/>
                <a:gd name="connsiteY3" fmla="*/ 636222 h 681449"/>
                <a:gd name="connsiteX0" fmla="*/ 0 w 769167"/>
                <a:gd name="connsiteY0" fmla="*/ 0 h 681449"/>
                <a:gd name="connsiteX1" fmla="*/ 240107 w 769167"/>
                <a:gd name="connsiteY1" fmla="*/ 538436 h 681449"/>
                <a:gd name="connsiteX2" fmla="*/ 769167 w 769167"/>
                <a:gd name="connsiteY2" fmla="*/ 636222 h 681449"/>
                <a:gd name="connsiteX0" fmla="*/ 0 w 907438"/>
                <a:gd name="connsiteY0" fmla="*/ 0 h 642334"/>
                <a:gd name="connsiteX1" fmla="*/ 378378 w 907438"/>
                <a:gd name="connsiteY1" fmla="*/ 499321 h 642334"/>
                <a:gd name="connsiteX2" fmla="*/ 907438 w 907438"/>
                <a:gd name="connsiteY2" fmla="*/ 597107 h 642334"/>
                <a:gd name="connsiteX0" fmla="*/ 0 w 907438"/>
                <a:gd name="connsiteY0" fmla="*/ 0 h 597107"/>
                <a:gd name="connsiteX1" fmla="*/ 353238 w 907438"/>
                <a:gd name="connsiteY1" fmla="*/ 362420 h 597107"/>
                <a:gd name="connsiteX2" fmla="*/ 907438 w 907438"/>
                <a:gd name="connsiteY2" fmla="*/ 597107 h 597107"/>
                <a:gd name="connsiteX0" fmla="*/ 0 w 907438"/>
                <a:gd name="connsiteY0" fmla="*/ 0 h 597107"/>
                <a:gd name="connsiteX1" fmla="*/ 353238 w 907438"/>
                <a:gd name="connsiteY1" fmla="*/ 362420 h 597107"/>
                <a:gd name="connsiteX2" fmla="*/ 907438 w 907438"/>
                <a:gd name="connsiteY2" fmla="*/ 597107 h 597107"/>
              </a:gdLst>
              <a:ahLst/>
              <a:cxnLst>
                <a:cxn ang="0">
                  <a:pos x="connsiteX0" y="connsiteY0"/>
                </a:cxn>
                <a:cxn ang="0">
                  <a:pos x="connsiteX1" y="connsiteY1"/>
                </a:cxn>
                <a:cxn ang="0">
                  <a:pos x="connsiteX2" y="connsiteY2"/>
                </a:cxn>
              </a:cxnLst>
              <a:rect l="l" t="t" r="r" b="b"/>
              <a:pathLst>
                <a:path w="907438" h="597107">
                  <a:moveTo>
                    <a:pt x="0" y="0"/>
                  </a:moveTo>
                  <a:cubicBezTo>
                    <a:pt x="50022" y="112174"/>
                    <a:pt x="225044" y="256383"/>
                    <a:pt x="353238" y="362420"/>
                  </a:cubicBezTo>
                  <a:cubicBezTo>
                    <a:pt x="507792" y="505434"/>
                    <a:pt x="625910" y="463261"/>
                    <a:pt x="907438" y="597107"/>
                  </a:cubicBezTo>
                </a:path>
              </a:pathLst>
            </a:custGeom>
            <a:ln w="50800">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40" name="Freeform 105"/>
            <p:cNvSpPr/>
            <p:nvPr/>
          </p:nvSpPr>
          <p:spPr bwMode="auto">
            <a:xfrm>
              <a:off x="7835900" y="4868863"/>
              <a:ext cx="406400" cy="1222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563526"/>
                <a:gd name="connsiteY0" fmla="*/ 0 h 3626465"/>
                <a:gd name="connsiteX1" fmla="*/ 181898 w 563526"/>
                <a:gd name="connsiteY1" fmla="*/ 119359 h 3626465"/>
                <a:gd name="connsiteX2" fmla="*/ 48057 w 563526"/>
                <a:gd name="connsiteY2" fmla="*/ 776584 h 3626465"/>
                <a:gd name="connsiteX3" fmla="*/ 563526 w 563526"/>
                <a:gd name="connsiteY3" fmla="*/ 3626465 h 3626465"/>
                <a:gd name="connsiteX0" fmla="*/ 16032 w 381628"/>
                <a:gd name="connsiteY0" fmla="*/ 0 h 3626465"/>
                <a:gd name="connsiteX1" fmla="*/ 0 w 381628"/>
                <a:gd name="connsiteY1" fmla="*/ 119359 h 3626465"/>
                <a:gd name="connsiteX2" fmla="*/ 381628 w 381628"/>
                <a:gd name="connsiteY2" fmla="*/ 3626465 h 3626465"/>
                <a:gd name="connsiteX0" fmla="*/ 0 w 365596"/>
                <a:gd name="connsiteY0" fmla="*/ 2510100 h 6136565"/>
                <a:gd name="connsiteX1" fmla="*/ 124253 w 365596"/>
                <a:gd name="connsiteY1" fmla="*/ 0 h 6136565"/>
                <a:gd name="connsiteX2" fmla="*/ 365596 w 365596"/>
                <a:gd name="connsiteY2" fmla="*/ 6136565 h 6136565"/>
                <a:gd name="connsiteX0" fmla="*/ 0 w 365596"/>
                <a:gd name="connsiteY0" fmla="*/ 0 h 3626465"/>
                <a:gd name="connsiteX1" fmla="*/ 365596 w 365596"/>
                <a:gd name="connsiteY1" fmla="*/ 3626465 h 3626465"/>
                <a:gd name="connsiteX0" fmla="*/ 0 w 374364"/>
                <a:gd name="connsiteY0" fmla="*/ 482068 h 482068"/>
                <a:gd name="connsiteX1" fmla="*/ 374364 w 374364"/>
                <a:gd name="connsiteY1" fmla="*/ 0 h 482068"/>
                <a:gd name="connsiteX0" fmla="*/ 0 w 374364"/>
                <a:gd name="connsiteY0" fmla="*/ 482068 h 704842"/>
                <a:gd name="connsiteX1" fmla="*/ 374364 w 374364"/>
                <a:gd name="connsiteY1" fmla="*/ 0 h 704842"/>
                <a:gd name="connsiteX0" fmla="*/ 0 w 374364"/>
                <a:gd name="connsiteY0" fmla="*/ 482068 h 704842"/>
                <a:gd name="connsiteX1" fmla="*/ 374364 w 374364"/>
                <a:gd name="connsiteY1" fmla="*/ 0 h 704842"/>
              </a:gdLst>
              <a:ahLst/>
              <a:cxnLst>
                <a:cxn ang="0">
                  <a:pos x="connsiteX0" y="connsiteY0"/>
                </a:cxn>
                <a:cxn ang="0">
                  <a:pos x="connsiteX1" y="connsiteY1"/>
                </a:cxn>
              </a:cxnLst>
              <a:rect l="l" t="t" r="r" b="b"/>
              <a:pathLst>
                <a:path w="374364" h="704842">
                  <a:moveTo>
                    <a:pt x="0" y="482068"/>
                  </a:moveTo>
                  <a:cubicBezTo>
                    <a:pt x="177396" y="704842"/>
                    <a:pt x="249576" y="489372"/>
                    <a:pt x="374364" y="0"/>
                  </a:cubicBezTo>
                </a:path>
              </a:pathLst>
            </a:custGeom>
            <a:ln w="381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41" name="Freeform 105"/>
            <p:cNvSpPr/>
            <p:nvPr/>
          </p:nvSpPr>
          <p:spPr bwMode="auto">
            <a:xfrm>
              <a:off x="6480175" y="5105400"/>
              <a:ext cx="869950" cy="344488"/>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563526"/>
                <a:gd name="connsiteY0" fmla="*/ 0 h 3626465"/>
                <a:gd name="connsiteX1" fmla="*/ 181898 w 563526"/>
                <a:gd name="connsiteY1" fmla="*/ 119359 h 3626465"/>
                <a:gd name="connsiteX2" fmla="*/ 48057 w 563526"/>
                <a:gd name="connsiteY2" fmla="*/ 776584 h 3626465"/>
                <a:gd name="connsiteX3" fmla="*/ 563526 w 563526"/>
                <a:gd name="connsiteY3" fmla="*/ 3626465 h 3626465"/>
                <a:gd name="connsiteX0" fmla="*/ 16032 w 381628"/>
                <a:gd name="connsiteY0" fmla="*/ 0 h 3626465"/>
                <a:gd name="connsiteX1" fmla="*/ 0 w 381628"/>
                <a:gd name="connsiteY1" fmla="*/ 119359 h 3626465"/>
                <a:gd name="connsiteX2" fmla="*/ 381628 w 381628"/>
                <a:gd name="connsiteY2" fmla="*/ 3626465 h 3626465"/>
                <a:gd name="connsiteX0" fmla="*/ 0 w 365596"/>
                <a:gd name="connsiteY0" fmla="*/ 2510100 h 6136565"/>
                <a:gd name="connsiteX1" fmla="*/ 124253 w 365596"/>
                <a:gd name="connsiteY1" fmla="*/ 0 h 6136565"/>
                <a:gd name="connsiteX2" fmla="*/ 365596 w 365596"/>
                <a:gd name="connsiteY2" fmla="*/ 6136565 h 6136565"/>
                <a:gd name="connsiteX0" fmla="*/ 0 w 365596"/>
                <a:gd name="connsiteY0" fmla="*/ 0 h 3626465"/>
                <a:gd name="connsiteX1" fmla="*/ 365596 w 365596"/>
                <a:gd name="connsiteY1" fmla="*/ 3626465 h 3626465"/>
                <a:gd name="connsiteX0" fmla="*/ 0 w 374364"/>
                <a:gd name="connsiteY0" fmla="*/ 482068 h 482068"/>
                <a:gd name="connsiteX1" fmla="*/ 374364 w 374364"/>
                <a:gd name="connsiteY1" fmla="*/ 0 h 482068"/>
                <a:gd name="connsiteX0" fmla="*/ 0 w 374364"/>
                <a:gd name="connsiteY0" fmla="*/ 482068 h 704842"/>
                <a:gd name="connsiteX1" fmla="*/ 374364 w 374364"/>
                <a:gd name="connsiteY1" fmla="*/ 0 h 704842"/>
                <a:gd name="connsiteX0" fmla="*/ 0 w 374364"/>
                <a:gd name="connsiteY0" fmla="*/ 482068 h 704842"/>
                <a:gd name="connsiteX1" fmla="*/ 374364 w 374364"/>
                <a:gd name="connsiteY1" fmla="*/ 0 h 704842"/>
                <a:gd name="connsiteX0" fmla="*/ 0 w 374364"/>
                <a:gd name="connsiteY0" fmla="*/ 657371 h 664675"/>
                <a:gd name="connsiteX1" fmla="*/ 82642 w 374364"/>
                <a:gd name="connsiteY1" fmla="*/ 0 h 664675"/>
                <a:gd name="connsiteX2" fmla="*/ 374364 w 374364"/>
                <a:gd name="connsiteY2" fmla="*/ 175303 h 664675"/>
                <a:gd name="connsiteX0" fmla="*/ 0 w 374364"/>
                <a:gd name="connsiteY0" fmla="*/ 482068 h 482068"/>
                <a:gd name="connsiteX1" fmla="*/ 374364 w 374364"/>
                <a:gd name="connsiteY1" fmla="*/ 0 h 482068"/>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1007147 w 1169930"/>
                <a:gd name="connsiteY0" fmla="*/ 0 h 1983052"/>
                <a:gd name="connsiteX1" fmla="*/ 206621 w 1169930"/>
                <a:gd name="connsiteY1" fmla="*/ 1983052 h 1983052"/>
                <a:gd name="connsiteX0" fmla="*/ 800526 w 963309"/>
                <a:gd name="connsiteY0" fmla="*/ 0 h 1983052"/>
                <a:gd name="connsiteX1" fmla="*/ 0 w 963309"/>
                <a:gd name="connsiteY1" fmla="*/ 1983052 h 1983052"/>
                <a:gd name="connsiteX0" fmla="*/ 800526 w 800526"/>
                <a:gd name="connsiteY0" fmla="*/ 0 h 1983052"/>
                <a:gd name="connsiteX1" fmla="*/ 0 w 800526"/>
                <a:gd name="connsiteY1" fmla="*/ 1983052 h 1983052"/>
              </a:gdLst>
              <a:ahLst/>
              <a:cxnLst>
                <a:cxn ang="0">
                  <a:pos x="connsiteX0" y="connsiteY0"/>
                </a:cxn>
                <a:cxn ang="0">
                  <a:pos x="connsiteX1" y="connsiteY1"/>
                </a:cxn>
              </a:cxnLst>
              <a:rect l="l" t="t" r="r" b="b"/>
              <a:pathLst>
                <a:path w="800526" h="1983052">
                  <a:moveTo>
                    <a:pt x="800526" y="0"/>
                  </a:moveTo>
                  <a:cubicBezTo>
                    <a:pt x="524917" y="1281862"/>
                    <a:pt x="73950" y="153385"/>
                    <a:pt x="0" y="1983052"/>
                  </a:cubicBezTo>
                </a:path>
              </a:pathLst>
            </a:custGeom>
            <a:ln w="381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47" name="Freeform 105"/>
            <p:cNvSpPr/>
            <p:nvPr/>
          </p:nvSpPr>
          <p:spPr bwMode="auto">
            <a:xfrm>
              <a:off x="7353300" y="2138363"/>
              <a:ext cx="384175" cy="35115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353098"/>
                <a:gd name="connsiteY0" fmla="*/ 0 h 3588365"/>
                <a:gd name="connsiteX1" fmla="*/ 181898 w 353098"/>
                <a:gd name="connsiteY1" fmla="*/ 119359 h 3588365"/>
                <a:gd name="connsiteX2" fmla="*/ 48057 w 353098"/>
                <a:gd name="connsiteY2" fmla="*/ 776584 h 3588365"/>
                <a:gd name="connsiteX3" fmla="*/ 136327 w 353098"/>
                <a:gd name="connsiteY3" fmla="*/ 2472034 h 3588365"/>
                <a:gd name="connsiteX4" fmla="*/ 353098 w 353098"/>
                <a:gd name="connsiteY4" fmla="*/ 3588365 h 3588365"/>
                <a:gd name="connsiteX0" fmla="*/ 197930 w 353098"/>
                <a:gd name="connsiteY0" fmla="*/ 0 h 3588365"/>
                <a:gd name="connsiteX1" fmla="*/ 138126 w 353098"/>
                <a:gd name="connsiteY1" fmla="*/ 224152 h 3588365"/>
                <a:gd name="connsiteX2" fmla="*/ 48057 w 353098"/>
                <a:gd name="connsiteY2" fmla="*/ 776584 h 3588365"/>
                <a:gd name="connsiteX3" fmla="*/ 136327 w 353098"/>
                <a:gd name="connsiteY3" fmla="*/ 2472034 h 3588365"/>
                <a:gd name="connsiteX4" fmla="*/ 353098 w 353098"/>
                <a:gd name="connsiteY4" fmla="*/ 3588365 h 3588365"/>
                <a:gd name="connsiteX0" fmla="*/ 171667 w 353098"/>
                <a:gd name="connsiteY0" fmla="*/ 0 h 3493099"/>
                <a:gd name="connsiteX1" fmla="*/ 138126 w 353098"/>
                <a:gd name="connsiteY1" fmla="*/ 128886 h 3493099"/>
                <a:gd name="connsiteX2" fmla="*/ 48057 w 353098"/>
                <a:gd name="connsiteY2" fmla="*/ 681318 h 3493099"/>
                <a:gd name="connsiteX3" fmla="*/ 136327 w 353098"/>
                <a:gd name="connsiteY3" fmla="*/ 2376768 h 3493099"/>
                <a:gd name="connsiteX4" fmla="*/ 353098 w 353098"/>
                <a:gd name="connsiteY4" fmla="*/ 3493099 h 3493099"/>
                <a:gd name="connsiteX0" fmla="*/ 145404 w 353098"/>
                <a:gd name="connsiteY0" fmla="*/ 0 h 3512152"/>
                <a:gd name="connsiteX1" fmla="*/ 138126 w 353098"/>
                <a:gd name="connsiteY1" fmla="*/ 147939 h 3512152"/>
                <a:gd name="connsiteX2" fmla="*/ 48057 w 353098"/>
                <a:gd name="connsiteY2" fmla="*/ 700371 h 3512152"/>
                <a:gd name="connsiteX3" fmla="*/ 136327 w 353098"/>
                <a:gd name="connsiteY3" fmla="*/ 2395821 h 3512152"/>
                <a:gd name="connsiteX4" fmla="*/ 353098 w 353098"/>
                <a:gd name="connsiteY4" fmla="*/ 3512152 h 35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98" h="3512152">
                  <a:moveTo>
                    <a:pt x="145404" y="0"/>
                  </a:moveTo>
                  <a:lnTo>
                    <a:pt x="138126" y="147939"/>
                  </a:lnTo>
                  <a:cubicBezTo>
                    <a:pt x="136960" y="258320"/>
                    <a:pt x="0" y="323816"/>
                    <a:pt x="48057" y="700371"/>
                  </a:cubicBezTo>
                  <a:cubicBezTo>
                    <a:pt x="81895" y="1076609"/>
                    <a:pt x="85487" y="1927191"/>
                    <a:pt x="136327" y="2395821"/>
                  </a:cubicBezTo>
                  <a:cubicBezTo>
                    <a:pt x="187167" y="2864451"/>
                    <a:pt x="299273" y="3245134"/>
                    <a:pt x="353098" y="3512152"/>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pic>
          <p:nvPicPr>
            <p:cNvPr id="52273" name="Bildobjekt 39"/>
            <p:cNvPicPr>
              <a:picLocks noChangeAspect="1"/>
            </p:cNvPicPr>
            <p:nvPr/>
          </p:nvPicPr>
          <p:blipFill>
            <a:blip r:embed="rId11" cstate="print"/>
            <a:srcRect/>
            <a:stretch>
              <a:fillRect/>
            </a:stretch>
          </p:blipFill>
          <p:spPr bwMode="auto">
            <a:xfrm>
              <a:off x="7094387" y="2365186"/>
              <a:ext cx="449767" cy="534936"/>
            </a:xfrm>
            <a:prstGeom prst="rect">
              <a:avLst/>
            </a:prstGeom>
            <a:noFill/>
            <a:ln w="9525">
              <a:noFill/>
              <a:miter lim="800000"/>
              <a:headEnd/>
              <a:tailEnd/>
            </a:ln>
          </p:spPr>
        </p:pic>
        <p:pic>
          <p:nvPicPr>
            <p:cNvPr id="52274" name="Bildobjekt 39"/>
            <p:cNvPicPr>
              <a:picLocks noChangeAspect="1"/>
            </p:cNvPicPr>
            <p:nvPr/>
          </p:nvPicPr>
          <p:blipFill>
            <a:blip r:embed="rId11" cstate="print"/>
            <a:srcRect/>
            <a:stretch>
              <a:fillRect/>
            </a:stretch>
          </p:blipFill>
          <p:spPr bwMode="auto">
            <a:xfrm>
              <a:off x="6408749" y="4184461"/>
              <a:ext cx="627382" cy="746184"/>
            </a:xfrm>
            <a:prstGeom prst="rect">
              <a:avLst/>
            </a:prstGeom>
            <a:noFill/>
            <a:ln w="9525">
              <a:noFill/>
              <a:miter lim="800000"/>
              <a:headEnd/>
              <a:tailEnd/>
            </a:ln>
          </p:spPr>
        </p:pic>
        <p:sp>
          <p:nvSpPr>
            <p:cNvPr id="145" name="Magnetskiva 144"/>
            <p:cNvSpPr/>
            <p:nvPr/>
          </p:nvSpPr>
          <p:spPr bwMode="auto">
            <a:xfrm>
              <a:off x="5895975" y="3138488"/>
              <a:ext cx="809625" cy="814387"/>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t>Company</a:t>
              </a:r>
            </a:p>
            <a:p>
              <a:pPr algn="ctr">
                <a:defRPr/>
              </a:pPr>
              <a:r>
                <a:rPr lang="en-US" sz="1200" dirty="0"/>
                <a:t>Web Server</a:t>
              </a:r>
            </a:p>
          </p:txBody>
        </p:sp>
        <p:sp>
          <p:nvSpPr>
            <p:cNvPr id="52276" name="textruta 78"/>
            <p:cNvSpPr txBox="1">
              <a:spLocks noChangeArrowheads="1"/>
            </p:cNvSpPr>
            <p:nvPr/>
          </p:nvSpPr>
          <p:spPr bwMode="auto">
            <a:xfrm>
              <a:off x="7796062" y="4910464"/>
              <a:ext cx="557541" cy="338554"/>
            </a:xfrm>
            <a:prstGeom prst="rect">
              <a:avLst/>
            </a:prstGeom>
            <a:noFill/>
            <a:ln w="9525">
              <a:noFill/>
              <a:miter lim="800000"/>
              <a:headEnd/>
              <a:tailEnd/>
            </a:ln>
          </p:spPr>
          <p:txBody>
            <a:bodyPr>
              <a:spAutoFit/>
            </a:bodyPr>
            <a:lstStyle/>
            <a:p>
              <a:r>
                <a:rPr lang="en-US" sz="1600">
                  <a:solidFill>
                    <a:srgbClr val="008000"/>
                  </a:solidFill>
                </a:rPr>
                <a:t>SIP</a:t>
              </a:r>
            </a:p>
          </p:txBody>
        </p:sp>
        <p:sp>
          <p:nvSpPr>
            <p:cNvPr id="52277" name="textruta 78"/>
            <p:cNvSpPr txBox="1">
              <a:spLocks noChangeArrowheads="1"/>
            </p:cNvSpPr>
            <p:nvPr/>
          </p:nvSpPr>
          <p:spPr bwMode="auto">
            <a:xfrm>
              <a:off x="6786651" y="3700789"/>
              <a:ext cx="1071778" cy="338554"/>
            </a:xfrm>
            <a:prstGeom prst="rect">
              <a:avLst/>
            </a:prstGeom>
            <a:noFill/>
            <a:ln w="9525">
              <a:noFill/>
              <a:miter lim="800000"/>
              <a:headEnd/>
              <a:tailEnd/>
            </a:ln>
          </p:spPr>
          <p:txBody>
            <a:bodyPr>
              <a:spAutoFit/>
            </a:bodyPr>
            <a:lstStyle/>
            <a:p>
              <a:r>
                <a:rPr lang="en-US" sz="1600" b="0"/>
                <a:t>WS</a:t>
              </a:r>
            </a:p>
          </p:txBody>
        </p:sp>
        <p:sp>
          <p:nvSpPr>
            <p:cNvPr id="52278" name="TextBox 104"/>
            <p:cNvSpPr txBox="1">
              <a:spLocks noChangeArrowheads="1"/>
            </p:cNvSpPr>
            <p:nvPr/>
          </p:nvSpPr>
          <p:spPr bwMode="auto">
            <a:xfrm>
              <a:off x="7384256" y="3256757"/>
              <a:ext cx="855663" cy="368300"/>
            </a:xfrm>
            <a:prstGeom prst="rect">
              <a:avLst/>
            </a:prstGeom>
            <a:noFill/>
            <a:ln w="9525">
              <a:noFill/>
              <a:miter lim="800000"/>
              <a:headEnd/>
              <a:tailEnd/>
            </a:ln>
          </p:spPr>
          <p:txBody>
            <a:bodyPr>
              <a:spAutoFit/>
            </a:bodyPr>
            <a:lstStyle/>
            <a:p>
              <a:r>
                <a:rPr lang="en-US" sz="1800" b="0">
                  <a:solidFill>
                    <a:srgbClr val="FF0000"/>
                  </a:solidFill>
                  <a:latin typeface="Calibri" pitchFamily="34" charset="0"/>
                  <a:cs typeface="Calibri" pitchFamily="34" charset="0"/>
                </a:rPr>
                <a:t>media</a:t>
              </a:r>
            </a:p>
          </p:txBody>
        </p:sp>
        <p:pic>
          <p:nvPicPr>
            <p:cNvPr id="59" name="Picture 33" descr="laptop_computer"/>
            <p:cNvPicPr>
              <a:picLocks noChangeAspect="1" noChangeArrowheads="1"/>
            </p:cNvPicPr>
            <p:nvPr/>
          </p:nvPicPr>
          <p:blipFill>
            <a:blip r:embed="rId7" cstate="print">
              <a:extLst>
                <a:ext uri="{28A0092B-C50C-407E-A947-70E740481C1C}"/>
              </a:extLst>
            </a:blip>
            <a:srcRect/>
            <a:stretch>
              <a:fillRect/>
            </a:stretch>
          </p:blipFill>
          <p:spPr bwMode="auto">
            <a:xfrm>
              <a:off x="7648163" y="4095182"/>
              <a:ext cx="1260775" cy="873456"/>
            </a:xfrm>
            <a:prstGeom prst="rect">
              <a:avLst/>
            </a:prstGeom>
            <a:noFill/>
            <a:ln>
              <a:noFill/>
            </a:ln>
            <a:effectLst>
              <a:glow rad="63500">
                <a:schemeClr val="accent1">
                  <a:satMod val="175000"/>
                  <a:alpha val="40000"/>
                </a:schemeClr>
              </a:glow>
            </a:effectLst>
            <a:extLst>
              <a:ext uri="{909E8E84-426E-40DD-AFC4-6F175D3DCCD1}"/>
              <a:ext uri="{91240B29-F687-4F45-9708-019B960494DF}"/>
            </a:extLst>
          </p:spPr>
        </p:pic>
        <p:pic>
          <p:nvPicPr>
            <p:cNvPr id="52280" name="Picture 2"/>
            <p:cNvPicPr>
              <a:picLocks noChangeAspect="1" noChangeArrowheads="1"/>
            </p:cNvPicPr>
            <p:nvPr/>
          </p:nvPicPr>
          <p:blipFill>
            <a:blip r:embed="rId13" cstate="print"/>
            <a:srcRect/>
            <a:stretch>
              <a:fillRect/>
            </a:stretch>
          </p:blipFill>
          <p:spPr bwMode="auto">
            <a:xfrm>
              <a:off x="6724650" y="4152900"/>
              <a:ext cx="1198628" cy="962025"/>
            </a:xfrm>
            <a:prstGeom prst="rect">
              <a:avLst/>
            </a:prstGeom>
            <a:noFill/>
            <a:ln w="9525">
              <a:noFill/>
              <a:miter lim="800000"/>
              <a:headEnd/>
              <a:tailEnd/>
            </a:ln>
          </p:spPr>
        </p:pic>
      </p:grpSp>
      <p:sp>
        <p:nvSpPr>
          <p:cNvPr id="52226" name="Rubrik 68"/>
          <p:cNvSpPr>
            <a:spLocks noGrp="1"/>
          </p:cNvSpPr>
          <p:nvPr>
            <p:ph type="title"/>
          </p:nvPr>
        </p:nvSpPr>
        <p:spPr/>
        <p:txBody>
          <a:bodyPr/>
          <a:lstStyle/>
          <a:p>
            <a:r>
              <a:rPr lang="en-US" dirty="0" smtClean="0"/>
              <a:t>That was Getting WebRTC in Itself Into the LAN…</a:t>
            </a:r>
            <a:br>
              <a:rPr lang="en-US" dirty="0" smtClean="0"/>
            </a:br>
            <a:r>
              <a:rPr lang="en-US" dirty="0" smtClean="0"/>
              <a:t>But, Where did the Enterprise PBX/UC Infrastructure go?</a:t>
            </a:r>
          </a:p>
        </p:txBody>
      </p:sp>
      <p:sp>
        <p:nvSpPr>
          <p:cNvPr id="71" name="Platshållare för innehåll 70"/>
          <p:cNvSpPr>
            <a:spLocks noGrp="1"/>
          </p:cNvSpPr>
          <p:nvPr>
            <p:ph idx="1"/>
          </p:nvPr>
        </p:nvSpPr>
        <p:spPr>
          <a:xfrm>
            <a:off x="3302758" y="1392072"/>
            <a:ext cx="2565781" cy="5240740"/>
          </a:xfrm>
        </p:spPr>
        <p:txBody>
          <a:bodyPr/>
          <a:lstStyle/>
          <a:p>
            <a:pPr marL="0" indent="0">
              <a:buClr>
                <a:srgbClr val="B71937"/>
              </a:buClr>
              <a:buNone/>
            </a:pPr>
            <a:r>
              <a:rPr lang="en-US" sz="1800" dirty="0" smtClean="0"/>
              <a:t>Enterprises have their own “Social Network” – their PBX / UC solution. </a:t>
            </a:r>
          </a:p>
          <a:p>
            <a:pPr marL="0" indent="0">
              <a:buClr>
                <a:srgbClr val="B71937"/>
              </a:buClr>
              <a:buNone/>
            </a:pPr>
            <a:r>
              <a:rPr lang="en-US" sz="1800" dirty="0" smtClean="0"/>
              <a:t>The E-SBC is already hooked the PBX SIP Trunking interface and often facing the Internet. A good place to put the “Gateway” in.</a:t>
            </a:r>
          </a:p>
          <a:p>
            <a:pPr>
              <a:buClr>
                <a:srgbClr val="B71937"/>
              </a:buClr>
              <a:buFont typeface="Wingdings" pitchFamily="2" charset="2"/>
              <a:buNone/>
            </a:pPr>
            <a:endParaRPr lang="en-US" sz="1800" dirty="0" smtClean="0"/>
          </a:p>
          <a:p>
            <a:pPr>
              <a:buClr>
                <a:srgbClr val="B71937"/>
              </a:buClr>
              <a:buFont typeface="Wingdings" pitchFamily="2" charset="2"/>
              <a:buNone/>
            </a:pPr>
            <a:r>
              <a:rPr lang="en-US" sz="1800" i="1" dirty="0" smtClean="0"/>
              <a:t>The E-SBC could include:</a:t>
            </a:r>
          </a:p>
          <a:p>
            <a:pPr>
              <a:buClr>
                <a:srgbClr val="B71937"/>
              </a:buClr>
            </a:pPr>
            <a:r>
              <a:rPr lang="en-US" sz="1800" dirty="0" smtClean="0">
                <a:solidFill>
                  <a:srgbClr val="B30F41"/>
                </a:solidFill>
              </a:rPr>
              <a:t>A WebRTC PBX Companion bringing the PBX/UC infrastructure back into WebRTC calls</a:t>
            </a:r>
          </a:p>
          <a:p>
            <a:pPr>
              <a:buClr>
                <a:srgbClr val="B71937"/>
              </a:buClr>
              <a:buNone/>
            </a:pPr>
            <a:endParaRPr lang="en-US" sz="1800" dirty="0" smtClean="0">
              <a:solidFill>
                <a:srgbClr val="B30F4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1">
                                            <p:txEl>
                                              <p:pRg st="3" end="3"/>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Bildobjekt 10"/>
          <p:cNvPicPr>
            <a:picLocks noChangeAspect="1"/>
          </p:cNvPicPr>
          <p:nvPr/>
        </p:nvPicPr>
        <p:blipFill>
          <a:blip r:embed="rId2" cstate="print"/>
          <a:srcRect/>
          <a:stretch>
            <a:fillRect/>
          </a:stretch>
        </p:blipFill>
        <p:spPr bwMode="auto">
          <a:xfrm>
            <a:off x="304800" y="1666875"/>
            <a:ext cx="2800350" cy="5114925"/>
          </a:xfrm>
          <a:prstGeom prst="rect">
            <a:avLst/>
          </a:prstGeom>
          <a:noFill/>
          <a:ln w="9525">
            <a:noFill/>
            <a:prstDash val="dash"/>
            <a:miter lim="800000"/>
            <a:headEnd/>
            <a:tailEnd/>
          </a:ln>
        </p:spPr>
      </p:pic>
      <p:pic>
        <p:nvPicPr>
          <p:cNvPr id="52228" name="Bildobjekt 4"/>
          <p:cNvPicPr>
            <a:picLocks noChangeAspect="1"/>
          </p:cNvPicPr>
          <p:nvPr/>
        </p:nvPicPr>
        <p:blipFill>
          <a:blip r:embed="rId3" cstate="print"/>
          <a:srcRect/>
          <a:stretch>
            <a:fillRect/>
          </a:stretch>
        </p:blipFill>
        <p:spPr bwMode="auto">
          <a:xfrm>
            <a:off x="114300" y="4481513"/>
            <a:ext cx="3276600" cy="2376487"/>
          </a:xfrm>
          <a:prstGeom prst="rect">
            <a:avLst/>
          </a:prstGeom>
          <a:noFill/>
          <a:ln w="9525">
            <a:noFill/>
            <a:miter lim="800000"/>
            <a:headEnd/>
            <a:tailEnd/>
          </a:ln>
        </p:spPr>
      </p:pic>
      <p:sp>
        <p:nvSpPr>
          <p:cNvPr id="110" name="Rektangel 109"/>
          <p:cNvSpPr/>
          <p:nvPr/>
        </p:nvSpPr>
        <p:spPr>
          <a:xfrm>
            <a:off x="2449513" y="4887913"/>
            <a:ext cx="69850" cy="3476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111" name="Rektangel 110"/>
          <p:cNvSpPr/>
          <p:nvPr/>
        </p:nvSpPr>
        <p:spPr>
          <a:xfrm rot="16200000">
            <a:off x="1415257" y="3953668"/>
            <a:ext cx="88900" cy="25574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112" name="Rektangel 111"/>
          <p:cNvSpPr/>
          <p:nvPr/>
        </p:nvSpPr>
        <p:spPr>
          <a:xfrm>
            <a:off x="619125" y="5273675"/>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52232" name="Bildobjekt 112"/>
          <p:cNvPicPr>
            <a:picLocks noChangeAspect="1"/>
          </p:cNvPicPr>
          <p:nvPr/>
        </p:nvPicPr>
        <p:blipFill>
          <a:blip r:embed="rId4" cstate="print">
            <a:lum bright="54000" contrast="-82000"/>
          </a:blip>
          <a:srcRect/>
          <a:stretch>
            <a:fillRect/>
          </a:stretch>
        </p:blipFill>
        <p:spPr bwMode="auto">
          <a:xfrm>
            <a:off x="120650" y="5370513"/>
            <a:ext cx="935038" cy="614362"/>
          </a:xfrm>
          <a:prstGeom prst="rect">
            <a:avLst/>
          </a:prstGeom>
          <a:noFill/>
          <a:ln w="9525">
            <a:noFill/>
            <a:miter lim="800000"/>
            <a:headEnd/>
            <a:tailEnd/>
          </a:ln>
        </p:spPr>
      </p:pic>
      <p:sp>
        <p:nvSpPr>
          <p:cNvPr id="114" name="Rektangel 113"/>
          <p:cNvSpPr/>
          <p:nvPr/>
        </p:nvSpPr>
        <p:spPr>
          <a:xfrm>
            <a:off x="1955800" y="5272088"/>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52234" name="TextBox 104"/>
          <p:cNvSpPr txBox="1">
            <a:spLocks noChangeArrowheads="1"/>
          </p:cNvSpPr>
          <p:nvPr/>
        </p:nvSpPr>
        <p:spPr bwMode="auto">
          <a:xfrm>
            <a:off x="457200" y="4845050"/>
            <a:ext cx="608013" cy="369888"/>
          </a:xfrm>
          <a:prstGeom prst="rect">
            <a:avLst/>
          </a:prstGeom>
          <a:noFill/>
          <a:ln w="9525">
            <a:noFill/>
            <a:miter lim="800000"/>
            <a:headEnd/>
            <a:tailEnd/>
          </a:ln>
        </p:spPr>
        <p:txBody>
          <a:bodyPr>
            <a:spAutoFit/>
          </a:bodyPr>
          <a:lstStyle/>
          <a:p>
            <a:r>
              <a:rPr lang="en-US" sz="1800">
                <a:latin typeface="Calibri" pitchFamily="34" charset="0"/>
                <a:cs typeface="Calibri" pitchFamily="34" charset="0"/>
              </a:rPr>
              <a:t>LAN</a:t>
            </a:r>
          </a:p>
        </p:txBody>
      </p:sp>
      <p:pic>
        <p:nvPicPr>
          <p:cNvPr id="52235" name="Bildobjekt 4"/>
          <p:cNvPicPr>
            <a:picLocks noChangeAspect="1"/>
          </p:cNvPicPr>
          <p:nvPr/>
        </p:nvPicPr>
        <p:blipFill>
          <a:blip r:embed="rId3" cstate="print"/>
          <a:srcRect/>
          <a:stretch>
            <a:fillRect/>
          </a:stretch>
        </p:blipFill>
        <p:spPr bwMode="auto">
          <a:xfrm>
            <a:off x="333375" y="1285875"/>
            <a:ext cx="2525713" cy="1466850"/>
          </a:xfrm>
          <a:prstGeom prst="rect">
            <a:avLst/>
          </a:prstGeom>
          <a:noFill/>
          <a:ln w="9525">
            <a:noFill/>
            <a:miter lim="800000"/>
            <a:headEnd/>
            <a:tailEnd/>
          </a:ln>
        </p:spPr>
      </p:pic>
      <p:pic>
        <p:nvPicPr>
          <p:cNvPr id="52236" name="Picture 5" descr="C:\J_Kolon\TMC\WebRTCAtlantaJune2013\CallNow.png"/>
          <p:cNvPicPr>
            <a:picLocks noChangeAspect="1" noChangeArrowheads="1"/>
          </p:cNvPicPr>
          <p:nvPr/>
        </p:nvPicPr>
        <p:blipFill>
          <a:blip r:embed="rId5" cstate="print"/>
          <a:srcRect/>
          <a:stretch>
            <a:fillRect/>
          </a:stretch>
        </p:blipFill>
        <p:spPr bwMode="auto">
          <a:xfrm>
            <a:off x="884877" y="1133759"/>
            <a:ext cx="1335088" cy="1057275"/>
          </a:xfrm>
          <a:prstGeom prst="rect">
            <a:avLst/>
          </a:prstGeom>
          <a:noFill/>
          <a:ln w="9525">
            <a:noFill/>
            <a:miter lim="800000"/>
            <a:headEnd/>
            <a:tailEnd/>
          </a:ln>
        </p:spPr>
      </p:pic>
      <p:pic>
        <p:nvPicPr>
          <p:cNvPr id="52237" name="Picture 2" descr="C:\J_Kolon\TMC\WebRTCAtlantaJune2013\RTCBrowser.png"/>
          <p:cNvPicPr>
            <a:picLocks noChangeAspect="1" noChangeArrowheads="1"/>
          </p:cNvPicPr>
          <p:nvPr/>
        </p:nvPicPr>
        <p:blipFill>
          <a:blip r:embed="rId6" cstate="print"/>
          <a:srcRect/>
          <a:stretch>
            <a:fillRect/>
          </a:stretch>
        </p:blipFill>
        <p:spPr bwMode="auto">
          <a:xfrm>
            <a:off x="1304925" y="5453063"/>
            <a:ext cx="1028700" cy="952500"/>
          </a:xfrm>
          <a:prstGeom prst="rect">
            <a:avLst/>
          </a:prstGeom>
          <a:noFill/>
          <a:ln w="9525">
            <a:noFill/>
            <a:miter lim="800000"/>
            <a:headEnd/>
            <a:tailEnd/>
          </a:ln>
        </p:spPr>
      </p:pic>
      <p:pic>
        <p:nvPicPr>
          <p:cNvPr id="52238" name="Picture 33" descr="laptop_computer"/>
          <p:cNvPicPr>
            <a:picLocks noChangeAspect="1" noChangeArrowheads="1"/>
          </p:cNvPicPr>
          <p:nvPr/>
        </p:nvPicPr>
        <p:blipFill>
          <a:blip r:embed="rId7" cstate="print">
            <a:lum bright="54000" contrast="-82000"/>
          </a:blip>
          <a:srcRect/>
          <a:stretch>
            <a:fillRect/>
          </a:stretch>
        </p:blipFill>
        <p:spPr bwMode="auto">
          <a:xfrm>
            <a:off x="2019300" y="4114800"/>
            <a:ext cx="1260475" cy="873125"/>
          </a:xfrm>
          <a:prstGeom prst="rect">
            <a:avLst/>
          </a:prstGeom>
          <a:noFill/>
          <a:ln w="9525">
            <a:noFill/>
            <a:miter lim="800000"/>
            <a:headEnd/>
            <a:tailEnd/>
          </a:ln>
        </p:spPr>
      </p:pic>
      <p:pic>
        <p:nvPicPr>
          <p:cNvPr id="52239" name="Picture 2" descr="C:\J_Kolon\TMC\WebRTCAtlantaJune2013\RTCBrowser.png"/>
          <p:cNvPicPr>
            <a:picLocks noChangeAspect="1" noChangeArrowheads="1"/>
          </p:cNvPicPr>
          <p:nvPr/>
        </p:nvPicPr>
        <p:blipFill>
          <a:blip r:embed="rId8" cstate="print"/>
          <a:srcRect/>
          <a:stretch>
            <a:fillRect/>
          </a:stretch>
        </p:blipFill>
        <p:spPr bwMode="auto">
          <a:xfrm>
            <a:off x="1509713" y="5576888"/>
            <a:ext cx="1138237" cy="1054100"/>
          </a:xfrm>
          <a:prstGeom prst="rect">
            <a:avLst/>
          </a:prstGeom>
          <a:noFill/>
          <a:ln w="9525">
            <a:noFill/>
            <a:miter lim="800000"/>
            <a:headEnd/>
            <a:tailEnd/>
          </a:ln>
        </p:spPr>
      </p:pic>
      <p:pic>
        <p:nvPicPr>
          <p:cNvPr id="52240" name="Picture 2" descr="C:\J_Kolon\TMC\WebRTCAtlantaJune2013\RTCBrowser.png"/>
          <p:cNvPicPr>
            <a:picLocks noChangeAspect="1" noChangeArrowheads="1"/>
          </p:cNvPicPr>
          <p:nvPr/>
        </p:nvPicPr>
        <p:blipFill>
          <a:blip r:embed="rId9" cstate="print"/>
          <a:srcRect/>
          <a:stretch>
            <a:fillRect/>
          </a:stretch>
        </p:blipFill>
        <p:spPr bwMode="auto">
          <a:xfrm>
            <a:off x="1766888" y="5681663"/>
            <a:ext cx="1262062" cy="1168400"/>
          </a:xfrm>
          <a:prstGeom prst="rect">
            <a:avLst/>
          </a:prstGeom>
          <a:noFill/>
          <a:ln w="9525">
            <a:noFill/>
            <a:miter lim="800000"/>
            <a:headEnd/>
            <a:tailEnd/>
          </a:ln>
        </p:spPr>
      </p:pic>
      <p:pic>
        <p:nvPicPr>
          <p:cNvPr id="52241" name="Picture 3"/>
          <p:cNvPicPr>
            <a:picLocks noChangeAspect="1" noChangeArrowheads="1"/>
          </p:cNvPicPr>
          <p:nvPr/>
        </p:nvPicPr>
        <p:blipFill>
          <a:blip r:embed="rId10" cstate="print">
            <a:lum bright="54000" contrast="-82000"/>
          </a:blip>
          <a:srcRect/>
          <a:stretch>
            <a:fillRect/>
          </a:stretch>
        </p:blipFill>
        <p:spPr bwMode="auto">
          <a:xfrm>
            <a:off x="2571750" y="4894263"/>
            <a:ext cx="762000" cy="738187"/>
          </a:xfrm>
          <a:prstGeom prst="rect">
            <a:avLst/>
          </a:prstGeom>
          <a:noFill/>
          <a:ln w="9525">
            <a:noFill/>
            <a:miter lim="800000"/>
            <a:headEnd/>
            <a:tailEnd/>
          </a:ln>
        </p:spPr>
      </p:pic>
      <p:sp>
        <p:nvSpPr>
          <p:cNvPr id="126" name="Freeform 105"/>
          <p:cNvSpPr/>
          <p:nvPr/>
        </p:nvSpPr>
        <p:spPr>
          <a:xfrm>
            <a:off x="1031875" y="1900238"/>
            <a:ext cx="657225" cy="16335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Lst>
            <a:ahLst/>
            <a:cxnLst>
              <a:cxn ang="0">
                <a:pos x="connsiteX0" y="connsiteY0"/>
              </a:cxn>
              <a:cxn ang="0">
                <a:pos x="connsiteX1" y="connsiteY1"/>
              </a:cxn>
              <a:cxn ang="0">
                <a:pos x="connsiteX2" y="connsiteY2"/>
              </a:cxn>
              <a:cxn ang="0">
                <a:pos x="connsiteX3" y="connsiteY3"/>
              </a:cxn>
            </a:cxnLst>
            <a:rect l="l" t="t" r="r" b="b"/>
            <a:pathLst>
              <a:path w="656599" h="1543508">
                <a:moveTo>
                  <a:pt x="643578" y="0"/>
                </a:moveTo>
                <a:cubicBezTo>
                  <a:pt x="656599" y="280464"/>
                  <a:pt x="393395" y="372015"/>
                  <a:pt x="539766" y="679467"/>
                </a:cubicBezTo>
                <a:cubicBezTo>
                  <a:pt x="522464" y="852684"/>
                  <a:pt x="486853" y="1093203"/>
                  <a:pt x="396892" y="1237210"/>
                </a:cubicBezTo>
                <a:cubicBezTo>
                  <a:pt x="306931" y="1381217"/>
                  <a:pt x="28049" y="1510450"/>
                  <a:pt x="0" y="1543508"/>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29" name="Freeform 105"/>
          <p:cNvSpPr/>
          <p:nvPr/>
        </p:nvSpPr>
        <p:spPr>
          <a:xfrm>
            <a:off x="1008063" y="3605213"/>
            <a:ext cx="781050" cy="17859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Lst>
            <a:ahLst/>
            <a:cxnLst>
              <a:cxn ang="0">
                <a:pos x="connsiteX0" y="connsiteY0"/>
              </a:cxn>
              <a:cxn ang="0">
                <a:pos x="connsiteX1" y="connsiteY1"/>
              </a:cxn>
              <a:cxn ang="0">
                <a:pos x="connsiteX2" y="connsiteY2"/>
              </a:cxn>
            </a:cxnLst>
            <a:rect l="l" t="t" r="r" b="b"/>
            <a:pathLst>
              <a:path w="780623" h="1438070">
                <a:moveTo>
                  <a:pt x="0" y="0"/>
                </a:moveTo>
                <a:cubicBezTo>
                  <a:pt x="413072" y="222459"/>
                  <a:pt x="340369" y="377527"/>
                  <a:pt x="572466" y="744951"/>
                </a:cubicBezTo>
                <a:cubicBezTo>
                  <a:pt x="728449" y="1050769"/>
                  <a:pt x="780623" y="1190445"/>
                  <a:pt x="756597" y="1438070"/>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30" name="Freeform 105"/>
          <p:cNvSpPr/>
          <p:nvPr/>
        </p:nvSpPr>
        <p:spPr>
          <a:xfrm>
            <a:off x="1638300" y="2062163"/>
            <a:ext cx="612775" cy="36258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26" h="3626465">
                <a:moveTo>
                  <a:pt x="197930" y="0"/>
                </a:moveTo>
                <a:lnTo>
                  <a:pt x="181898" y="119359"/>
                </a:lnTo>
                <a:cubicBezTo>
                  <a:pt x="180732" y="229740"/>
                  <a:pt x="0" y="400029"/>
                  <a:pt x="48057" y="776584"/>
                </a:cubicBezTo>
                <a:cubicBezTo>
                  <a:pt x="81895" y="1152822"/>
                  <a:pt x="50416" y="1997054"/>
                  <a:pt x="136327" y="2472034"/>
                </a:cubicBezTo>
                <a:cubicBezTo>
                  <a:pt x="222238" y="2947014"/>
                  <a:pt x="509701" y="3359447"/>
                  <a:pt x="563526" y="3626465"/>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pic>
        <p:nvPicPr>
          <p:cNvPr id="52245" name="Bildobjekt 39"/>
          <p:cNvPicPr>
            <a:picLocks noChangeAspect="1"/>
          </p:cNvPicPr>
          <p:nvPr/>
        </p:nvPicPr>
        <p:blipFill>
          <a:blip r:embed="rId11" cstate="print"/>
          <a:srcRect/>
          <a:stretch>
            <a:fillRect/>
          </a:stretch>
        </p:blipFill>
        <p:spPr bwMode="auto">
          <a:xfrm>
            <a:off x="1379538" y="2365375"/>
            <a:ext cx="449262" cy="534988"/>
          </a:xfrm>
          <a:prstGeom prst="rect">
            <a:avLst/>
          </a:prstGeom>
          <a:noFill/>
          <a:ln w="9525">
            <a:noFill/>
            <a:miter lim="800000"/>
            <a:headEnd/>
            <a:tailEnd/>
          </a:ln>
        </p:spPr>
      </p:pic>
      <p:pic>
        <p:nvPicPr>
          <p:cNvPr id="52246" name="Bildobjekt 39"/>
          <p:cNvPicPr>
            <a:picLocks noChangeAspect="1"/>
          </p:cNvPicPr>
          <p:nvPr/>
        </p:nvPicPr>
        <p:blipFill>
          <a:blip r:embed="rId11" cstate="print"/>
          <a:srcRect/>
          <a:stretch>
            <a:fillRect/>
          </a:stretch>
        </p:blipFill>
        <p:spPr bwMode="auto">
          <a:xfrm>
            <a:off x="1293813" y="4117975"/>
            <a:ext cx="627062" cy="746125"/>
          </a:xfrm>
          <a:prstGeom prst="rect">
            <a:avLst/>
          </a:prstGeom>
          <a:noFill/>
          <a:ln w="9525">
            <a:noFill/>
            <a:miter lim="800000"/>
            <a:headEnd/>
            <a:tailEnd/>
          </a:ln>
        </p:spPr>
      </p:pic>
      <p:sp>
        <p:nvSpPr>
          <p:cNvPr id="144" name="Magnetskiva 143"/>
          <p:cNvSpPr/>
          <p:nvPr/>
        </p:nvSpPr>
        <p:spPr>
          <a:xfrm>
            <a:off x="171450" y="3138488"/>
            <a:ext cx="809625" cy="814387"/>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t>Company</a:t>
            </a:r>
          </a:p>
          <a:p>
            <a:pPr algn="ctr">
              <a:defRPr/>
            </a:pPr>
            <a:r>
              <a:rPr lang="en-US" sz="1200" dirty="0"/>
              <a:t>Web Server</a:t>
            </a:r>
          </a:p>
        </p:txBody>
      </p:sp>
      <p:sp>
        <p:nvSpPr>
          <p:cNvPr id="52248" name="TextBox 104"/>
          <p:cNvSpPr txBox="1">
            <a:spLocks noChangeArrowheads="1"/>
          </p:cNvSpPr>
          <p:nvPr/>
        </p:nvSpPr>
        <p:spPr bwMode="auto">
          <a:xfrm>
            <a:off x="1763713" y="2867025"/>
            <a:ext cx="857250" cy="368300"/>
          </a:xfrm>
          <a:prstGeom prst="rect">
            <a:avLst/>
          </a:prstGeom>
          <a:noFill/>
          <a:ln w="9525">
            <a:noFill/>
            <a:miter lim="800000"/>
            <a:headEnd/>
            <a:tailEnd/>
          </a:ln>
        </p:spPr>
        <p:txBody>
          <a:bodyPr>
            <a:spAutoFit/>
          </a:bodyPr>
          <a:lstStyle/>
          <a:p>
            <a:r>
              <a:rPr lang="en-US" sz="1800" b="0" dirty="0">
                <a:solidFill>
                  <a:srgbClr val="FF0000"/>
                </a:solidFill>
                <a:latin typeface="Calibri" pitchFamily="34" charset="0"/>
                <a:cs typeface="Calibri" pitchFamily="34" charset="0"/>
              </a:rPr>
              <a:t>media</a:t>
            </a:r>
          </a:p>
        </p:txBody>
      </p:sp>
      <p:sp>
        <p:nvSpPr>
          <p:cNvPr id="52226" name="Rubrik 68"/>
          <p:cNvSpPr>
            <a:spLocks noGrp="1"/>
          </p:cNvSpPr>
          <p:nvPr>
            <p:ph type="title"/>
          </p:nvPr>
        </p:nvSpPr>
        <p:spPr/>
        <p:txBody>
          <a:bodyPr/>
          <a:lstStyle/>
          <a:p>
            <a:r>
              <a:rPr lang="en-US" dirty="0" smtClean="0"/>
              <a:t>Same When Passing a Link  </a:t>
            </a:r>
            <a:br>
              <a:rPr lang="en-US" dirty="0" smtClean="0"/>
            </a:br>
            <a:r>
              <a:rPr lang="en-US" dirty="0" smtClean="0"/>
              <a:t>Want to be Reached at my Current PBX Phone! </a:t>
            </a:r>
          </a:p>
        </p:txBody>
      </p:sp>
      <p:sp>
        <p:nvSpPr>
          <p:cNvPr id="71" name="Platshållare för innehåll 70"/>
          <p:cNvSpPr>
            <a:spLocks noGrp="1"/>
          </p:cNvSpPr>
          <p:nvPr>
            <p:ph idx="1"/>
          </p:nvPr>
        </p:nvSpPr>
        <p:spPr>
          <a:xfrm>
            <a:off x="3370997" y="1433016"/>
            <a:ext cx="2497541" cy="5240740"/>
          </a:xfrm>
        </p:spPr>
        <p:txBody>
          <a:bodyPr/>
          <a:lstStyle/>
          <a:p>
            <a:pPr marL="0" indent="0">
              <a:buClr>
                <a:srgbClr val="B71937"/>
              </a:buClr>
              <a:buFont typeface="Wingdings" pitchFamily="2" charset="2"/>
              <a:buNone/>
            </a:pPr>
            <a:r>
              <a:rPr lang="en-US" sz="1800" dirty="0" smtClean="0"/>
              <a:t>Same </a:t>
            </a:r>
          </a:p>
          <a:p>
            <a:pPr marL="0" indent="0">
              <a:buClr>
                <a:srgbClr val="B71937"/>
              </a:buClr>
              <a:buFont typeface="Wingdings" pitchFamily="2" charset="2"/>
              <a:buNone/>
            </a:pPr>
            <a:r>
              <a:rPr lang="en-US" sz="1800" dirty="0" smtClean="0"/>
              <a:t>problem  </a:t>
            </a:r>
          </a:p>
          <a:p>
            <a:pPr marL="0" indent="0">
              <a:buClr>
                <a:srgbClr val="B71937"/>
              </a:buClr>
              <a:buFont typeface="Wingdings" pitchFamily="2" charset="2"/>
              <a:buNone/>
            </a:pPr>
            <a:r>
              <a:rPr lang="en-US" sz="1800" dirty="0" smtClean="0"/>
              <a:t>Same </a:t>
            </a:r>
          </a:p>
          <a:p>
            <a:pPr marL="0" indent="0">
              <a:buClr>
                <a:srgbClr val="B71937"/>
              </a:buClr>
              <a:buFont typeface="Wingdings" pitchFamily="2" charset="2"/>
              <a:buNone/>
            </a:pPr>
            <a:r>
              <a:rPr lang="en-US" sz="1800" dirty="0" smtClean="0"/>
              <a:t>solution</a:t>
            </a:r>
          </a:p>
          <a:p>
            <a:pPr>
              <a:buClr>
                <a:srgbClr val="B71937"/>
              </a:buClr>
              <a:buFont typeface="Wingdings" pitchFamily="2" charset="2"/>
              <a:buNone/>
            </a:pPr>
            <a:endParaRPr lang="en-US" sz="1800" i="1" dirty="0" smtClean="0"/>
          </a:p>
          <a:p>
            <a:pPr>
              <a:buClr>
                <a:srgbClr val="B71937"/>
              </a:buClr>
              <a:buNone/>
            </a:pPr>
            <a:r>
              <a:rPr lang="en-US" sz="1800" i="1" dirty="0" smtClean="0"/>
              <a:t>An E-SBC could include:</a:t>
            </a:r>
          </a:p>
          <a:p>
            <a:pPr>
              <a:buClr>
                <a:srgbClr val="B71937"/>
              </a:buClr>
            </a:pPr>
            <a:r>
              <a:rPr lang="en-US" sz="1800" dirty="0" smtClean="0">
                <a:solidFill>
                  <a:srgbClr val="B30F41"/>
                </a:solidFill>
              </a:rPr>
              <a:t>A WebRTC PBX Companion bringing the PBX/UC infrastructure back into WebRTC calls</a:t>
            </a:r>
          </a:p>
          <a:p>
            <a:pPr>
              <a:buClr>
                <a:srgbClr val="B71937"/>
              </a:buClr>
            </a:pPr>
            <a:endParaRPr lang="en-US" sz="1800" dirty="0" smtClean="0">
              <a:solidFill>
                <a:srgbClr val="B30F41"/>
              </a:solidFill>
            </a:endParaRPr>
          </a:p>
          <a:p>
            <a:pPr>
              <a:buClr>
                <a:srgbClr val="B71937"/>
              </a:buClr>
            </a:pPr>
            <a:endParaRPr lang="en-US" sz="1800" dirty="0" smtClean="0">
              <a:solidFill>
                <a:srgbClr val="B30F41"/>
              </a:solidFill>
            </a:endParaRPr>
          </a:p>
          <a:p>
            <a:pPr>
              <a:buClr>
                <a:srgbClr val="B71937"/>
              </a:buClr>
            </a:pPr>
            <a:endParaRPr lang="en-US" sz="1800" dirty="0" smtClean="0">
              <a:solidFill>
                <a:srgbClr val="B30F41"/>
              </a:solidFill>
            </a:endParaRPr>
          </a:p>
          <a:p>
            <a:pPr>
              <a:buClr>
                <a:srgbClr val="B71937"/>
              </a:buClr>
              <a:buNone/>
            </a:pPr>
            <a:endParaRPr lang="en-US" sz="1800" dirty="0" smtClean="0">
              <a:solidFill>
                <a:srgbClr val="B30F41"/>
              </a:solidFill>
            </a:endParaRPr>
          </a:p>
        </p:txBody>
      </p:sp>
      <p:pic>
        <p:nvPicPr>
          <p:cNvPr id="52251" name="Picture 2"/>
          <p:cNvPicPr>
            <a:picLocks noChangeAspect="1" noChangeArrowheads="1"/>
          </p:cNvPicPr>
          <p:nvPr/>
        </p:nvPicPr>
        <p:blipFill>
          <a:blip r:embed="rId12" cstate="print"/>
          <a:srcRect/>
          <a:stretch>
            <a:fillRect/>
          </a:stretch>
        </p:blipFill>
        <p:spPr bwMode="auto">
          <a:xfrm>
            <a:off x="3800475" y="5243677"/>
            <a:ext cx="1676400" cy="1346200"/>
          </a:xfrm>
          <a:prstGeom prst="rect">
            <a:avLst/>
          </a:prstGeom>
          <a:noFill/>
          <a:ln w="9525">
            <a:noFill/>
            <a:miter lim="800000"/>
            <a:headEnd/>
            <a:tailEnd/>
          </a:ln>
        </p:spPr>
      </p:pic>
      <p:grpSp>
        <p:nvGrpSpPr>
          <p:cNvPr id="57" name="Grupp 56"/>
          <p:cNvGrpSpPr/>
          <p:nvPr/>
        </p:nvGrpSpPr>
        <p:grpSpPr>
          <a:xfrm>
            <a:off x="4953000" y="1133428"/>
            <a:ext cx="4191000" cy="5724572"/>
            <a:chOff x="4953000" y="1133428"/>
            <a:chExt cx="4191000" cy="5724572"/>
          </a:xfrm>
        </p:grpSpPr>
        <p:grpSp>
          <p:nvGrpSpPr>
            <p:cNvPr id="2" name="Grupp 65"/>
            <p:cNvGrpSpPr>
              <a:grpSpLocks/>
            </p:cNvGrpSpPr>
            <p:nvPr/>
          </p:nvGrpSpPr>
          <p:grpSpPr bwMode="auto">
            <a:xfrm>
              <a:off x="5721350" y="1133759"/>
              <a:ext cx="3308350" cy="5724241"/>
              <a:chOff x="5835650" y="1133759"/>
              <a:chExt cx="3308350" cy="5724241"/>
            </a:xfrm>
          </p:grpSpPr>
          <p:pic>
            <p:nvPicPr>
              <p:cNvPr id="52253" name="Bildobjekt 10"/>
              <p:cNvPicPr>
                <a:picLocks noChangeAspect="1"/>
              </p:cNvPicPr>
              <p:nvPr/>
            </p:nvPicPr>
            <p:blipFill>
              <a:blip r:embed="rId2" cstate="print"/>
              <a:srcRect/>
              <a:stretch>
                <a:fillRect/>
              </a:stretch>
            </p:blipFill>
            <p:spPr bwMode="auto">
              <a:xfrm>
                <a:off x="6039536" y="1666876"/>
                <a:ext cx="3009234" cy="5114214"/>
              </a:xfrm>
              <a:prstGeom prst="rect">
                <a:avLst/>
              </a:prstGeom>
              <a:noFill/>
              <a:ln w="9525">
                <a:noFill/>
                <a:prstDash val="dash"/>
                <a:miter lim="800000"/>
                <a:headEnd/>
                <a:tailEnd/>
              </a:ln>
            </p:spPr>
          </p:pic>
          <p:pic>
            <p:nvPicPr>
              <p:cNvPr id="52254" name="Bildobjekt 4"/>
              <p:cNvPicPr>
                <a:picLocks noChangeAspect="1"/>
              </p:cNvPicPr>
              <p:nvPr/>
            </p:nvPicPr>
            <p:blipFill>
              <a:blip r:embed="rId3" cstate="print"/>
              <a:srcRect/>
              <a:stretch>
                <a:fillRect/>
              </a:stretch>
            </p:blipFill>
            <p:spPr bwMode="auto">
              <a:xfrm>
                <a:off x="5839554" y="4480911"/>
                <a:ext cx="3304446" cy="2377089"/>
              </a:xfrm>
              <a:prstGeom prst="rect">
                <a:avLst/>
              </a:prstGeom>
              <a:noFill/>
              <a:ln w="9525">
                <a:noFill/>
                <a:miter lim="800000"/>
                <a:headEnd/>
                <a:tailEnd/>
              </a:ln>
            </p:spPr>
          </p:pic>
          <p:sp>
            <p:nvSpPr>
              <p:cNvPr id="45" name="Rektangel 44"/>
              <p:cNvSpPr/>
              <p:nvPr/>
            </p:nvSpPr>
            <p:spPr bwMode="auto">
              <a:xfrm>
                <a:off x="8164513" y="4887913"/>
                <a:ext cx="69850" cy="3476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48" name="Rektangel 47"/>
              <p:cNvSpPr/>
              <p:nvPr/>
            </p:nvSpPr>
            <p:spPr bwMode="auto">
              <a:xfrm rot="16200000">
                <a:off x="7130257" y="3953668"/>
                <a:ext cx="88900" cy="25574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100" name="Rektangel 99"/>
              <p:cNvSpPr/>
              <p:nvPr/>
            </p:nvSpPr>
            <p:spPr bwMode="auto">
              <a:xfrm>
                <a:off x="6335713" y="5273675"/>
                <a:ext cx="90487"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9" name="Bildobjekt 8"/>
              <p:cNvPicPr>
                <a:picLocks noChangeAspect="1"/>
              </p:cNvPicPr>
              <p:nvPr/>
            </p:nvPicPr>
            <p:blipFill>
              <a:blip r:embed="rId4" cstate="print">
                <a:extLst>
                  <a:ext uri="{28A0092B-C50C-407E-A947-70E740481C1C}"/>
                </a:extLst>
              </a:blip>
              <a:stretch>
                <a:fillRect/>
              </a:stretch>
            </p:blipFill>
            <p:spPr bwMode="auto">
              <a:xfrm>
                <a:off x="5835650" y="5370403"/>
                <a:ext cx="936058" cy="615260"/>
              </a:xfrm>
              <a:prstGeom prst="rect">
                <a:avLst/>
              </a:prstGeom>
              <a:effectLst>
                <a:glow rad="63500">
                  <a:schemeClr val="accent1">
                    <a:satMod val="175000"/>
                    <a:alpha val="40000"/>
                  </a:schemeClr>
                </a:glow>
              </a:effectLst>
            </p:spPr>
          </p:pic>
          <p:sp>
            <p:nvSpPr>
              <p:cNvPr id="101" name="Rektangel 100"/>
              <p:cNvSpPr/>
              <p:nvPr/>
            </p:nvSpPr>
            <p:spPr bwMode="auto">
              <a:xfrm>
                <a:off x="7670800" y="5272088"/>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52260" name="TextBox 104"/>
              <p:cNvSpPr txBox="1">
                <a:spLocks noChangeArrowheads="1"/>
              </p:cNvSpPr>
              <p:nvPr/>
            </p:nvSpPr>
            <p:spPr bwMode="auto">
              <a:xfrm>
                <a:off x="6172904" y="4845820"/>
                <a:ext cx="607803" cy="369332"/>
              </a:xfrm>
              <a:prstGeom prst="rect">
                <a:avLst/>
              </a:prstGeom>
              <a:noFill/>
              <a:ln w="9525">
                <a:noFill/>
                <a:miter lim="800000"/>
                <a:headEnd/>
                <a:tailEnd/>
              </a:ln>
            </p:spPr>
            <p:txBody>
              <a:bodyPr>
                <a:spAutoFit/>
              </a:bodyPr>
              <a:lstStyle/>
              <a:p>
                <a:r>
                  <a:rPr lang="en-US" sz="1800">
                    <a:latin typeface="Calibri" pitchFamily="34" charset="0"/>
                    <a:cs typeface="Calibri" pitchFamily="34" charset="0"/>
                  </a:rPr>
                  <a:t>LAN</a:t>
                </a:r>
              </a:p>
            </p:txBody>
          </p:sp>
          <p:pic>
            <p:nvPicPr>
              <p:cNvPr id="52261" name="Bildobjekt 4"/>
              <p:cNvPicPr>
                <a:picLocks noChangeAspect="1"/>
              </p:cNvPicPr>
              <p:nvPr/>
            </p:nvPicPr>
            <p:blipFill>
              <a:blip r:embed="rId3" cstate="print"/>
              <a:srcRect/>
              <a:stretch>
                <a:fillRect/>
              </a:stretch>
            </p:blipFill>
            <p:spPr bwMode="auto">
              <a:xfrm>
                <a:off x="6030013" y="1314450"/>
                <a:ext cx="2525276" cy="1466424"/>
              </a:xfrm>
              <a:prstGeom prst="rect">
                <a:avLst/>
              </a:prstGeom>
              <a:noFill/>
              <a:ln w="9525">
                <a:noFill/>
                <a:miter lim="800000"/>
                <a:headEnd/>
                <a:tailEnd/>
              </a:ln>
            </p:spPr>
          </p:pic>
          <p:pic>
            <p:nvPicPr>
              <p:cNvPr id="52262" name="Picture 5" descr="C:\J_Kolon\TMC\WebRTCAtlantaJune2013\CallNow.png"/>
              <p:cNvPicPr>
                <a:picLocks noChangeAspect="1" noChangeArrowheads="1"/>
              </p:cNvPicPr>
              <p:nvPr/>
            </p:nvPicPr>
            <p:blipFill>
              <a:blip r:embed="rId5" cstate="print"/>
              <a:srcRect/>
              <a:stretch>
                <a:fillRect/>
              </a:stretch>
            </p:blipFill>
            <p:spPr bwMode="auto">
              <a:xfrm>
                <a:off x="6601140" y="1133759"/>
                <a:ext cx="1334090" cy="1057275"/>
              </a:xfrm>
              <a:prstGeom prst="rect">
                <a:avLst/>
              </a:prstGeom>
              <a:noFill/>
              <a:ln w="9525">
                <a:noFill/>
                <a:miter lim="800000"/>
                <a:headEnd/>
                <a:tailEnd/>
              </a:ln>
            </p:spPr>
          </p:pic>
          <p:pic>
            <p:nvPicPr>
              <p:cNvPr id="58" name="Picture 2" descr="C:\J_Kolon\TMC\WebRTCAtlantaJune2013\RTCBrowser.png"/>
              <p:cNvPicPr>
                <a:picLocks noChangeAspect="1" noChangeArrowheads="1"/>
              </p:cNvPicPr>
              <p:nvPr/>
            </p:nvPicPr>
            <p:blipFill>
              <a:blip r:embed="rId6" cstate="print"/>
              <a:srcRect/>
              <a:stretch>
                <a:fillRect/>
              </a:stretch>
            </p:blipFill>
            <p:spPr bwMode="auto">
              <a:xfrm>
                <a:off x="7020394" y="5453064"/>
                <a:ext cx="1028474" cy="952706"/>
              </a:xfrm>
              <a:prstGeom prst="rect">
                <a:avLst/>
              </a:prstGeom>
              <a:noFill/>
              <a:effectLst>
                <a:glow rad="63500">
                  <a:schemeClr val="accent1">
                    <a:satMod val="175000"/>
                    <a:alpha val="40000"/>
                  </a:schemeClr>
                </a:glow>
              </a:effectLst>
            </p:spPr>
          </p:pic>
          <p:pic>
            <p:nvPicPr>
              <p:cNvPr id="64" name="Picture 2" descr="C:\J_Kolon\TMC\WebRTCAtlantaJune2013\RTCBrowser.png"/>
              <p:cNvPicPr>
                <a:picLocks noChangeAspect="1" noChangeArrowheads="1"/>
              </p:cNvPicPr>
              <p:nvPr/>
            </p:nvPicPr>
            <p:blipFill>
              <a:blip r:embed="rId8" cstate="print"/>
              <a:srcRect/>
              <a:stretch>
                <a:fillRect/>
              </a:stretch>
            </p:blipFill>
            <p:spPr bwMode="auto">
              <a:xfrm>
                <a:off x="7234660" y="5586413"/>
                <a:ext cx="1137987" cy="1054151"/>
              </a:xfrm>
              <a:prstGeom prst="rect">
                <a:avLst/>
              </a:prstGeom>
              <a:noFill/>
              <a:effectLst>
                <a:glow rad="63500">
                  <a:schemeClr val="accent1">
                    <a:satMod val="175000"/>
                    <a:alpha val="40000"/>
                  </a:schemeClr>
                </a:glow>
              </a:effectLst>
            </p:spPr>
          </p:pic>
          <p:pic>
            <p:nvPicPr>
              <p:cNvPr id="65" name="Picture 2" descr="C:\J_Kolon\TMC\WebRTCAtlantaJune2013\RTCBrowser.png"/>
              <p:cNvPicPr>
                <a:picLocks noChangeAspect="1" noChangeArrowheads="1"/>
              </p:cNvPicPr>
              <p:nvPr/>
            </p:nvPicPr>
            <p:blipFill>
              <a:blip r:embed="rId9" cstate="print"/>
              <a:srcRect/>
              <a:stretch>
                <a:fillRect/>
              </a:stretch>
            </p:blipFill>
            <p:spPr bwMode="auto">
              <a:xfrm>
                <a:off x="7577485" y="5681663"/>
                <a:ext cx="1261784" cy="1168828"/>
              </a:xfrm>
              <a:prstGeom prst="rect">
                <a:avLst/>
              </a:prstGeom>
              <a:noFill/>
              <a:effectLst>
                <a:glow rad="63500">
                  <a:schemeClr val="accent1">
                    <a:satMod val="175000"/>
                    <a:alpha val="40000"/>
                  </a:schemeClr>
                </a:glow>
              </a:effectLst>
            </p:spPr>
          </p:pic>
          <p:pic>
            <p:nvPicPr>
              <p:cNvPr id="67" name="Picture 3"/>
              <p:cNvPicPr>
                <a:picLocks noChangeAspect="1" noChangeArrowheads="1"/>
              </p:cNvPicPr>
              <p:nvPr/>
            </p:nvPicPr>
            <p:blipFill>
              <a:blip r:embed="rId13" cstate="print"/>
              <a:stretch>
                <a:fillRect/>
              </a:stretch>
            </p:blipFill>
            <p:spPr bwMode="auto">
              <a:xfrm>
                <a:off x="8313956" y="4894859"/>
                <a:ext cx="707798" cy="737467"/>
              </a:xfrm>
              <a:prstGeom prst="rect">
                <a:avLst/>
              </a:prstGeom>
              <a:noFill/>
              <a:ln w="9525">
                <a:noFill/>
                <a:miter lim="800000"/>
                <a:headEnd/>
                <a:tailEnd/>
              </a:ln>
              <a:effectLst>
                <a:glow rad="63500">
                  <a:schemeClr val="accent1">
                    <a:satMod val="175000"/>
                    <a:alpha val="40000"/>
                  </a:schemeClr>
                </a:glow>
              </a:effectLst>
            </p:spPr>
          </p:pic>
          <p:sp>
            <p:nvSpPr>
              <p:cNvPr id="72" name="Freeform 105"/>
              <p:cNvSpPr/>
              <p:nvPr/>
            </p:nvSpPr>
            <p:spPr bwMode="auto">
              <a:xfrm>
                <a:off x="6746875" y="1966913"/>
                <a:ext cx="590550" cy="1566862"/>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 name="connsiteX0" fmla="*/ 576903 w 589924"/>
                  <a:gd name="connsiteY0" fmla="*/ 0 h 1480537"/>
                  <a:gd name="connsiteX1" fmla="*/ 539766 w 589924"/>
                  <a:gd name="connsiteY1" fmla="*/ 616496 h 1480537"/>
                  <a:gd name="connsiteX2" fmla="*/ 396892 w 589924"/>
                  <a:gd name="connsiteY2" fmla="*/ 1174239 h 1480537"/>
                  <a:gd name="connsiteX3" fmla="*/ 0 w 589924"/>
                  <a:gd name="connsiteY3" fmla="*/ 1480537 h 1480537"/>
                </a:gdLst>
                <a:ahLst/>
                <a:cxnLst>
                  <a:cxn ang="0">
                    <a:pos x="connsiteX0" y="connsiteY0"/>
                  </a:cxn>
                  <a:cxn ang="0">
                    <a:pos x="connsiteX1" y="connsiteY1"/>
                  </a:cxn>
                  <a:cxn ang="0">
                    <a:pos x="connsiteX2" y="connsiteY2"/>
                  </a:cxn>
                  <a:cxn ang="0">
                    <a:pos x="connsiteX3" y="connsiteY3"/>
                  </a:cxn>
                </a:cxnLst>
                <a:rect l="l" t="t" r="r" b="b"/>
                <a:pathLst>
                  <a:path w="589924" h="1480537">
                    <a:moveTo>
                      <a:pt x="576903" y="0"/>
                    </a:moveTo>
                    <a:cubicBezTo>
                      <a:pt x="589924" y="280464"/>
                      <a:pt x="536270" y="219085"/>
                      <a:pt x="539766" y="616496"/>
                    </a:cubicBezTo>
                    <a:cubicBezTo>
                      <a:pt x="522464" y="789713"/>
                      <a:pt x="486853" y="1030232"/>
                      <a:pt x="396892" y="1174239"/>
                    </a:cubicBezTo>
                    <a:cubicBezTo>
                      <a:pt x="306931" y="1318246"/>
                      <a:pt x="28049" y="1447479"/>
                      <a:pt x="0" y="1480537"/>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76" name="Freeform 105"/>
              <p:cNvSpPr/>
              <p:nvPr/>
            </p:nvSpPr>
            <p:spPr bwMode="auto">
              <a:xfrm flipH="1">
                <a:off x="7296150" y="2095500"/>
                <a:ext cx="114300" cy="21907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818449"/>
                  <a:gd name="connsiteY0" fmla="*/ 0 h 1438070"/>
                  <a:gd name="connsiteX1" fmla="*/ 700174 w 818449"/>
                  <a:gd name="connsiteY1" fmla="*/ 575888 h 1438070"/>
                  <a:gd name="connsiteX2" fmla="*/ 756597 w 818449"/>
                  <a:gd name="connsiteY2" fmla="*/ 1438070 h 1438070"/>
                  <a:gd name="connsiteX0" fmla="*/ 0 w 1074191"/>
                  <a:gd name="connsiteY0" fmla="*/ 0 h 1491086"/>
                  <a:gd name="connsiteX1" fmla="*/ 700174 w 1074191"/>
                  <a:gd name="connsiteY1" fmla="*/ 575888 h 1491086"/>
                  <a:gd name="connsiteX2" fmla="*/ 1074191 w 1074191"/>
                  <a:gd name="connsiteY2" fmla="*/ 1491086 h 1491086"/>
                  <a:gd name="connsiteX0" fmla="*/ 0 w 1544190"/>
                  <a:gd name="connsiteY0" fmla="*/ 0 h 1491086"/>
                  <a:gd name="connsiteX1" fmla="*/ 700174 w 1544190"/>
                  <a:gd name="connsiteY1" fmla="*/ 575888 h 1491086"/>
                  <a:gd name="connsiteX2" fmla="*/ 1074191 w 1544190"/>
                  <a:gd name="connsiteY2" fmla="*/ 1491086 h 1491086"/>
                  <a:gd name="connsiteX0" fmla="*/ 0 w 909002"/>
                  <a:gd name="connsiteY0" fmla="*/ 0 h 1438070"/>
                  <a:gd name="connsiteX1" fmla="*/ 700174 w 909002"/>
                  <a:gd name="connsiteY1" fmla="*/ 575888 h 1438070"/>
                  <a:gd name="connsiteX2" fmla="*/ 439003 w 909002"/>
                  <a:gd name="connsiteY2" fmla="*/ 1438070 h 1438070"/>
                </a:gdLst>
                <a:ahLst/>
                <a:cxnLst>
                  <a:cxn ang="0">
                    <a:pos x="connsiteX0" y="connsiteY0"/>
                  </a:cxn>
                  <a:cxn ang="0">
                    <a:pos x="connsiteX1" y="connsiteY1"/>
                  </a:cxn>
                  <a:cxn ang="0">
                    <a:pos x="connsiteX2" y="connsiteY2"/>
                  </a:cxn>
                </a:cxnLst>
                <a:rect l="l" t="t" r="r" b="b"/>
                <a:pathLst>
                  <a:path w="909002" h="1438070">
                    <a:moveTo>
                      <a:pt x="0" y="0"/>
                    </a:moveTo>
                    <a:cubicBezTo>
                      <a:pt x="413072" y="222459"/>
                      <a:pt x="544191" y="309184"/>
                      <a:pt x="700174" y="575888"/>
                    </a:cubicBezTo>
                    <a:cubicBezTo>
                      <a:pt x="818448" y="940378"/>
                      <a:pt x="909002" y="1108180"/>
                      <a:pt x="439003" y="1438070"/>
                    </a:cubicBezTo>
                  </a:path>
                </a:pathLst>
              </a:cu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39" name="Freeform 105"/>
              <p:cNvSpPr/>
              <p:nvPr/>
            </p:nvSpPr>
            <p:spPr bwMode="auto">
              <a:xfrm>
                <a:off x="7696200" y="5062538"/>
                <a:ext cx="687388" cy="290512"/>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80623"/>
                  <a:gd name="connsiteY0" fmla="*/ 0 h 1438070"/>
                  <a:gd name="connsiteX1" fmla="*/ 610176 w 780623"/>
                  <a:gd name="connsiteY1" fmla="*/ 588494 h 1438070"/>
                  <a:gd name="connsiteX2" fmla="*/ 756597 w 780623"/>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610176 w 756597"/>
                  <a:gd name="connsiteY1" fmla="*/ 588494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5989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509616 w 756597"/>
                  <a:gd name="connsiteY1" fmla="*/ 549380 h 1438070"/>
                  <a:gd name="connsiteX2" fmla="*/ 756597 w 756597"/>
                  <a:gd name="connsiteY2" fmla="*/ 1438070 h 1438070"/>
                  <a:gd name="connsiteX0" fmla="*/ 0 w 756597"/>
                  <a:gd name="connsiteY0" fmla="*/ 0 h 1438070"/>
                  <a:gd name="connsiteX1" fmla="*/ 396486 w 756597"/>
                  <a:gd name="connsiteY1" fmla="*/ 823181 h 1438070"/>
                  <a:gd name="connsiteX2" fmla="*/ 756597 w 756597"/>
                  <a:gd name="connsiteY2" fmla="*/ 1438070 h 1438070"/>
                  <a:gd name="connsiteX0" fmla="*/ 0 w 530335"/>
                  <a:gd name="connsiteY0" fmla="*/ 0 h 1438070"/>
                  <a:gd name="connsiteX1" fmla="*/ 170224 w 530335"/>
                  <a:gd name="connsiteY1" fmla="*/ 823181 h 1438070"/>
                  <a:gd name="connsiteX2" fmla="*/ 530335 w 530335"/>
                  <a:gd name="connsiteY2" fmla="*/ 1438070 h 1438070"/>
                  <a:gd name="connsiteX0" fmla="*/ 0 w 530335"/>
                  <a:gd name="connsiteY0" fmla="*/ 0 h 1438070"/>
                  <a:gd name="connsiteX1" fmla="*/ 530335 w 530335"/>
                  <a:gd name="connsiteY1" fmla="*/ 1438070 h 1438070"/>
                  <a:gd name="connsiteX0" fmla="*/ 0 w 555475"/>
                  <a:gd name="connsiteY0" fmla="*/ 0 h 401535"/>
                  <a:gd name="connsiteX1" fmla="*/ 555475 w 555475"/>
                  <a:gd name="connsiteY1" fmla="*/ 401535 h 401535"/>
                  <a:gd name="connsiteX0" fmla="*/ 0 w 630896"/>
                  <a:gd name="connsiteY0" fmla="*/ 0 h 421092"/>
                  <a:gd name="connsiteX1" fmla="*/ 630896 w 630896"/>
                  <a:gd name="connsiteY1" fmla="*/ 421092 h 421092"/>
                  <a:gd name="connsiteX0" fmla="*/ 0 w 769167"/>
                  <a:gd name="connsiteY0" fmla="*/ 0 h 636222"/>
                  <a:gd name="connsiteX1" fmla="*/ 769167 w 769167"/>
                  <a:gd name="connsiteY1"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36222"/>
                  <a:gd name="connsiteX1" fmla="*/ 265247 w 769167"/>
                  <a:gd name="connsiteY1" fmla="*/ 499321 h 636222"/>
                  <a:gd name="connsiteX2" fmla="*/ 769167 w 769167"/>
                  <a:gd name="connsiteY2" fmla="*/ 636222 h 636222"/>
                  <a:gd name="connsiteX0" fmla="*/ 0 w 769167"/>
                  <a:gd name="connsiteY0" fmla="*/ 0 h 642335"/>
                  <a:gd name="connsiteX1" fmla="*/ 265247 w 769167"/>
                  <a:gd name="connsiteY1" fmla="*/ 499321 h 642335"/>
                  <a:gd name="connsiteX2" fmla="*/ 769167 w 769167"/>
                  <a:gd name="connsiteY2" fmla="*/ 636222 h 642335"/>
                  <a:gd name="connsiteX0" fmla="*/ 0 w 769167"/>
                  <a:gd name="connsiteY0" fmla="*/ 0 h 642335"/>
                  <a:gd name="connsiteX1" fmla="*/ 265247 w 769167"/>
                  <a:gd name="connsiteY1" fmla="*/ 499321 h 642335"/>
                  <a:gd name="connsiteX2" fmla="*/ 769167 w 769167"/>
                  <a:gd name="connsiteY2" fmla="*/ 636222 h 642335"/>
                  <a:gd name="connsiteX0" fmla="*/ 0 w 769167"/>
                  <a:gd name="connsiteY0" fmla="*/ 0 h 636222"/>
                  <a:gd name="connsiteX1" fmla="*/ 328098 w 769167"/>
                  <a:gd name="connsiteY1" fmla="*/ 421092 h 636222"/>
                  <a:gd name="connsiteX2" fmla="*/ 769167 w 769167"/>
                  <a:gd name="connsiteY2" fmla="*/ 636222 h 636222"/>
                  <a:gd name="connsiteX0" fmla="*/ 0 w 769167"/>
                  <a:gd name="connsiteY0" fmla="*/ 0 h 681449"/>
                  <a:gd name="connsiteX1" fmla="*/ 240107 w 769167"/>
                  <a:gd name="connsiteY1" fmla="*/ 538436 h 681449"/>
                  <a:gd name="connsiteX2" fmla="*/ 769167 w 769167"/>
                  <a:gd name="connsiteY2" fmla="*/ 636222 h 681449"/>
                  <a:gd name="connsiteX0" fmla="*/ 0 w 769167"/>
                  <a:gd name="connsiteY0" fmla="*/ 0 h 681449"/>
                  <a:gd name="connsiteX1" fmla="*/ 240107 w 769167"/>
                  <a:gd name="connsiteY1" fmla="*/ 538436 h 681449"/>
                  <a:gd name="connsiteX2" fmla="*/ 769167 w 769167"/>
                  <a:gd name="connsiteY2" fmla="*/ 636222 h 681449"/>
                  <a:gd name="connsiteX0" fmla="*/ 114164 w 883331"/>
                  <a:gd name="connsiteY0" fmla="*/ 0 h 681449"/>
                  <a:gd name="connsiteX1" fmla="*/ 40018 w 883331"/>
                  <a:gd name="connsiteY1" fmla="*/ 166848 h 681449"/>
                  <a:gd name="connsiteX2" fmla="*/ 354271 w 883331"/>
                  <a:gd name="connsiteY2" fmla="*/ 538436 h 681449"/>
                  <a:gd name="connsiteX3" fmla="*/ 883331 w 883331"/>
                  <a:gd name="connsiteY3" fmla="*/ 636222 h 681449"/>
                  <a:gd name="connsiteX0" fmla="*/ 0 w 769167"/>
                  <a:gd name="connsiteY0" fmla="*/ 0 h 681449"/>
                  <a:gd name="connsiteX1" fmla="*/ 240107 w 769167"/>
                  <a:gd name="connsiteY1" fmla="*/ 538436 h 681449"/>
                  <a:gd name="connsiteX2" fmla="*/ 769167 w 769167"/>
                  <a:gd name="connsiteY2" fmla="*/ 636222 h 681449"/>
                  <a:gd name="connsiteX0" fmla="*/ 0 w 907438"/>
                  <a:gd name="connsiteY0" fmla="*/ 0 h 642334"/>
                  <a:gd name="connsiteX1" fmla="*/ 378378 w 907438"/>
                  <a:gd name="connsiteY1" fmla="*/ 499321 h 642334"/>
                  <a:gd name="connsiteX2" fmla="*/ 907438 w 907438"/>
                  <a:gd name="connsiteY2" fmla="*/ 597107 h 642334"/>
                  <a:gd name="connsiteX0" fmla="*/ 0 w 907438"/>
                  <a:gd name="connsiteY0" fmla="*/ 0 h 597107"/>
                  <a:gd name="connsiteX1" fmla="*/ 353238 w 907438"/>
                  <a:gd name="connsiteY1" fmla="*/ 362420 h 597107"/>
                  <a:gd name="connsiteX2" fmla="*/ 907438 w 907438"/>
                  <a:gd name="connsiteY2" fmla="*/ 597107 h 597107"/>
                  <a:gd name="connsiteX0" fmla="*/ 0 w 907438"/>
                  <a:gd name="connsiteY0" fmla="*/ 0 h 597107"/>
                  <a:gd name="connsiteX1" fmla="*/ 353238 w 907438"/>
                  <a:gd name="connsiteY1" fmla="*/ 362420 h 597107"/>
                  <a:gd name="connsiteX2" fmla="*/ 907438 w 907438"/>
                  <a:gd name="connsiteY2" fmla="*/ 597107 h 597107"/>
                </a:gdLst>
                <a:ahLst/>
                <a:cxnLst>
                  <a:cxn ang="0">
                    <a:pos x="connsiteX0" y="connsiteY0"/>
                  </a:cxn>
                  <a:cxn ang="0">
                    <a:pos x="connsiteX1" y="connsiteY1"/>
                  </a:cxn>
                  <a:cxn ang="0">
                    <a:pos x="connsiteX2" y="connsiteY2"/>
                  </a:cxn>
                </a:cxnLst>
                <a:rect l="l" t="t" r="r" b="b"/>
                <a:pathLst>
                  <a:path w="907438" h="597107">
                    <a:moveTo>
                      <a:pt x="0" y="0"/>
                    </a:moveTo>
                    <a:cubicBezTo>
                      <a:pt x="50022" y="112174"/>
                      <a:pt x="225044" y="256383"/>
                      <a:pt x="353238" y="362420"/>
                    </a:cubicBezTo>
                    <a:cubicBezTo>
                      <a:pt x="507792" y="505434"/>
                      <a:pt x="625910" y="463261"/>
                      <a:pt x="907438" y="597107"/>
                    </a:cubicBezTo>
                  </a:path>
                </a:pathLst>
              </a:custGeom>
              <a:ln w="50800">
                <a:solidFill>
                  <a:srgbClr val="008000"/>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40" name="Freeform 105"/>
              <p:cNvSpPr/>
              <p:nvPr/>
            </p:nvSpPr>
            <p:spPr bwMode="auto">
              <a:xfrm>
                <a:off x="7835900" y="4868863"/>
                <a:ext cx="406400" cy="1222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563526"/>
                  <a:gd name="connsiteY0" fmla="*/ 0 h 3626465"/>
                  <a:gd name="connsiteX1" fmla="*/ 181898 w 563526"/>
                  <a:gd name="connsiteY1" fmla="*/ 119359 h 3626465"/>
                  <a:gd name="connsiteX2" fmla="*/ 48057 w 563526"/>
                  <a:gd name="connsiteY2" fmla="*/ 776584 h 3626465"/>
                  <a:gd name="connsiteX3" fmla="*/ 563526 w 563526"/>
                  <a:gd name="connsiteY3" fmla="*/ 3626465 h 3626465"/>
                  <a:gd name="connsiteX0" fmla="*/ 16032 w 381628"/>
                  <a:gd name="connsiteY0" fmla="*/ 0 h 3626465"/>
                  <a:gd name="connsiteX1" fmla="*/ 0 w 381628"/>
                  <a:gd name="connsiteY1" fmla="*/ 119359 h 3626465"/>
                  <a:gd name="connsiteX2" fmla="*/ 381628 w 381628"/>
                  <a:gd name="connsiteY2" fmla="*/ 3626465 h 3626465"/>
                  <a:gd name="connsiteX0" fmla="*/ 0 w 365596"/>
                  <a:gd name="connsiteY0" fmla="*/ 2510100 h 6136565"/>
                  <a:gd name="connsiteX1" fmla="*/ 124253 w 365596"/>
                  <a:gd name="connsiteY1" fmla="*/ 0 h 6136565"/>
                  <a:gd name="connsiteX2" fmla="*/ 365596 w 365596"/>
                  <a:gd name="connsiteY2" fmla="*/ 6136565 h 6136565"/>
                  <a:gd name="connsiteX0" fmla="*/ 0 w 365596"/>
                  <a:gd name="connsiteY0" fmla="*/ 0 h 3626465"/>
                  <a:gd name="connsiteX1" fmla="*/ 365596 w 365596"/>
                  <a:gd name="connsiteY1" fmla="*/ 3626465 h 3626465"/>
                  <a:gd name="connsiteX0" fmla="*/ 0 w 374364"/>
                  <a:gd name="connsiteY0" fmla="*/ 482068 h 482068"/>
                  <a:gd name="connsiteX1" fmla="*/ 374364 w 374364"/>
                  <a:gd name="connsiteY1" fmla="*/ 0 h 482068"/>
                  <a:gd name="connsiteX0" fmla="*/ 0 w 374364"/>
                  <a:gd name="connsiteY0" fmla="*/ 482068 h 704842"/>
                  <a:gd name="connsiteX1" fmla="*/ 374364 w 374364"/>
                  <a:gd name="connsiteY1" fmla="*/ 0 h 704842"/>
                  <a:gd name="connsiteX0" fmla="*/ 0 w 374364"/>
                  <a:gd name="connsiteY0" fmla="*/ 482068 h 704842"/>
                  <a:gd name="connsiteX1" fmla="*/ 374364 w 374364"/>
                  <a:gd name="connsiteY1" fmla="*/ 0 h 704842"/>
                </a:gdLst>
                <a:ahLst/>
                <a:cxnLst>
                  <a:cxn ang="0">
                    <a:pos x="connsiteX0" y="connsiteY0"/>
                  </a:cxn>
                  <a:cxn ang="0">
                    <a:pos x="connsiteX1" y="connsiteY1"/>
                  </a:cxn>
                </a:cxnLst>
                <a:rect l="l" t="t" r="r" b="b"/>
                <a:pathLst>
                  <a:path w="374364" h="704842">
                    <a:moveTo>
                      <a:pt x="0" y="482068"/>
                    </a:moveTo>
                    <a:cubicBezTo>
                      <a:pt x="177396" y="704842"/>
                      <a:pt x="249576" y="489372"/>
                      <a:pt x="374364" y="0"/>
                    </a:cubicBezTo>
                  </a:path>
                </a:pathLst>
              </a:custGeom>
              <a:ln w="381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41" name="Freeform 105"/>
              <p:cNvSpPr/>
              <p:nvPr/>
            </p:nvSpPr>
            <p:spPr bwMode="auto">
              <a:xfrm>
                <a:off x="6480175" y="5105400"/>
                <a:ext cx="869950" cy="344488"/>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563526"/>
                  <a:gd name="connsiteY0" fmla="*/ 0 h 3626465"/>
                  <a:gd name="connsiteX1" fmla="*/ 181898 w 563526"/>
                  <a:gd name="connsiteY1" fmla="*/ 119359 h 3626465"/>
                  <a:gd name="connsiteX2" fmla="*/ 48057 w 563526"/>
                  <a:gd name="connsiteY2" fmla="*/ 776584 h 3626465"/>
                  <a:gd name="connsiteX3" fmla="*/ 563526 w 563526"/>
                  <a:gd name="connsiteY3" fmla="*/ 3626465 h 3626465"/>
                  <a:gd name="connsiteX0" fmla="*/ 16032 w 381628"/>
                  <a:gd name="connsiteY0" fmla="*/ 0 h 3626465"/>
                  <a:gd name="connsiteX1" fmla="*/ 0 w 381628"/>
                  <a:gd name="connsiteY1" fmla="*/ 119359 h 3626465"/>
                  <a:gd name="connsiteX2" fmla="*/ 381628 w 381628"/>
                  <a:gd name="connsiteY2" fmla="*/ 3626465 h 3626465"/>
                  <a:gd name="connsiteX0" fmla="*/ 0 w 365596"/>
                  <a:gd name="connsiteY0" fmla="*/ 2510100 h 6136565"/>
                  <a:gd name="connsiteX1" fmla="*/ 124253 w 365596"/>
                  <a:gd name="connsiteY1" fmla="*/ 0 h 6136565"/>
                  <a:gd name="connsiteX2" fmla="*/ 365596 w 365596"/>
                  <a:gd name="connsiteY2" fmla="*/ 6136565 h 6136565"/>
                  <a:gd name="connsiteX0" fmla="*/ 0 w 365596"/>
                  <a:gd name="connsiteY0" fmla="*/ 0 h 3626465"/>
                  <a:gd name="connsiteX1" fmla="*/ 365596 w 365596"/>
                  <a:gd name="connsiteY1" fmla="*/ 3626465 h 3626465"/>
                  <a:gd name="connsiteX0" fmla="*/ 0 w 374364"/>
                  <a:gd name="connsiteY0" fmla="*/ 482068 h 482068"/>
                  <a:gd name="connsiteX1" fmla="*/ 374364 w 374364"/>
                  <a:gd name="connsiteY1" fmla="*/ 0 h 482068"/>
                  <a:gd name="connsiteX0" fmla="*/ 0 w 374364"/>
                  <a:gd name="connsiteY0" fmla="*/ 482068 h 704842"/>
                  <a:gd name="connsiteX1" fmla="*/ 374364 w 374364"/>
                  <a:gd name="connsiteY1" fmla="*/ 0 h 704842"/>
                  <a:gd name="connsiteX0" fmla="*/ 0 w 374364"/>
                  <a:gd name="connsiteY0" fmla="*/ 482068 h 704842"/>
                  <a:gd name="connsiteX1" fmla="*/ 374364 w 374364"/>
                  <a:gd name="connsiteY1" fmla="*/ 0 h 704842"/>
                  <a:gd name="connsiteX0" fmla="*/ 0 w 374364"/>
                  <a:gd name="connsiteY0" fmla="*/ 657371 h 664675"/>
                  <a:gd name="connsiteX1" fmla="*/ 82642 w 374364"/>
                  <a:gd name="connsiteY1" fmla="*/ 0 h 664675"/>
                  <a:gd name="connsiteX2" fmla="*/ 374364 w 374364"/>
                  <a:gd name="connsiteY2" fmla="*/ 175303 h 664675"/>
                  <a:gd name="connsiteX0" fmla="*/ 0 w 374364"/>
                  <a:gd name="connsiteY0" fmla="*/ 482068 h 482068"/>
                  <a:gd name="connsiteX1" fmla="*/ 374364 w 374364"/>
                  <a:gd name="connsiteY1" fmla="*/ 0 h 482068"/>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1007147 w 1169930"/>
                  <a:gd name="connsiteY0" fmla="*/ 0 h 1983052"/>
                  <a:gd name="connsiteX1" fmla="*/ 206621 w 1169930"/>
                  <a:gd name="connsiteY1" fmla="*/ 1983052 h 1983052"/>
                  <a:gd name="connsiteX0" fmla="*/ 800526 w 963309"/>
                  <a:gd name="connsiteY0" fmla="*/ 0 h 1983052"/>
                  <a:gd name="connsiteX1" fmla="*/ 0 w 963309"/>
                  <a:gd name="connsiteY1" fmla="*/ 1983052 h 1983052"/>
                  <a:gd name="connsiteX0" fmla="*/ 800526 w 800526"/>
                  <a:gd name="connsiteY0" fmla="*/ 0 h 1983052"/>
                  <a:gd name="connsiteX1" fmla="*/ 0 w 800526"/>
                  <a:gd name="connsiteY1" fmla="*/ 1983052 h 1983052"/>
                </a:gdLst>
                <a:ahLst/>
                <a:cxnLst>
                  <a:cxn ang="0">
                    <a:pos x="connsiteX0" y="connsiteY0"/>
                  </a:cxn>
                  <a:cxn ang="0">
                    <a:pos x="connsiteX1" y="connsiteY1"/>
                  </a:cxn>
                </a:cxnLst>
                <a:rect l="l" t="t" r="r" b="b"/>
                <a:pathLst>
                  <a:path w="800526" h="1983052">
                    <a:moveTo>
                      <a:pt x="800526" y="0"/>
                    </a:moveTo>
                    <a:cubicBezTo>
                      <a:pt x="524917" y="1281862"/>
                      <a:pt x="73950" y="153385"/>
                      <a:pt x="0" y="1983052"/>
                    </a:cubicBezTo>
                  </a:path>
                </a:pathLst>
              </a:custGeom>
              <a:ln w="381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47" name="Freeform 105"/>
              <p:cNvSpPr/>
              <p:nvPr/>
            </p:nvSpPr>
            <p:spPr bwMode="auto">
              <a:xfrm>
                <a:off x="7353300" y="2138363"/>
                <a:ext cx="384175" cy="35115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353098"/>
                  <a:gd name="connsiteY0" fmla="*/ 0 h 3588365"/>
                  <a:gd name="connsiteX1" fmla="*/ 181898 w 353098"/>
                  <a:gd name="connsiteY1" fmla="*/ 119359 h 3588365"/>
                  <a:gd name="connsiteX2" fmla="*/ 48057 w 353098"/>
                  <a:gd name="connsiteY2" fmla="*/ 776584 h 3588365"/>
                  <a:gd name="connsiteX3" fmla="*/ 136327 w 353098"/>
                  <a:gd name="connsiteY3" fmla="*/ 2472034 h 3588365"/>
                  <a:gd name="connsiteX4" fmla="*/ 353098 w 353098"/>
                  <a:gd name="connsiteY4" fmla="*/ 3588365 h 3588365"/>
                  <a:gd name="connsiteX0" fmla="*/ 197930 w 353098"/>
                  <a:gd name="connsiteY0" fmla="*/ 0 h 3588365"/>
                  <a:gd name="connsiteX1" fmla="*/ 138126 w 353098"/>
                  <a:gd name="connsiteY1" fmla="*/ 224152 h 3588365"/>
                  <a:gd name="connsiteX2" fmla="*/ 48057 w 353098"/>
                  <a:gd name="connsiteY2" fmla="*/ 776584 h 3588365"/>
                  <a:gd name="connsiteX3" fmla="*/ 136327 w 353098"/>
                  <a:gd name="connsiteY3" fmla="*/ 2472034 h 3588365"/>
                  <a:gd name="connsiteX4" fmla="*/ 353098 w 353098"/>
                  <a:gd name="connsiteY4" fmla="*/ 3588365 h 3588365"/>
                  <a:gd name="connsiteX0" fmla="*/ 171667 w 353098"/>
                  <a:gd name="connsiteY0" fmla="*/ 0 h 3493099"/>
                  <a:gd name="connsiteX1" fmla="*/ 138126 w 353098"/>
                  <a:gd name="connsiteY1" fmla="*/ 128886 h 3493099"/>
                  <a:gd name="connsiteX2" fmla="*/ 48057 w 353098"/>
                  <a:gd name="connsiteY2" fmla="*/ 681318 h 3493099"/>
                  <a:gd name="connsiteX3" fmla="*/ 136327 w 353098"/>
                  <a:gd name="connsiteY3" fmla="*/ 2376768 h 3493099"/>
                  <a:gd name="connsiteX4" fmla="*/ 353098 w 353098"/>
                  <a:gd name="connsiteY4" fmla="*/ 3493099 h 3493099"/>
                  <a:gd name="connsiteX0" fmla="*/ 145404 w 353098"/>
                  <a:gd name="connsiteY0" fmla="*/ 0 h 3512152"/>
                  <a:gd name="connsiteX1" fmla="*/ 138126 w 353098"/>
                  <a:gd name="connsiteY1" fmla="*/ 147939 h 3512152"/>
                  <a:gd name="connsiteX2" fmla="*/ 48057 w 353098"/>
                  <a:gd name="connsiteY2" fmla="*/ 700371 h 3512152"/>
                  <a:gd name="connsiteX3" fmla="*/ 136327 w 353098"/>
                  <a:gd name="connsiteY3" fmla="*/ 2395821 h 3512152"/>
                  <a:gd name="connsiteX4" fmla="*/ 353098 w 353098"/>
                  <a:gd name="connsiteY4" fmla="*/ 3512152 h 35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98" h="3512152">
                    <a:moveTo>
                      <a:pt x="145404" y="0"/>
                    </a:moveTo>
                    <a:lnTo>
                      <a:pt x="138126" y="147939"/>
                    </a:lnTo>
                    <a:cubicBezTo>
                      <a:pt x="136960" y="258320"/>
                      <a:pt x="0" y="323816"/>
                      <a:pt x="48057" y="700371"/>
                    </a:cubicBezTo>
                    <a:cubicBezTo>
                      <a:pt x="81895" y="1076609"/>
                      <a:pt x="85487" y="1927191"/>
                      <a:pt x="136327" y="2395821"/>
                    </a:cubicBezTo>
                    <a:cubicBezTo>
                      <a:pt x="187167" y="2864451"/>
                      <a:pt x="299273" y="3245134"/>
                      <a:pt x="353098" y="3512152"/>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pic>
            <p:nvPicPr>
              <p:cNvPr id="52273" name="Bildobjekt 39"/>
              <p:cNvPicPr>
                <a:picLocks noChangeAspect="1"/>
              </p:cNvPicPr>
              <p:nvPr/>
            </p:nvPicPr>
            <p:blipFill>
              <a:blip r:embed="rId11" cstate="print"/>
              <a:srcRect/>
              <a:stretch>
                <a:fillRect/>
              </a:stretch>
            </p:blipFill>
            <p:spPr bwMode="auto">
              <a:xfrm>
                <a:off x="7094387" y="2365186"/>
                <a:ext cx="449767" cy="534936"/>
              </a:xfrm>
              <a:prstGeom prst="rect">
                <a:avLst/>
              </a:prstGeom>
              <a:noFill/>
              <a:ln w="9525">
                <a:noFill/>
                <a:miter lim="800000"/>
                <a:headEnd/>
                <a:tailEnd/>
              </a:ln>
            </p:spPr>
          </p:pic>
          <p:pic>
            <p:nvPicPr>
              <p:cNvPr id="52274" name="Bildobjekt 39"/>
              <p:cNvPicPr>
                <a:picLocks noChangeAspect="1"/>
              </p:cNvPicPr>
              <p:nvPr/>
            </p:nvPicPr>
            <p:blipFill>
              <a:blip r:embed="rId11" cstate="print"/>
              <a:srcRect/>
              <a:stretch>
                <a:fillRect/>
              </a:stretch>
            </p:blipFill>
            <p:spPr bwMode="auto">
              <a:xfrm>
                <a:off x="6408749" y="4184461"/>
                <a:ext cx="627382" cy="746184"/>
              </a:xfrm>
              <a:prstGeom prst="rect">
                <a:avLst/>
              </a:prstGeom>
              <a:noFill/>
              <a:ln w="9525">
                <a:noFill/>
                <a:miter lim="800000"/>
                <a:headEnd/>
                <a:tailEnd/>
              </a:ln>
            </p:spPr>
          </p:pic>
          <p:sp>
            <p:nvSpPr>
              <p:cNvPr id="145" name="Magnetskiva 144"/>
              <p:cNvSpPr/>
              <p:nvPr/>
            </p:nvSpPr>
            <p:spPr bwMode="auto">
              <a:xfrm>
                <a:off x="5895975" y="3138488"/>
                <a:ext cx="809625" cy="814387"/>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t>Company</a:t>
                </a:r>
              </a:p>
              <a:p>
                <a:pPr algn="ctr">
                  <a:defRPr/>
                </a:pPr>
                <a:r>
                  <a:rPr lang="en-US" sz="1200" dirty="0"/>
                  <a:t>Web Server</a:t>
                </a:r>
              </a:p>
            </p:txBody>
          </p:sp>
          <p:sp>
            <p:nvSpPr>
              <p:cNvPr id="52276" name="textruta 78"/>
              <p:cNvSpPr txBox="1">
                <a:spLocks noChangeArrowheads="1"/>
              </p:cNvSpPr>
              <p:nvPr/>
            </p:nvSpPr>
            <p:spPr bwMode="auto">
              <a:xfrm>
                <a:off x="7796062" y="4910464"/>
                <a:ext cx="557541" cy="338554"/>
              </a:xfrm>
              <a:prstGeom prst="rect">
                <a:avLst/>
              </a:prstGeom>
              <a:noFill/>
              <a:ln w="9525">
                <a:noFill/>
                <a:miter lim="800000"/>
                <a:headEnd/>
                <a:tailEnd/>
              </a:ln>
            </p:spPr>
            <p:txBody>
              <a:bodyPr>
                <a:spAutoFit/>
              </a:bodyPr>
              <a:lstStyle/>
              <a:p>
                <a:r>
                  <a:rPr lang="en-US" sz="1600">
                    <a:solidFill>
                      <a:srgbClr val="008000"/>
                    </a:solidFill>
                  </a:rPr>
                  <a:t>SIP</a:t>
                </a:r>
              </a:p>
            </p:txBody>
          </p:sp>
          <p:sp>
            <p:nvSpPr>
              <p:cNvPr id="52277" name="textruta 78"/>
              <p:cNvSpPr txBox="1">
                <a:spLocks noChangeArrowheads="1"/>
              </p:cNvSpPr>
              <p:nvPr/>
            </p:nvSpPr>
            <p:spPr bwMode="auto">
              <a:xfrm>
                <a:off x="6786651" y="3700789"/>
                <a:ext cx="1071778" cy="338554"/>
              </a:xfrm>
              <a:prstGeom prst="rect">
                <a:avLst/>
              </a:prstGeom>
              <a:noFill/>
              <a:ln w="9525">
                <a:noFill/>
                <a:miter lim="800000"/>
                <a:headEnd/>
                <a:tailEnd/>
              </a:ln>
            </p:spPr>
            <p:txBody>
              <a:bodyPr>
                <a:spAutoFit/>
              </a:bodyPr>
              <a:lstStyle/>
              <a:p>
                <a:r>
                  <a:rPr lang="en-US" sz="1600" b="0"/>
                  <a:t>WS</a:t>
                </a:r>
              </a:p>
            </p:txBody>
          </p:sp>
          <p:sp>
            <p:nvSpPr>
              <p:cNvPr id="52278" name="TextBox 104"/>
              <p:cNvSpPr txBox="1">
                <a:spLocks noChangeArrowheads="1"/>
              </p:cNvSpPr>
              <p:nvPr/>
            </p:nvSpPr>
            <p:spPr bwMode="auto">
              <a:xfrm>
                <a:off x="7384256" y="3256757"/>
                <a:ext cx="855663" cy="368300"/>
              </a:xfrm>
              <a:prstGeom prst="rect">
                <a:avLst/>
              </a:prstGeom>
              <a:noFill/>
              <a:ln w="9525">
                <a:noFill/>
                <a:miter lim="800000"/>
                <a:headEnd/>
                <a:tailEnd/>
              </a:ln>
            </p:spPr>
            <p:txBody>
              <a:bodyPr>
                <a:spAutoFit/>
              </a:bodyPr>
              <a:lstStyle/>
              <a:p>
                <a:r>
                  <a:rPr lang="en-US" sz="1800" b="0">
                    <a:solidFill>
                      <a:srgbClr val="FF0000"/>
                    </a:solidFill>
                    <a:latin typeface="Calibri" pitchFamily="34" charset="0"/>
                    <a:cs typeface="Calibri" pitchFamily="34" charset="0"/>
                  </a:rPr>
                  <a:t>media</a:t>
                </a:r>
              </a:p>
            </p:txBody>
          </p:sp>
          <p:pic>
            <p:nvPicPr>
              <p:cNvPr id="59" name="Picture 33" descr="laptop_computer"/>
              <p:cNvPicPr>
                <a:picLocks noChangeAspect="1" noChangeArrowheads="1"/>
              </p:cNvPicPr>
              <p:nvPr/>
            </p:nvPicPr>
            <p:blipFill>
              <a:blip r:embed="rId7" cstate="print">
                <a:extLst>
                  <a:ext uri="{28A0092B-C50C-407E-A947-70E740481C1C}"/>
                </a:extLst>
              </a:blip>
              <a:srcRect/>
              <a:stretch>
                <a:fillRect/>
              </a:stretch>
            </p:blipFill>
            <p:spPr bwMode="auto">
              <a:xfrm>
                <a:off x="7648163" y="4095182"/>
                <a:ext cx="1260775" cy="873456"/>
              </a:xfrm>
              <a:prstGeom prst="rect">
                <a:avLst/>
              </a:prstGeom>
              <a:noFill/>
              <a:ln>
                <a:noFill/>
              </a:ln>
              <a:effectLst>
                <a:glow rad="63500">
                  <a:schemeClr val="accent1">
                    <a:satMod val="175000"/>
                    <a:alpha val="40000"/>
                  </a:schemeClr>
                </a:glow>
              </a:effectLst>
              <a:extLst>
                <a:ext uri="{909E8E84-426E-40DD-AFC4-6F175D3DCCD1}"/>
                <a:ext uri="{91240B29-F687-4F45-9708-019B960494DF}"/>
              </a:extLst>
            </p:spPr>
          </p:pic>
          <p:pic>
            <p:nvPicPr>
              <p:cNvPr id="52280" name="Picture 2"/>
              <p:cNvPicPr>
                <a:picLocks noChangeAspect="1" noChangeArrowheads="1"/>
              </p:cNvPicPr>
              <p:nvPr/>
            </p:nvPicPr>
            <p:blipFill>
              <a:blip r:embed="rId14" cstate="print"/>
              <a:srcRect/>
              <a:stretch>
                <a:fillRect/>
              </a:stretch>
            </p:blipFill>
            <p:spPr bwMode="auto">
              <a:xfrm>
                <a:off x="6724650" y="4152900"/>
                <a:ext cx="1198628" cy="962025"/>
              </a:xfrm>
              <a:prstGeom prst="rect">
                <a:avLst/>
              </a:prstGeom>
              <a:noFill/>
              <a:ln w="9525">
                <a:noFill/>
                <a:miter lim="800000"/>
                <a:headEnd/>
                <a:tailEnd/>
              </a:ln>
            </p:spPr>
          </p:pic>
        </p:grpSp>
        <p:sp>
          <p:nvSpPr>
            <p:cNvPr id="52252" name="Rundad rektangulär 7"/>
            <p:cNvSpPr>
              <a:spLocks noChangeArrowheads="1"/>
            </p:cNvSpPr>
            <p:nvPr/>
          </p:nvSpPr>
          <p:spPr bwMode="auto">
            <a:xfrm>
              <a:off x="4953000" y="1133428"/>
              <a:ext cx="4191000" cy="1127125"/>
            </a:xfrm>
            <a:prstGeom prst="wedgeRoundRectCallout">
              <a:avLst>
                <a:gd name="adj1" fmla="val -46037"/>
                <a:gd name="adj2" fmla="val 23079"/>
                <a:gd name="adj3" fmla="val 16667"/>
              </a:avLst>
            </a:prstGeom>
            <a:solidFill>
              <a:srgbClr val="FFFF00"/>
            </a:solidFill>
            <a:ln w="9525" algn="ctr">
              <a:solidFill>
                <a:schemeClr val="tx1"/>
              </a:solidFill>
              <a:round/>
              <a:headEnd/>
              <a:tailEnd/>
            </a:ln>
          </p:spPr>
          <p:txBody>
            <a:bodyPr rIns="0" bIns="0"/>
            <a:lstStyle/>
            <a:p>
              <a:r>
                <a:rPr lang="en-US" sz="1400" b="0" dirty="0"/>
                <a:t>You can also pass your WebRTC link over IM or an email and ask to click for calling you. </a:t>
              </a:r>
              <a:r>
                <a:rPr lang="en-US" sz="1000" u="sng" dirty="0">
                  <a:solidFill>
                    <a:srgbClr val="0000FF"/>
                  </a:solidFill>
                </a:rPr>
                <a:t>http://companion.smartcomp.com/dialin.html?call=321@pbx.com</a:t>
              </a:r>
              <a:endParaRPr lang="sv-SE" sz="1000" dirty="0">
                <a:solidFill>
                  <a:srgbClr val="0000FF"/>
                </a:solidFill>
              </a:endParaRPr>
            </a:p>
            <a:p>
              <a:r>
                <a:rPr lang="en-US" sz="1400" b="0" dirty="0"/>
                <a:t>And the call </a:t>
              </a:r>
              <a:r>
                <a:rPr lang="en-US" sz="1400" b="0" dirty="0" smtClean="0"/>
                <a:t>should reach </a:t>
              </a:r>
              <a:r>
                <a:rPr lang="en-US" sz="1400" b="0" dirty="0"/>
                <a:t>you via the SIP PBX/UC infrastructure with all its features.</a:t>
              </a:r>
            </a:p>
            <a:p>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ubrik 68"/>
          <p:cNvSpPr>
            <a:spLocks noGrp="1"/>
          </p:cNvSpPr>
          <p:nvPr>
            <p:ph type="title"/>
          </p:nvPr>
        </p:nvSpPr>
        <p:spPr/>
        <p:txBody>
          <a:bodyPr/>
          <a:lstStyle/>
          <a:p>
            <a:r>
              <a:rPr lang="en-US" dirty="0" smtClean="0"/>
              <a:t>The WebRTC Browser as a </a:t>
            </a:r>
            <a:r>
              <a:rPr lang="en-US" dirty="0" err="1" smtClean="0"/>
              <a:t>Softphone</a:t>
            </a:r>
            <a:endParaRPr lang="en-US" dirty="0" smtClean="0"/>
          </a:p>
        </p:txBody>
      </p:sp>
      <p:sp>
        <p:nvSpPr>
          <p:cNvPr id="53251" name="Platshållare för innehåll 70"/>
          <p:cNvSpPr>
            <a:spLocks noGrp="1"/>
          </p:cNvSpPr>
          <p:nvPr>
            <p:ph idx="1"/>
          </p:nvPr>
        </p:nvSpPr>
        <p:spPr>
          <a:xfrm>
            <a:off x="313899" y="1228299"/>
            <a:ext cx="4585647" cy="1296538"/>
          </a:xfrm>
        </p:spPr>
        <p:txBody>
          <a:bodyPr/>
          <a:lstStyle/>
          <a:p>
            <a:pPr marL="0" indent="0">
              <a:buClr>
                <a:srgbClr val="B71937"/>
              </a:buClr>
              <a:buFont typeface="Wingdings" pitchFamily="2" charset="2"/>
              <a:buNone/>
            </a:pPr>
            <a:r>
              <a:rPr lang="en-US" sz="1800" b="1" dirty="0" smtClean="0">
                <a:solidFill>
                  <a:srgbClr val="B30F41"/>
                </a:solidFill>
              </a:rPr>
              <a:t>Having the PBX/UC </a:t>
            </a:r>
            <a:r>
              <a:rPr lang="en-US" sz="1800" b="1" dirty="0" err="1" smtClean="0">
                <a:solidFill>
                  <a:srgbClr val="B30F41"/>
                </a:solidFill>
              </a:rPr>
              <a:t>Softphone</a:t>
            </a:r>
            <a:r>
              <a:rPr lang="en-US" sz="1800" b="1" dirty="0" smtClean="0">
                <a:solidFill>
                  <a:srgbClr val="B30F41"/>
                </a:solidFill>
              </a:rPr>
              <a:t> available everywhere, on every device having a browser, without any plug-in and not just for plain voice phone calls, but potentially also for </a:t>
            </a:r>
            <a:r>
              <a:rPr lang="en-US" sz="1800" b="1" dirty="0" err="1" smtClean="0">
                <a:solidFill>
                  <a:srgbClr val="B30F41"/>
                </a:solidFill>
              </a:rPr>
              <a:t>HiFi</a:t>
            </a:r>
            <a:r>
              <a:rPr lang="en-US" sz="1800" b="1" dirty="0" smtClean="0">
                <a:solidFill>
                  <a:srgbClr val="B30F41"/>
                </a:solidFill>
              </a:rPr>
              <a:t> HD telepresence quality, is of course a dream. </a:t>
            </a:r>
          </a:p>
        </p:txBody>
      </p:sp>
      <p:pic>
        <p:nvPicPr>
          <p:cNvPr id="53252" name="Bildobjekt 35" descr="SoftPhoneBrowserButtons2.png"/>
          <p:cNvPicPr>
            <a:picLocks noChangeAspect="1"/>
          </p:cNvPicPr>
          <p:nvPr/>
        </p:nvPicPr>
        <p:blipFill>
          <a:blip r:embed="rId3" cstate="print"/>
          <a:srcRect/>
          <a:stretch>
            <a:fillRect/>
          </a:stretch>
        </p:blipFill>
        <p:spPr bwMode="auto">
          <a:xfrm>
            <a:off x="312762" y="2983743"/>
            <a:ext cx="4638675" cy="3603625"/>
          </a:xfrm>
          <a:prstGeom prst="rect">
            <a:avLst/>
          </a:prstGeom>
          <a:noFill/>
          <a:ln w="9525">
            <a:noFill/>
            <a:miter lim="800000"/>
            <a:headEnd/>
            <a:tailEnd/>
          </a:ln>
        </p:spPr>
      </p:pic>
      <p:sp>
        <p:nvSpPr>
          <p:cNvPr id="37" name="Platshållare för innehåll 70"/>
          <p:cNvSpPr txBox="1">
            <a:spLocks/>
          </p:cNvSpPr>
          <p:nvPr/>
        </p:nvSpPr>
        <p:spPr bwMode="auto">
          <a:xfrm>
            <a:off x="5438775" y="1282890"/>
            <a:ext cx="3476625" cy="5013135"/>
          </a:xfrm>
          <a:prstGeom prst="rect">
            <a:avLst/>
          </a:prstGeom>
          <a:noFill/>
          <a:ln w="9525">
            <a:noFill/>
            <a:miter lim="800000"/>
            <a:headEnd/>
            <a:tailEnd/>
          </a:ln>
        </p:spPr>
        <p:txBody>
          <a:bodyPr lIns="0" tIns="0" rIns="0" bIns="0"/>
          <a:lstStyle/>
          <a:p>
            <a:pPr marL="0" indent="0">
              <a:buClr>
                <a:srgbClr val="B71937"/>
              </a:buClr>
              <a:buNone/>
            </a:pPr>
            <a:r>
              <a:rPr lang="en-US" sz="1800" b="0" dirty="0" smtClean="0"/>
              <a:t>The E-SBC is usually hooked up to the LAN and the Internet – A good place to put the </a:t>
            </a:r>
            <a:r>
              <a:rPr lang="en-US" sz="1800" b="0" dirty="0" err="1" smtClean="0"/>
              <a:t>Softphone</a:t>
            </a:r>
            <a:r>
              <a:rPr lang="en-US" sz="1800" b="0" dirty="0" smtClean="0"/>
              <a:t> browser interface in.</a:t>
            </a:r>
          </a:p>
          <a:p>
            <a:pPr>
              <a:buClr>
                <a:srgbClr val="B71937"/>
              </a:buClr>
              <a:buFont typeface="Wingdings" pitchFamily="2" charset="2"/>
              <a:buNone/>
            </a:pPr>
            <a:endParaRPr lang="en-US" sz="1800" b="0" dirty="0" smtClean="0"/>
          </a:p>
          <a:p>
            <a:pPr>
              <a:buClr>
                <a:srgbClr val="B71937"/>
              </a:buClr>
              <a:buNone/>
            </a:pPr>
            <a:r>
              <a:rPr lang="en-US" sz="1800" b="0" i="1" dirty="0" smtClean="0"/>
              <a:t>An E-SBC could include:</a:t>
            </a:r>
          </a:p>
          <a:p>
            <a:pPr>
              <a:buClr>
                <a:srgbClr val="B71937"/>
              </a:buClr>
            </a:pPr>
            <a:r>
              <a:rPr lang="en-US" sz="1800" b="0" dirty="0" smtClean="0">
                <a:solidFill>
                  <a:srgbClr val="B30F41"/>
                </a:solidFill>
              </a:rPr>
              <a:t>A WebRTC PBX Companion allowing easy creation of browser based </a:t>
            </a:r>
            <a:r>
              <a:rPr lang="en-US" sz="1800" b="0" dirty="0" err="1" smtClean="0">
                <a:solidFill>
                  <a:srgbClr val="B30F41"/>
                </a:solidFill>
              </a:rPr>
              <a:t>softphones</a:t>
            </a:r>
            <a:r>
              <a:rPr lang="en-US" sz="1800" b="0" dirty="0" smtClean="0">
                <a:solidFill>
                  <a:srgbClr val="B30F41"/>
                </a:solidFill>
              </a:rPr>
              <a:t> for the PBX / UC solution. </a:t>
            </a:r>
          </a:p>
          <a:p>
            <a:pPr>
              <a:buClr>
                <a:srgbClr val="B71937"/>
              </a:buClr>
            </a:pPr>
            <a:endParaRPr lang="en-US" sz="1800" b="0" dirty="0" smtClean="0">
              <a:solidFill>
                <a:srgbClr val="B30F41"/>
              </a:solidFill>
            </a:endParaRPr>
          </a:p>
          <a:p>
            <a:pPr>
              <a:buClr>
                <a:srgbClr val="B71937"/>
              </a:buClr>
            </a:pPr>
            <a:r>
              <a:rPr lang="en-US" sz="1800" b="0" dirty="0" smtClean="0"/>
              <a:t>The E-SBC facing the Internet and the NAT/Firewall traversal method (ICE/STUN/TURN) of WebRTC itself, will make remote user or mobility solutions “automatic”.</a:t>
            </a: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1"/>
          <p:cNvSpPr>
            <a:spLocks noGrp="1"/>
          </p:cNvSpPr>
          <p:nvPr>
            <p:ph type="title"/>
          </p:nvPr>
        </p:nvSpPr>
        <p:spPr/>
        <p:txBody>
          <a:bodyPr/>
          <a:lstStyle/>
          <a:p>
            <a:endParaRPr lang="sv-SE" smtClean="0"/>
          </a:p>
        </p:txBody>
      </p:sp>
      <p:sp>
        <p:nvSpPr>
          <p:cNvPr id="36867" name="Platshållare för innehåll 2"/>
          <p:cNvSpPr>
            <a:spLocks noGrp="1"/>
          </p:cNvSpPr>
          <p:nvPr>
            <p:ph idx="1"/>
          </p:nvPr>
        </p:nvSpPr>
        <p:spPr>
          <a:xfrm>
            <a:off x="485775" y="1304925"/>
            <a:ext cx="8316913" cy="5086350"/>
          </a:xfrm>
        </p:spPr>
        <p:txBody>
          <a:bodyPr/>
          <a:lstStyle/>
          <a:p>
            <a:endParaRPr lang="sv-SE" smtClean="0"/>
          </a:p>
        </p:txBody>
      </p:sp>
      <p:pic>
        <p:nvPicPr>
          <p:cNvPr id="36868" name="Picture 2"/>
          <p:cNvPicPr>
            <a:picLocks noChangeAspect="1" noChangeArrowheads="1"/>
          </p:cNvPicPr>
          <p:nvPr/>
        </p:nvPicPr>
        <p:blipFill>
          <a:blip r:embed="rId2" cstate="print"/>
          <a:srcRect/>
          <a:stretch>
            <a:fillRect/>
          </a:stretch>
        </p:blipFill>
        <p:spPr bwMode="auto">
          <a:xfrm>
            <a:off x="0" y="0"/>
            <a:ext cx="9229725" cy="6924675"/>
          </a:xfrm>
          <a:prstGeom prst="rect">
            <a:avLst/>
          </a:prstGeom>
          <a:noFill/>
          <a:ln w="9525">
            <a:noFill/>
            <a:miter lim="800000"/>
            <a:headEnd/>
            <a:tailEnd/>
          </a:ln>
        </p:spPr>
      </p:pic>
      <p:sp>
        <p:nvSpPr>
          <p:cNvPr id="5" name="Content Placeholder 4"/>
          <p:cNvSpPr txBox="1">
            <a:spLocks/>
          </p:cNvSpPr>
          <p:nvPr/>
        </p:nvSpPr>
        <p:spPr bwMode="auto">
          <a:xfrm>
            <a:off x="214313" y="1341438"/>
            <a:ext cx="3146425" cy="2288866"/>
          </a:xfrm>
          <a:prstGeom prst="rect">
            <a:avLst/>
          </a:prstGeom>
          <a:noFill/>
          <a:ln w="38100">
            <a:solidFill>
              <a:srgbClr val="FF9999"/>
            </a:solidFill>
            <a:miter lim="800000"/>
            <a:headEnd/>
            <a:tailEnd/>
          </a:ln>
        </p:spPr>
        <p:txBody>
          <a:bodyPr lIns="72000" tIns="0" rIns="0" bIns="0"/>
          <a:lstStyle/>
          <a:p>
            <a:pPr eaLnBrk="0" hangingPunct="0">
              <a:spcBef>
                <a:spcPts val="600"/>
              </a:spcBef>
              <a:spcAft>
                <a:spcPts val="0"/>
              </a:spcAft>
              <a:buClr>
                <a:srgbClr val="FF3300"/>
              </a:buClr>
              <a:buFont typeface="Wingdings" pitchFamily="2" charset="2"/>
              <a:buNone/>
              <a:defRPr/>
            </a:pPr>
            <a:r>
              <a:rPr lang="en-US" sz="1600" u="sng" kern="0" dirty="0">
                <a:latin typeface="+mn-lt"/>
                <a:ea typeface="Times New Roman"/>
                <a:cs typeface="+mn-cs"/>
              </a:rPr>
              <a:t>What </a:t>
            </a:r>
            <a:r>
              <a:rPr lang="en-US" sz="1600" u="sng" kern="0" dirty="0" smtClean="0">
                <a:latin typeface="+mn-lt"/>
                <a:ea typeface="Times New Roman"/>
                <a:cs typeface="+mn-cs"/>
              </a:rPr>
              <a:t> WebRTC Does:</a:t>
            </a:r>
            <a:endParaRPr lang="en-US" sz="1600" u="sng" kern="0" dirty="0">
              <a:latin typeface="+mn-lt"/>
              <a:ea typeface="Times New Roman"/>
              <a:cs typeface="+mn-cs"/>
            </a:endParaRPr>
          </a:p>
          <a:p>
            <a:pPr marL="180975" indent="-180975" eaLnBrk="0" hangingPunct="0">
              <a:spcBef>
                <a:spcPts val="900"/>
              </a:spcBef>
              <a:spcAft>
                <a:spcPts val="0"/>
              </a:spcAft>
              <a:buClr>
                <a:srgbClr val="FF3300"/>
              </a:buClr>
              <a:buFont typeface="Arial" pitchFamily="34" charset="0"/>
              <a:buChar char="•"/>
              <a:defRPr/>
            </a:pPr>
            <a:r>
              <a:rPr lang="en-US" sz="1600" b="0" kern="0" dirty="0" smtClean="0">
                <a:latin typeface="+mn-lt"/>
                <a:ea typeface="Times New Roman"/>
                <a:cs typeface="+mn-cs"/>
              </a:rPr>
              <a:t>Sets up </a:t>
            </a:r>
            <a:r>
              <a:rPr lang="en-US" sz="1600" b="0" kern="0" dirty="0">
                <a:latin typeface="+mn-lt"/>
                <a:ea typeface="Times New Roman"/>
                <a:cs typeface="+mn-cs"/>
              </a:rPr>
              <a:t>media directly between browsers (SDP/RTP like SIP) </a:t>
            </a:r>
            <a:r>
              <a:rPr lang="en-US" sz="1600" b="0" kern="0" dirty="0" smtClean="0">
                <a:latin typeface="+mn-lt"/>
                <a:ea typeface="Times New Roman"/>
                <a:cs typeface="+mn-cs"/>
              </a:rPr>
              <a:t>– typically on </a:t>
            </a:r>
            <a:r>
              <a:rPr lang="en-US" sz="1600" b="0" kern="0" dirty="0">
                <a:latin typeface="+mn-lt"/>
                <a:ea typeface="Times New Roman"/>
                <a:cs typeface="+mn-cs"/>
              </a:rPr>
              <a:t>same web application.</a:t>
            </a:r>
          </a:p>
          <a:p>
            <a:pPr marL="180975" indent="-180975" eaLnBrk="0" hangingPunct="0">
              <a:spcBef>
                <a:spcPts val="900"/>
              </a:spcBef>
              <a:spcAft>
                <a:spcPts val="0"/>
              </a:spcAft>
              <a:buClr>
                <a:srgbClr val="FF3300"/>
              </a:buClr>
              <a:buFont typeface="Arial" pitchFamily="34" charset="0"/>
              <a:buChar char="•"/>
              <a:defRPr/>
            </a:pPr>
            <a:r>
              <a:rPr lang="en-US" sz="1600" b="0" kern="0" dirty="0">
                <a:latin typeface="+mn-lt"/>
                <a:ea typeface="Times New Roman"/>
                <a:cs typeface="+mn-cs"/>
              </a:rPr>
              <a:t>“Handles” NAT/FW traversal (ICE, STUN, TURN) – fooling </a:t>
            </a:r>
            <a:r>
              <a:rPr lang="en-US" sz="1600" b="0" kern="0" dirty="0" smtClean="0">
                <a:latin typeface="+mn-lt"/>
                <a:ea typeface="Times New Roman"/>
                <a:cs typeface="+mn-cs"/>
              </a:rPr>
              <a:t>firewalls (like Skype).</a:t>
            </a:r>
            <a:endParaRPr lang="en-US" sz="1600" b="0" kern="0" dirty="0">
              <a:latin typeface="+mn-lt"/>
              <a:ea typeface="Times New Roman"/>
              <a:cs typeface="+mn-cs"/>
            </a:endParaRPr>
          </a:p>
          <a:p>
            <a:pPr marL="180975" indent="-180975" eaLnBrk="0" hangingPunct="0">
              <a:spcBef>
                <a:spcPts val="900"/>
              </a:spcBef>
              <a:spcAft>
                <a:spcPts val="0"/>
              </a:spcAft>
              <a:buClr>
                <a:srgbClr val="FF3300"/>
              </a:buClr>
              <a:defRPr/>
            </a:pPr>
            <a:endParaRPr lang="en-US" sz="1800" kern="0" dirty="0">
              <a:latin typeface="+mn-lt"/>
              <a:cs typeface="+mn-cs"/>
            </a:endParaRPr>
          </a:p>
        </p:txBody>
      </p:sp>
      <p:sp>
        <p:nvSpPr>
          <p:cNvPr id="36873" name="textruta 76"/>
          <p:cNvSpPr txBox="1">
            <a:spLocks noChangeArrowheads="1"/>
          </p:cNvSpPr>
          <p:nvPr/>
        </p:nvSpPr>
        <p:spPr bwMode="auto">
          <a:xfrm>
            <a:off x="4095750" y="4462463"/>
            <a:ext cx="820738" cy="785812"/>
          </a:xfrm>
          <a:prstGeom prst="rect">
            <a:avLst/>
          </a:prstGeom>
          <a:solidFill>
            <a:srgbClr val="FF9999"/>
          </a:solidFill>
          <a:ln w="9525">
            <a:solidFill>
              <a:srgbClr val="000000"/>
            </a:solidFill>
            <a:miter lim="800000"/>
            <a:headEnd/>
            <a:tailEnd/>
          </a:ln>
        </p:spPr>
        <p:txBody>
          <a:bodyPr/>
          <a:lstStyle/>
          <a:p>
            <a:r>
              <a:rPr lang="en-US" sz="1600"/>
              <a:t>Voice</a:t>
            </a:r>
          </a:p>
          <a:p>
            <a:r>
              <a:rPr lang="en-US" sz="1600"/>
              <a:t>Video</a:t>
            </a:r>
          </a:p>
          <a:p>
            <a:r>
              <a:rPr lang="en-US" sz="1600"/>
              <a:t>Data</a:t>
            </a:r>
          </a:p>
        </p:txBody>
      </p:sp>
      <p:sp>
        <p:nvSpPr>
          <p:cNvPr id="36874" name="textruta 76"/>
          <p:cNvSpPr txBox="1">
            <a:spLocks noChangeArrowheads="1"/>
          </p:cNvSpPr>
          <p:nvPr/>
        </p:nvSpPr>
        <p:spPr bwMode="auto">
          <a:xfrm>
            <a:off x="3835400" y="5422900"/>
            <a:ext cx="1271588" cy="371475"/>
          </a:xfrm>
          <a:prstGeom prst="rect">
            <a:avLst/>
          </a:prstGeom>
          <a:solidFill>
            <a:srgbClr val="FF9999"/>
          </a:solidFill>
          <a:ln w="9525">
            <a:solidFill>
              <a:srgbClr val="000000"/>
            </a:solidFill>
            <a:miter lim="800000"/>
            <a:headEnd/>
            <a:tailEnd/>
          </a:ln>
        </p:spPr>
        <p:txBody>
          <a:bodyPr/>
          <a:lstStyle/>
          <a:p>
            <a:r>
              <a:rPr lang="en-US" sz="1600" dirty="0"/>
              <a:t>“For free!”</a:t>
            </a:r>
          </a:p>
        </p:txBody>
      </p:sp>
      <p:sp>
        <p:nvSpPr>
          <p:cNvPr id="16" name="Content Placeholder 4"/>
          <p:cNvSpPr txBox="1">
            <a:spLocks/>
          </p:cNvSpPr>
          <p:nvPr/>
        </p:nvSpPr>
        <p:spPr bwMode="auto">
          <a:xfrm>
            <a:off x="5923128" y="1161457"/>
            <a:ext cx="2990685" cy="2796393"/>
          </a:xfrm>
          <a:prstGeom prst="rect">
            <a:avLst/>
          </a:prstGeom>
          <a:noFill/>
          <a:ln w="38100">
            <a:solidFill>
              <a:srgbClr val="FF9999"/>
            </a:solidFill>
            <a:miter lim="800000"/>
            <a:headEnd/>
            <a:tailEnd/>
          </a:ln>
        </p:spPr>
        <p:txBody>
          <a:bodyPr lIns="72000" tIns="0" rIns="0" bIns="0"/>
          <a:lstStyle/>
          <a:p>
            <a:pPr marL="180975" indent="-180975" eaLnBrk="0" hangingPunct="0">
              <a:spcBef>
                <a:spcPts val="900"/>
              </a:spcBef>
              <a:spcAft>
                <a:spcPts val="0"/>
              </a:spcAft>
              <a:buClr>
                <a:srgbClr val="FF3300"/>
              </a:buClr>
              <a:defRPr/>
            </a:pPr>
            <a:r>
              <a:rPr lang="en-US" sz="1600" kern="0" dirty="0" smtClean="0">
                <a:latin typeface="Arial" charset="0"/>
                <a:ea typeface="Times New Roman"/>
                <a:cs typeface="Arial" charset="0"/>
              </a:rPr>
              <a:t>What </a:t>
            </a:r>
            <a:r>
              <a:rPr lang="en-US" sz="1600" kern="0" dirty="0">
                <a:latin typeface="Arial" charset="0"/>
                <a:ea typeface="Times New Roman"/>
                <a:cs typeface="Arial" charset="0"/>
              </a:rPr>
              <a:t>WebRTC Does NOT Do:</a:t>
            </a:r>
            <a:endParaRPr lang="en-US" sz="1600" u="sng" kern="0" dirty="0">
              <a:latin typeface="Arial" charset="0"/>
              <a:ea typeface="Times New Roman"/>
              <a:cs typeface="Arial" charset="0"/>
            </a:endParaRPr>
          </a:p>
          <a:p>
            <a:pPr marL="273050" indent="-273050" eaLnBrk="0" hangingPunct="0">
              <a:spcBef>
                <a:spcPts val="900"/>
              </a:spcBef>
              <a:spcAft>
                <a:spcPts val="0"/>
              </a:spcAft>
              <a:buClr>
                <a:srgbClr val="FF3300"/>
              </a:buClr>
              <a:buFont typeface="Wingdings" pitchFamily="2" charset="2"/>
              <a:buChar char="Ø"/>
              <a:defRPr/>
            </a:pPr>
            <a:r>
              <a:rPr lang="en-US" sz="1600" kern="0" dirty="0" smtClean="0">
                <a:latin typeface="+mn-lt"/>
                <a:ea typeface="Times New Roman"/>
                <a:cs typeface="+mn-cs"/>
              </a:rPr>
              <a:t>“No Numbers”                  No </a:t>
            </a:r>
            <a:r>
              <a:rPr lang="en-US" sz="1600" kern="0" dirty="0">
                <a:latin typeface="+mn-lt"/>
                <a:ea typeface="Times New Roman"/>
                <a:cs typeface="+mn-cs"/>
              </a:rPr>
              <a:t>rendezvous – “no </a:t>
            </a:r>
            <a:r>
              <a:rPr lang="en-US" sz="1600" kern="0" dirty="0" smtClean="0">
                <a:latin typeface="+mn-lt"/>
                <a:ea typeface="Times New Roman"/>
                <a:cs typeface="+mn-cs"/>
              </a:rPr>
              <a:t>addressing” at all.           Not </a:t>
            </a:r>
            <a:r>
              <a:rPr lang="en-US" sz="1600" kern="0" dirty="0">
                <a:latin typeface="+mn-lt"/>
                <a:ea typeface="Times New Roman"/>
                <a:cs typeface="+mn-cs"/>
              </a:rPr>
              <a:t>like </a:t>
            </a:r>
            <a:r>
              <a:rPr lang="en-US" sz="1600" kern="0" dirty="0" smtClean="0">
                <a:latin typeface="+mn-lt"/>
                <a:ea typeface="Times New Roman"/>
                <a:cs typeface="+mn-cs"/>
              </a:rPr>
              <a:t>SIP</a:t>
            </a:r>
          </a:p>
          <a:p>
            <a:pPr marL="180975" indent="-180975" eaLnBrk="0" hangingPunct="0">
              <a:spcBef>
                <a:spcPts val="900"/>
              </a:spcBef>
              <a:spcAft>
                <a:spcPts val="0"/>
              </a:spcAft>
              <a:buClr>
                <a:srgbClr val="FF3300"/>
              </a:buClr>
              <a:defRPr/>
            </a:pPr>
            <a:r>
              <a:rPr lang="en-US" sz="1600" b="0" kern="0" dirty="0" smtClean="0">
                <a:latin typeface="+mn-lt"/>
                <a:ea typeface="Times New Roman"/>
                <a:cs typeface="+mn-cs"/>
              </a:rPr>
              <a:t>		------------</a:t>
            </a:r>
          </a:p>
          <a:p>
            <a:pPr eaLnBrk="0" hangingPunct="0">
              <a:spcBef>
                <a:spcPts val="900"/>
              </a:spcBef>
              <a:spcAft>
                <a:spcPts val="0"/>
              </a:spcAft>
              <a:buClr>
                <a:srgbClr val="FF3300"/>
              </a:buClr>
              <a:defRPr/>
            </a:pPr>
            <a:r>
              <a:rPr lang="en-US" sz="1600" b="0" kern="0" dirty="0" smtClean="0">
                <a:latin typeface="+mn-lt"/>
                <a:ea typeface="Times New Roman"/>
                <a:cs typeface="+mn-cs"/>
              </a:rPr>
              <a:t>More islands? Yes, but it is adding high quality real-time communication where we already are in contact.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50"/>
          <p:cNvSpPr>
            <a:spLocks noGrp="1" noChangeArrowheads="1"/>
          </p:cNvSpPr>
          <p:nvPr>
            <p:ph type="title"/>
          </p:nvPr>
        </p:nvSpPr>
        <p:spPr/>
        <p:txBody>
          <a:bodyPr/>
          <a:lstStyle/>
          <a:p>
            <a:pPr eaLnBrk="1" hangingPunct="1"/>
            <a:r>
              <a:rPr lang="en-US" dirty="0" smtClean="0"/>
              <a:t>“Automatic Mobility” is a Major Feature</a:t>
            </a:r>
          </a:p>
        </p:txBody>
      </p:sp>
      <p:sp>
        <p:nvSpPr>
          <p:cNvPr id="4101" name="Rectangle 21"/>
          <p:cNvSpPr>
            <a:spLocks noGrp="1" noChangeArrowheads="1"/>
          </p:cNvSpPr>
          <p:nvPr>
            <p:ph idx="1"/>
          </p:nvPr>
        </p:nvSpPr>
        <p:spPr>
          <a:xfrm>
            <a:off x="232014" y="1332222"/>
            <a:ext cx="682388" cy="633058"/>
          </a:xfrm>
        </p:spPr>
        <p:txBody>
          <a:bodyPr/>
          <a:lstStyle/>
          <a:p>
            <a:pPr eaLnBrk="1" hangingPunct="1">
              <a:buFont typeface="Wingdings" pitchFamily="2" charset="2"/>
              <a:buNone/>
            </a:pPr>
            <a:r>
              <a:rPr lang="en-US" dirty="0" smtClean="0"/>
              <a:t> </a:t>
            </a:r>
          </a:p>
        </p:txBody>
      </p:sp>
      <p:sp>
        <p:nvSpPr>
          <p:cNvPr id="4102" name="Text Box 25"/>
          <p:cNvSpPr txBox="1">
            <a:spLocks noChangeArrowheads="1"/>
          </p:cNvSpPr>
          <p:nvPr/>
        </p:nvSpPr>
        <p:spPr bwMode="auto">
          <a:xfrm>
            <a:off x="6809096" y="1754449"/>
            <a:ext cx="1079500" cy="371475"/>
          </a:xfrm>
          <a:prstGeom prst="rect">
            <a:avLst/>
          </a:prstGeom>
          <a:noFill/>
          <a:ln w="9525">
            <a:noFill/>
            <a:miter lim="800000"/>
            <a:headEnd/>
            <a:tailEnd/>
          </a:ln>
        </p:spPr>
        <p:txBody>
          <a:bodyPr lIns="91370" tIns="45687" rIns="91370" bIns="45687">
            <a:spAutoFit/>
          </a:bodyPr>
          <a:lstStyle/>
          <a:p>
            <a:r>
              <a:rPr lang="en-US" sz="1800" b="0" dirty="0"/>
              <a:t>PSTN</a:t>
            </a:r>
          </a:p>
        </p:txBody>
      </p:sp>
      <p:sp>
        <p:nvSpPr>
          <p:cNvPr id="40965" name="Cloud"/>
          <p:cNvSpPr>
            <a:spLocks noChangeAspect="1" noEditPoints="1" noChangeArrowheads="1"/>
          </p:cNvSpPr>
          <p:nvPr/>
        </p:nvSpPr>
        <p:spPr bwMode="auto">
          <a:xfrm>
            <a:off x="1106796" y="1221049"/>
            <a:ext cx="5432425" cy="1752600"/>
          </a:xfrm>
          <a:custGeom>
            <a:avLst/>
            <a:gdLst>
              <a:gd name="T0" fmla="*/ 784904429 w 21600"/>
              <a:gd name="T1" fmla="*/ 2147483647 h 21600"/>
              <a:gd name="T2" fmla="*/ 2147483647 w 21600"/>
              <a:gd name="T3" fmla="*/ 2147483647 h 21600"/>
              <a:gd name="T4" fmla="*/ 2147483647 w 21600"/>
              <a:gd name="T5" fmla="*/ 2147483647 h 21600"/>
              <a:gd name="T6" fmla="*/ 2147483647 w 21600"/>
              <a:gd name="T7" fmla="*/ 64536922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7C80"/>
              </a:gs>
              <a:gs pos="100000">
                <a:srgbClr val="FFFFFF"/>
              </a:gs>
            </a:gsLst>
            <a:lin ang="5400000" scaled="1"/>
          </a:gradFill>
          <a:ln w="9525">
            <a:solidFill>
              <a:srgbClr val="000000"/>
            </a:solidFill>
            <a:miter lim="800000"/>
            <a:headEnd/>
            <a:tailEnd/>
          </a:ln>
          <a:effectLst>
            <a:outerShdw dist="107763" dir="2700000" algn="ctr" rotWithShape="0">
              <a:srgbClr val="808080">
                <a:alpha val="74997"/>
              </a:srgbClr>
            </a:outerShdw>
          </a:effectLst>
        </p:spPr>
        <p:txBody>
          <a:bodyPr lIns="91370" tIns="45687" rIns="91370" bIns="45687"/>
          <a:lstStyle/>
          <a:p>
            <a:pPr>
              <a:defRPr/>
            </a:pPr>
            <a:endParaRPr lang="sv-SE"/>
          </a:p>
        </p:txBody>
      </p:sp>
      <p:pic>
        <p:nvPicPr>
          <p:cNvPr id="4104" name="Picture 20" descr="PSTN"/>
          <p:cNvPicPr>
            <a:picLocks noChangeAspect="1" noChangeArrowheads="1"/>
          </p:cNvPicPr>
          <p:nvPr/>
        </p:nvPicPr>
        <p:blipFill>
          <a:blip r:embed="rId4" cstate="print"/>
          <a:srcRect/>
          <a:stretch>
            <a:fillRect/>
          </a:stretch>
        </p:blipFill>
        <p:spPr bwMode="auto">
          <a:xfrm>
            <a:off x="6361421" y="1221049"/>
            <a:ext cx="1008063" cy="957263"/>
          </a:xfrm>
          <a:prstGeom prst="rect">
            <a:avLst/>
          </a:prstGeom>
          <a:noFill/>
          <a:ln w="9525">
            <a:noFill/>
            <a:miter lim="800000"/>
            <a:headEnd/>
            <a:tailEnd/>
          </a:ln>
        </p:spPr>
      </p:pic>
      <p:sp>
        <p:nvSpPr>
          <p:cNvPr id="4106" name="Line 11"/>
          <p:cNvSpPr>
            <a:spLocks noChangeShapeType="1"/>
          </p:cNvSpPr>
          <p:nvPr/>
        </p:nvSpPr>
        <p:spPr bwMode="auto">
          <a:xfrm flipV="1">
            <a:off x="5829679" y="5547768"/>
            <a:ext cx="3175" cy="520700"/>
          </a:xfrm>
          <a:prstGeom prst="line">
            <a:avLst/>
          </a:prstGeom>
          <a:noFill/>
          <a:ln w="38100">
            <a:solidFill>
              <a:srgbClr val="009900"/>
            </a:solidFill>
            <a:round/>
            <a:headEnd/>
            <a:tailEnd/>
          </a:ln>
        </p:spPr>
        <p:txBody>
          <a:bodyPr lIns="91380" tIns="45692" rIns="91380" bIns="45692"/>
          <a:lstStyle/>
          <a:p>
            <a:endParaRPr lang="sv-SE"/>
          </a:p>
        </p:txBody>
      </p:sp>
      <p:pic>
        <p:nvPicPr>
          <p:cNvPr id="4107" name="Picture 36" descr="MCj02901550000[1]"/>
          <p:cNvPicPr>
            <a:picLocks noChangeAspect="1" noChangeArrowheads="1"/>
          </p:cNvPicPr>
          <p:nvPr/>
        </p:nvPicPr>
        <p:blipFill>
          <a:blip r:embed="rId5" cstate="print"/>
          <a:srcRect/>
          <a:stretch>
            <a:fillRect/>
          </a:stretch>
        </p:blipFill>
        <p:spPr bwMode="auto">
          <a:xfrm>
            <a:off x="5469317" y="5925593"/>
            <a:ext cx="692150" cy="541338"/>
          </a:xfrm>
          <a:prstGeom prst="rect">
            <a:avLst/>
          </a:prstGeom>
          <a:noFill/>
          <a:ln w="9525">
            <a:noFill/>
            <a:miter lim="800000"/>
            <a:headEnd/>
            <a:tailEnd/>
          </a:ln>
        </p:spPr>
      </p:pic>
      <p:sp>
        <p:nvSpPr>
          <p:cNvPr id="4108" name="Line 14"/>
          <p:cNvSpPr>
            <a:spLocks noChangeShapeType="1"/>
          </p:cNvSpPr>
          <p:nvPr/>
        </p:nvSpPr>
        <p:spPr bwMode="auto">
          <a:xfrm flipV="1">
            <a:off x="3435729" y="5531893"/>
            <a:ext cx="1588" cy="379413"/>
          </a:xfrm>
          <a:prstGeom prst="line">
            <a:avLst/>
          </a:prstGeom>
          <a:noFill/>
          <a:ln w="38100">
            <a:solidFill>
              <a:srgbClr val="FF7C80"/>
            </a:solidFill>
            <a:round/>
            <a:headEnd/>
            <a:tailEnd/>
          </a:ln>
        </p:spPr>
        <p:txBody>
          <a:bodyPr lIns="91380" tIns="45692" rIns="91380" bIns="45692"/>
          <a:lstStyle/>
          <a:p>
            <a:endParaRPr lang="sv-SE"/>
          </a:p>
        </p:txBody>
      </p:sp>
      <p:sp>
        <p:nvSpPr>
          <p:cNvPr id="4109" name="Line 11"/>
          <p:cNvSpPr>
            <a:spLocks noChangeShapeType="1"/>
          </p:cNvSpPr>
          <p:nvPr/>
        </p:nvSpPr>
        <p:spPr bwMode="auto">
          <a:xfrm flipV="1">
            <a:off x="2068892" y="5512843"/>
            <a:ext cx="3175" cy="549275"/>
          </a:xfrm>
          <a:prstGeom prst="line">
            <a:avLst/>
          </a:prstGeom>
          <a:noFill/>
          <a:ln w="38100">
            <a:solidFill>
              <a:srgbClr val="009900"/>
            </a:solidFill>
            <a:round/>
            <a:headEnd/>
            <a:tailEnd/>
          </a:ln>
        </p:spPr>
        <p:txBody>
          <a:bodyPr lIns="91380" tIns="45692" rIns="91380" bIns="45692"/>
          <a:lstStyle/>
          <a:p>
            <a:endParaRPr lang="sv-SE"/>
          </a:p>
        </p:txBody>
      </p:sp>
      <p:pic>
        <p:nvPicPr>
          <p:cNvPr id="4110" name="Picture 36" descr="MCj02901550000[1]"/>
          <p:cNvPicPr>
            <a:picLocks noChangeAspect="1" noChangeArrowheads="1"/>
          </p:cNvPicPr>
          <p:nvPr/>
        </p:nvPicPr>
        <p:blipFill>
          <a:blip r:embed="rId5" cstate="print"/>
          <a:srcRect/>
          <a:stretch>
            <a:fillRect/>
          </a:stretch>
        </p:blipFill>
        <p:spPr bwMode="auto">
          <a:xfrm>
            <a:off x="1708529" y="5919243"/>
            <a:ext cx="692150" cy="541338"/>
          </a:xfrm>
          <a:prstGeom prst="rect">
            <a:avLst/>
          </a:prstGeom>
          <a:noFill/>
          <a:ln w="9525">
            <a:noFill/>
            <a:miter lim="800000"/>
            <a:headEnd/>
            <a:tailEnd/>
          </a:ln>
        </p:spPr>
      </p:pic>
      <p:sp>
        <p:nvSpPr>
          <p:cNvPr id="4111" name="Rectangle 19"/>
          <p:cNvSpPr>
            <a:spLocks noChangeArrowheads="1"/>
          </p:cNvSpPr>
          <p:nvPr/>
        </p:nvSpPr>
        <p:spPr bwMode="auto">
          <a:xfrm>
            <a:off x="1257679" y="5303293"/>
            <a:ext cx="7315200" cy="244475"/>
          </a:xfrm>
          <a:prstGeom prst="rect">
            <a:avLst/>
          </a:prstGeom>
          <a:gradFill rotWithShape="0">
            <a:gsLst>
              <a:gs pos="0">
                <a:srgbClr val="FF7C80"/>
              </a:gs>
              <a:gs pos="50000">
                <a:srgbClr val="009900"/>
              </a:gs>
              <a:gs pos="100000">
                <a:srgbClr val="FF7C80"/>
              </a:gs>
            </a:gsLst>
            <a:lin ang="5400000" scaled="1"/>
          </a:gradFill>
          <a:ln w="9525">
            <a:noFill/>
            <a:miter lim="800000"/>
            <a:headEnd/>
            <a:tailEnd/>
          </a:ln>
        </p:spPr>
        <p:txBody>
          <a:bodyPr wrap="none" lIns="91380" tIns="45692" rIns="91380" bIns="45692" anchor="ctr"/>
          <a:lstStyle/>
          <a:p>
            <a:endParaRPr lang="en-US"/>
          </a:p>
        </p:txBody>
      </p:sp>
      <p:sp>
        <p:nvSpPr>
          <p:cNvPr id="4112" name="Text Box 24"/>
          <p:cNvSpPr txBox="1">
            <a:spLocks noChangeArrowheads="1"/>
          </p:cNvSpPr>
          <p:nvPr/>
        </p:nvSpPr>
        <p:spPr bwMode="auto">
          <a:xfrm>
            <a:off x="4720017" y="5295356"/>
            <a:ext cx="2025650" cy="279400"/>
          </a:xfrm>
          <a:prstGeom prst="rect">
            <a:avLst/>
          </a:prstGeom>
          <a:noFill/>
          <a:ln w="9525">
            <a:noFill/>
            <a:miter lim="800000"/>
            <a:headEnd/>
            <a:tailEnd/>
          </a:ln>
        </p:spPr>
        <p:txBody>
          <a:bodyPr wrap="none" lIns="91370" tIns="0" rIns="91370" bIns="0">
            <a:spAutoFit/>
          </a:bodyPr>
          <a:lstStyle/>
          <a:p>
            <a:r>
              <a:rPr lang="en-US" sz="1800"/>
              <a:t>Data &amp; VoIP LAN</a:t>
            </a:r>
          </a:p>
        </p:txBody>
      </p:sp>
      <p:grpSp>
        <p:nvGrpSpPr>
          <p:cNvPr id="3" name="Group 22"/>
          <p:cNvGrpSpPr>
            <a:grpSpLocks/>
          </p:cNvGrpSpPr>
          <p:nvPr/>
        </p:nvGrpSpPr>
        <p:grpSpPr bwMode="auto">
          <a:xfrm>
            <a:off x="305179" y="4099968"/>
            <a:ext cx="2066925" cy="1277938"/>
            <a:chOff x="600" y="2390"/>
            <a:chExt cx="1302" cy="805"/>
          </a:xfrm>
        </p:grpSpPr>
        <p:sp>
          <p:nvSpPr>
            <p:cNvPr id="4148" name="Line 23"/>
            <p:cNvSpPr>
              <a:spLocks noChangeShapeType="1"/>
            </p:cNvSpPr>
            <p:nvPr/>
          </p:nvSpPr>
          <p:spPr bwMode="auto">
            <a:xfrm flipH="1">
              <a:off x="1584" y="2966"/>
              <a:ext cx="1" cy="229"/>
            </a:xfrm>
            <a:prstGeom prst="line">
              <a:avLst/>
            </a:prstGeom>
            <a:noFill/>
            <a:ln w="38100">
              <a:solidFill>
                <a:srgbClr val="009900"/>
              </a:solidFill>
              <a:round/>
              <a:headEnd/>
              <a:tailEnd/>
            </a:ln>
          </p:spPr>
          <p:txBody>
            <a:bodyPr/>
            <a:lstStyle/>
            <a:p>
              <a:endParaRPr lang="sv-SE"/>
            </a:p>
          </p:txBody>
        </p:sp>
        <p:graphicFrame>
          <p:nvGraphicFramePr>
            <p:cNvPr id="4098" name="Object 24"/>
            <p:cNvGraphicFramePr>
              <a:graphicFrameLocks noChangeAspect="1"/>
            </p:cNvGraphicFramePr>
            <p:nvPr/>
          </p:nvGraphicFramePr>
          <p:xfrm>
            <a:off x="1296" y="2390"/>
            <a:ext cx="606" cy="686"/>
          </p:xfrm>
          <a:graphic>
            <a:graphicData uri="http://schemas.openxmlformats.org/presentationml/2006/ole">
              <p:oleObj spid="_x0000_s112642" name="Visio" r:id="rId6" imgW="993343" imgH="1127760" progId="">
                <p:embed/>
              </p:oleObj>
            </a:graphicData>
          </a:graphic>
        </p:graphicFrame>
        <p:sp>
          <p:nvSpPr>
            <p:cNvPr id="4149" name="Text Box 10"/>
            <p:cNvSpPr txBox="1">
              <a:spLocks noChangeArrowheads="1"/>
            </p:cNvSpPr>
            <p:nvPr/>
          </p:nvSpPr>
          <p:spPr bwMode="auto">
            <a:xfrm>
              <a:off x="600" y="2678"/>
              <a:ext cx="936" cy="233"/>
            </a:xfrm>
            <a:prstGeom prst="rect">
              <a:avLst/>
            </a:prstGeom>
            <a:noFill/>
            <a:ln w="9525">
              <a:noFill/>
              <a:miter lim="800000"/>
              <a:headEnd/>
              <a:tailEnd/>
            </a:ln>
          </p:spPr>
          <p:txBody>
            <a:bodyPr lIns="91430" tIns="0" rIns="91430" bIns="0">
              <a:spAutoFit/>
            </a:bodyPr>
            <a:lstStyle/>
            <a:p>
              <a:r>
                <a:rPr lang="en-US" b="0"/>
                <a:t>IP-PBX</a:t>
              </a:r>
            </a:p>
          </p:txBody>
        </p:sp>
      </p:grpSp>
      <p:grpSp>
        <p:nvGrpSpPr>
          <p:cNvPr id="4" name="Group 27"/>
          <p:cNvGrpSpPr>
            <a:grpSpLocks/>
          </p:cNvGrpSpPr>
          <p:nvPr/>
        </p:nvGrpSpPr>
        <p:grpSpPr bwMode="auto">
          <a:xfrm>
            <a:off x="4229479" y="5471568"/>
            <a:ext cx="3886200" cy="1057275"/>
            <a:chOff x="2352" y="3264"/>
            <a:chExt cx="2448" cy="666"/>
          </a:xfrm>
        </p:grpSpPr>
        <p:sp>
          <p:nvSpPr>
            <p:cNvPr id="4139" name="Line 14"/>
            <p:cNvSpPr>
              <a:spLocks noChangeShapeType="1"/>
            </p:cNvSpPr>
            <p:nvPr/>
          </p:nvSpPr>
          <p:spPr bwMode="auto">
            <a:xfrm flipV="1">
              <a:off x="2640" y="3264"/>
              <a:ext cx="1" cy="239"/>
            </a:xfrm>
            <a:prstGeom prst="line">
              <a:avLst/>
            </a:prstGeom>
            <a:noFill/>
            <a:ln w="38100">
              <a:solidFill>
                <a:srgbClr val="009900"/>
              </a:solidFill>
              <a:round/>
              <a:headEnd/>
              <a:tailEnd/>
            </a:ln>
          </p:spPr>
          <p:txBody>
            <a:bodyPr/>
            <a:lstStyle/>
            <a:p>
              <a:endParaRPr lang="sv-SE"/>
            </a:p>
          </p:txBody>
        </p:sp>
        <p:sp>
          <p:nvSpPr>
            <p:cNvPr id="4140" name="Line 14"/>
            <p:cNvSpPr>
              <a:spLocks noChangeShapeType="1"/>
            </p:cNvSpPr>
            <p:nvPr/>
          </p:nvSpPr>
          <p:spPr bwMode="auto">
            <a:xfrm flipV="1">
              <a:off x="2620" y="3302"/>
              <a:ext cx="1" cy="239"/>
            </a:xfrm>
            <a:prstGeom prst="line">
              <a:avLst/>
            </a:prstGeom>
            <a:noFill/>
            <a:ln w="38100">
              <a:solidFill>
                <a:srgbClr val="FF7C80"/>
              </a:solidFill>
              <a:round/>
              <a:headEnd/>
              <a:tailEnd/>
            </a:ln>
          </p:spPr>
          <p:txBody>
            <a:bodyPr/>
            <a:lstStyle/>
            <a:p>
              <a:endParaRPr lang="sv-SE"/>
            </a:p>
          </p:txBody>
        </p:sp>
        <p:pic>
          <p:nvPicPr>
            <p:cNvPr id="4141" name="Picture 30" descr="MobileE60Small"/>
            <p:cNvPicPr>
              <a:picLocks noChangeAspect="1" noChangeArrowheads="1"/>
            </p:cNvPicPr>
            <p:nvPr/>
          </p:nvPicPr>
          <p:blipFill>
            <a:blip r:embed="rId7" cstate="print"/>
            <a:srcRect/>
            <a:stretch>
              <a:fillRect/>
            </a:stretch>
          </p:blipFill>
          <p:spPr bwMode="auto">
            <a:xfrm>
              <a:off x="4608" y="3504"/>
              <a:ext cx="192" cy="336"/>
            </a:xfrm>
            <a:prstGeom prst="rect">
              <a:avLst/>
            </a:prstGeom>
            <a:noFill/>
            <a:ln w="9525">
              <a:noFill/>
              <a:miter lim="800000"/>
              <a:headEnd/>
              <a:tailEnd/>
            </a:ln>
          </p:spPr>
        </p:pic>
        <p:pic>
          <p:nvPicPr>
            <p:cNvPr id="4142" name="Picture 31" descr="GayLeft"/>
            <p:cNvPicPr>
              <a:picLocks noChangeAspect="1" noChangeArrowheads="1"/>
            </p:cNvPicPr>
            <p:nvPr/>
          </p:nvPicPr>
          <p:blipFill>
            <a:blip r:embed="rId8" cstate="print"/>
            <a:srcRect/>
            <a:stretch>
              <a:fillRect/>
            </a:stretch>
          </p:blipFill>
          <p:spPr bwMode="auto">
            <a:xfrm>
              <a:off x="4464" y="3456"/>
              <a:ext cx="135" cy="252"/>
            </a:xfrm>
            <a:prstGeom prst="rect">
              <a:avLst/>
            </a:prstGeom>
            <a:noFill/>
            <a:ln w="9525">
              <a:noFill/>
              <a:miter lim="800000"/>
              <a:headEnd/>
              <a:tailEnd/>
            </a:ln>
          </p:spPr>
        </p:pic>
        <p:grpSp>
          <p:nvGrpSpPr>
            <p:cNvPr id="5" name="Group 32"/>
            <p:cNvGrpSpPr>
              <a:grpSpLocks/>
            </p:cNvGrpSpPr>
            <p:nvPr/>
          </p:nvGrpSpPr>
          <p:grpSpPr bwMode="auto">
            <a:xfrm>
              <a:off x="3744" y="3408"/>
              <a:ext cx="672" cy="480"/>
              <a:chOff x="3792" y="3600"/>
              <a:chExt cx="720" cy="528"/>
            </a:xfrm>
          </p:grpSpPr>
          <p:pic>
            <p:nvPicPr>
              <p:cNvPr id="4146" name="Picture 33" descr="laptop_computer"/>
              <p:cNvPicPr>
                <a:picLocks noChangeAspect="1" noChangeArrowheads="1"/>
              </p:cNvPicPr>
              <p:nvPr/>
            </p:nvPicPr>
            <p:blipFill>
              <a:blip r:embed="rId9" cstate="print"/>
              <a:srcRect/>
              <a:stretch>
                <a:fillRect/>
              </a:stretch>
            </p:blipFill>
            <p:spPr bwMode="auto">
              <a:xfrm>
                <a:off x="3792" y="3600"/>
                <a:ext cx="720" cy="512"/>
              </a:xfrm>
              <a:prstGeom prst="rect">
                <a:avLst/>
              </a:prstGeom>
              <a:noFill/>
              <a:ln w="9525">
                <a:noFill/>
                <a:miter lim="800000"/>
                <a:headEnd/>
                <a:tailEnd/>
              </a:ln>
            </p:spPr>
          </p:pic>
          <p:sp>
            <p:nvSpPr>
              <p:cNvPr id="4147" name="Rectangle 34"/>
              <p:cNvSpPr>
                <a:spLocks noChangeArrowheads="1"/>
              </p:cNvSpPr>
              <p:nvPr/>
            </p:nvSpPr>
            <p:spPr bwMode="auto">
              <a:xfrm>
                <a:off x="4368" y="3840"/>
                <a:ext cx="144" cy="288"/>
              </a:xfrm>
              <a:prstGeom prst="rect">
                <a:avLst/>
              </a:prstGeom>
              <a:solidFill>
                <a:schemeClr val="bg1"/>
              </a:solidFill>
              <a:ln w="9525">
                <a:noFill/>
                <a:miter lim="800000"/>
                <a:headEnd/>
                <a:tailEnd/>
              </a:ln>
            </p:spPr>
            <p:txBody>
              <a:bodyPr wrap="none" anchor="ctr"/>
              <a:lstStyle/>
              <a:p>
                <a:endParaRPr lang="en-US"/>
              </a:p>
            </p:txBody>
          </p:sp>
        </p:grpSp>
        <p:pic>
          <p:nvPicPr>
            <p:cNvPr id="4144" name="Picture 35" descr="SIP (transp)"/>
            <p:cNvPicPr>
              <a:picLocks noChangeAspect="1" noChangeArrowheads="1"/>
            </p:cNvPicPr>
            <p:nvPr/>
          </p:nvPicPr>
          <p:blipFill>
            <a:blip r:embed="rId10" cstate="print"/>
            <a:srcRect/>
            <a:stretch>
              <a:fillRect/>
            </a:stretch>
          </p:blipFill>
          <p:spPr bwMode="auto">
            <a:xfrm>
              <a:off x="2352" y="3408"/>
              <a:ext cx="576" cy="522"/>
            </a:xfrm>
            <a:prstGeom prst="rect">
              <a:avLst/>
            </a:prstGeom>
            <a:noFill/>
            <a:ln w="9525">
              <a:noFill/>
              <a:miter lim="800000"/>
              <a:headEnd/>
              <a:tailEnd/>
            </a:ln>
          </p:spPr>
        </p:pic>
        <p:pic>
          <p:nvPicPr>
            <p:cNvPr id="4145" name="Picture 36" descr="GayLeft"/>
            <p:cNvPicPr>
              <a:picLocks noChangeAspect="1" noChangeArrowheads="1"/>
            </p:cNvPicPr>
            <p:nvPr/>
          </p:nvPicPr>
          <p:blipFill>
            <a:blip r:embed="rId8" cstate="print"/>
            <a:srcRect/>
            <a:stretch>
              <a:fillRect/>
            </a:stretch>
          </p:blipFill>
          <p:spPr bwMode="auto">
            <a:xfrm>
              <a:off x="3792" y="3360"/>
              <a:ext cx="135" cy="252"/>
            </a:xfrm>
            <a:prstGeom prst="rect">
              <a:avLst/>
            </a:prstGeom>
            <a:noFill/>
            <a:ln w="9525">
              <a:noFill/>
              <a:miter lim="800000"/>
              <a:headEnd/>
              <a:tailEnd/>
            </a:ln>
          </p:spPr>
        </p:pic>
      </p:grpSp>
      <p:pic>
        <p:nvPicPr>
          <p:cNvPr id="4115" name="Picture 42" descr="JustPC"/>
          <p:cNvPicPr>
            <a:picLocks noChangeAspect="1" noChangeArrowheads="1"/>
          </p:cNvPicPr>
          <p:nvPr/>
        </p:nvPicPr>
        <p:blipFill>
          <a:blip r:embed="rId11" cstate="print"/>
          <a:srcRect/>
          <a:stretch>
            <a:fillRect/>
          </a:stretch>
        </p:blipFill>
        <p:spPr bwMode="auto">
          <a:xfrm>
            <a:off x="2965829" y="5817643"/>
            <a:ext cx="838200" cy="838200"/>
          </a:xfrm>
          <a:prstGeom prst="rect">
            <a:avLst/>
          </a:prstGeom>
          <a:noFill/>
          <a:ln w="9525">
            <a:noFill/>
            <a:miter lim="800000"/>
            <a:headEnd/>
            <a:tailEnd/>
          </a:ln>
        </p:spPr>
      </p:pic>
      <p:sp>
        <p:nvSpPr>
          <p:cNvPr id="4125" name="Rectangle 15"/>
          <p:cNvSpPr>
            <a:spLocks noChangeArrowheads="1"/>
          </p:cNvSpPr>
          <p:nvPr/>
        </p:nvSpPr>
        <p:spPr bwMode="auto">
          <a:xfrm rot="-5400000">
            <a:off x="2883872" y="4119514"/>
            <a:ext cx="2354761" cy="120748"/>
          </a:xfrm>
          <a:prstGeom prst="rect">
            <a:avLst/>
          </a:prstGeom>
          <a:gradFill rotWithShape="0">
            <a:gsLst>
              <a:gs pos="0">
                <a:srgbClr val="FF7C80"/>
              </a:gs>
              <a:gs pos="50000">
                <a:srgbClr val="009900"/>
              </a:gs>
              <a:gs pos="100000">
                <a:srgbClr val="FF7C80"/>
              </a:gs>
            </a:gsLst>
            <a:lin ang="0" scaled="1"/>
          </a:gradFill>
          <a:ln w="9525">
            <a:noFill/>
            <a:miter lim="800000"/>
            <a:headEnd/>
            <a:tailEnd/>
          </a:ln>
        </p:spPr>
        <p:txBody>
          <a:bodyPr wrap="none" lIns="91380" tIns="45692" rIns="91380" bIns="45692" anchor="ctr"/>
          <a:lstStyle/>
          <a:p>
            <a:endParaRPr lang="en-US"/>
          </a:p>
        </p:txBody>
      </p:sp>
      <p:pic>
        <p:nvPicPr>
          <p:cNvPr id="4126" name="Picture 50" descr="1900_front_transparant_low"/>
          <p:cNvPicPr>
            <a:picLocks noChangeAspect="1" noChangeArrowheads="1"/>
          </p:cNvPicPr>
          <p:nvPr/>
        </p:nvPicPr>
        <p:blipFill>
          <a:blip r:embed="rId12" cstate="print"/>
          <a:srcRect/>
          <a:stretch>
            <a:fillRect/>
          </a:stretch>
        </p:blipFill>
        <p:spPr bwMode="auto">
          <a:xfrm>
            <a:off x="2741992" y="3970172"/>
            <a:ext cx="2176462" cy="739775"/>
          </a:xfrm>
          <a:prstGeom prst="rect">
            <a:avLst/>
          </a:prstGeom>
          <a:noFill/>
          <a:ln w="9525">
            <a:noFill/>
            <a:miter lim="800000"/>
            <a:headEnd/>
            <a:tailEnd/>
          </a:ln>
        </p:spPr>
      </p:pic>
      <p:sp>
        <p:nvSpPr>
          <p:cNvPr id="4127" name="Text Box 40"/>
          <p:cNvSpPr txBox="1">
            <a:spLocks noChangeArrowheads="1"/>
          </p:cNvSpPr>
          <p:nvPr/>
        </p:nvSpPr>
        <p:spPr bwMode="auto">
          <a:xfrm>
            <a:off x="3245229" y="3971760"/>
            <a:ext cx="1381125" cy="368300"/>
          </a:xfrm>
          <a:prstGeom prst="rect">
            <a:avLst/>
          </a:prstGeom>
          <a:noFill/>
          <a:ln w="9525">
            <a:noFill/>
            <a:miter lim="800000"/>
            <a:headEnd/>
            <a:tailEnd/>
          </a:ln>
        </p:spPr>
        <p:txBody>
          <a:bodyPr wrap="none" lIns="91380" tIns="45692" rIns="91380" bIns="45692">
            <a:spAutoFit/>
          </a:bodyPr>
          <a:lstStyle/>
          <a:p>
            <a:r>
              <a:rPr lang="en-US" sz="1800" dirty="0">
                <a:solidFill>
                  <a:srgbClr val="A50021"/>
                </a:solidFill>
              </a:rPr>
              <a:t>SIParator®</a:t>
            </a:r>
            <a:endParaRPr lang="en-US" sz="1800" b="0" dirty="0"/>
          </a:p>
        </p:txBody>
      </p:sp>
      <p:grpSp>
        <p:nvGrpSpPr>
          <p:cNvPr id="55" name="Group 7"/>
          <p:cNvGrpSpPr>
            <a:grpSpLocks/>
          </p:cNvGrpSpPr>
          <p:nvPr/>
        </p:nvGrpSpPr>
        <p:grpSpPr bwMode="auto">
          <a:xfrm>
            <a:off x="6194734" y="1725874"/>
            <a:ext cx="709612" cy="920750"/>
            <a:chOff x="4359" y="1170"/>
            <a:chExt cx="447" cy="580"/>
          </a:xfrm>
        </p:grpSpPr>
        <p:graphicFrame>
          <p:nvGraphicFramePr>
            <p:cNvPr id="58" name="Object 8"/>
            <p:cNvGraphicFramePr>
              <a:graphicFrameLocks noChangeAspect="1"/>
            </p:cNvGraphicFramePr>
            <p:nvPr/>
          </p:nvGraphicFramePr>
          <p:xfrm>
            <a:off x="4359" y="1170"/>
            <a:ext cx="444" cy="580"/>
          </p:xfrm>
          <a:graphic>
            <a:graphicData uri="http://schemas.openxmlformats.org/presentationml/2006/ole">
              <p:oleObj spid="_x0000_s112644" name="Visio" r:id="rId13" imgW="806196" imgH="1199693" progId="">
                <p:embed/>
              </p:oleObj>
            </a:graphicData>
          </a:graphic>
        </p:graphicFrame>
        <p:sp>
          <p:nvSpPr>
            <p:cNvPr id="59" name="Text Box 26"/>
            <p:cNvSpPr txBox="1">
              <a:spLocks noChangeArrowheads="1"/>
            </p:cNvSpPr>
            <p:nvPr/>
          </p:nvSpPr>
          <p:spPr bwMode="auto">
            <a:xfrm rot="1644307">
              <a:off x="4470" y="1241"/>
              <a:ext cx="336" cy="136"/>
            </a:xfrm>
            <a:prstGeom prst="rect">
              <a:avLst/>
            </a:prstGeom>
            <a:noFill/>
            <a:ln w="9525">
              <a:noFill/>
              <a:miter lim="800000"/>
              <a:headEnd/>
              <a:tailEnd/>
            </a:ln>
          </p:spPr>
          <p:txBody>
            <a:bodyPr lIns="0" tIns="0" rIns="0" bIns="0">
              <a:spAutoFit/>
            </a:bodyPr>
            <a:lstStyle/>
            <a:p>
              <a:r>
                <a:rPr lang="en-US" sz="1400"/>
                <a:t>GW</a:t>
              </a:r>
            </a:p>
          </p:txBody>
        </p:sp>
      </p:grpSp>
      <p:grpSp>
        <p:nvGrpSpPr>
          <p:cNvPr id="60" name="Group 10"/>
          <p:cNvGrpSpPr>
            <a:grpSpLocks/>
          </p:cNvGrpSpPr>
          <p:nvPr/>
        </p:nvGrpSpPr>
        <p:grpSpPr bwMode="auto">
          <a:xfrm>
            <a:off x="3911553" y="1779849"/>
            <a:ext cx="927100" cy="544513"/>
            <a:chOff x="880" y="1089"/>
            <a:chExt cx="584" cy="343"/>
          </a:xfrm>
        </p:grpSpPr>
        <p:pic>
          <p:nvPicPr>
            <p:cNvPr id="61" name="Picture 11" descr="sip_operator"/>
            <p:cNvPicPr>
              <a:picLocks noChangeAspect="1" noChangeArrowheads="1"/>
            </p:cNvPicPr>
            <p:nvPr/>
          </p:nvPicPr>
          <p:blipFill>
            <a:blip r:embed="rId14" cstate="print"/>
            <a:srcRect/>
            <a:stretch>
              <a:fillRect/>
            </a:stretch>
          </p:blipFill>
          <p:spPr bwMode="auto">
            <a:xfrm>
              <a:off x="880" y="1089"/>
              <a:ext cx="584" cy="343"/>
            </a:xfrm>
            <a:prstGeom prst="rect">
              <a:avLst/>
            </a:prstGeom>
            <a:noFill/>
            <a:ln w="9525">
              <a:noFill/>
              <a:miter lim="800000"/>
              <a:headEnd/>
              <a:tailEnd/>
            </a:ln>
          </p:spPr>
        </p:pic>
        <p:sp>
          <p:nvSpPr>
            <p:cNvPr id="62" name="Text Box 10"/>
            <p:cNvSpPr txBox="1">
              <a:spLocks noChangeArrowheads="1"/>
            </p:cNvSpPr>
            <p:nvPr/>
          </p:nvSpPr>
          <p:spPr bwMode="auto">
            <a:xfrm>
              <a:off x="886" y="1113"/>
              <a:ext cx="544" cy="161"/>
            </a:xfrm>
            <a:prstGeom prst="rect">
              <a:avLst/>
            </a:prstGeom>
            <a:solidFill>
              <a:schemeClr val="bg1"/>
            </a:solidFill>
            <a:ln w="9525">
              <a:noFill/>
              <a:miter lim="800000"/>
              <a:headEnd/>
              <a:tailEnd/>
            </a:ln>
          </p:spPr>
          <p:txBody>
            <a:bodyPr wrap="none" lIns="18000" tIns="36000" rIns="18000" bIns="36000">
              <a:spAutoFit/>
            </a:bodyPr>
            <a:lstStyle/>
            <a:p>
              <a:r>
                <a:rPr lang="en-US" sz="1200" dirty="0"/>
                <a:t>SIP System</a:t>
              </a:r>
            </a:p>
          </p:txBody>
        </p:sp>
      </p:grpSp>
      <p:sp>
        <p:nvSpPr>
          <p:cNvPr id="63" name="Text Box 26"/>
          <p:cNvSpPr txBox="1">
            <a:spLocks noChangeArrowheads="1"/>
          </p:cNvSpPr>
          <p:nvPr/>
        </p:nvSpPr>
        <p:spPr bwMode="auto">
          <a:xfrm>
            <a:off x="4250946" y="1455051"/>
            <a:ext cx="2362200" cy="701675"/>
          </a:xfrm>
          <a:prstGeom prst="rect">
            <a:avLst/>
          </a:prstGeom>
          <a:noFill/>
          <a:ln w="9525">
            <a:noFill/>
            <a:miter lim="800000"/>
            <a:headEnd/>
            <a:tailEnd/>
          </a:ln>
        </p:spPr>
        <p:txBody>
          <a:bodyPr lIns="91370" tIns="45687" rIns="91370" bIns="45687">
            <a:spAutoFit/>
          </a:bodyPr>
          <a:lstStyle/>
          <a:p>
            <a:pPr algn="ctr"/>
            <a:r>
              <a:rPr lang="en-US" sz="2000" dirty="0">
                <a:solidFill>
                  <a:srgbClr val="009900"/>
                </a:solidFill>
              </a:rPr>
              <a:t>SIP Trunking Provider</a:t>
            </a:r>
          </a:p>
        </p:txBody>
      </p:sp>
      <p:sp>
        <p:nvSpPr>
          <p:cNvPr id="65" name="Platshållare för innehåll 70"/>
          <p:cNvSpPr txBox="1">
            <a:spLocks/>
          </p:cNvSpPr>
          <p:nvPr/>
        </p:nvSpPr>
        <p:spPr bwMode="auto">
          <a:xfrm>
            <a:off x="5295332" y="3111691"/>
            <a:ext cx="3671248" cy="1787856"/>
          </a:xfrm>
          <a:prstGeom prst="rect">
            <a:avLst/>
          </a:prstGeom>
          <a:noFill/>
          <a:ln w="38100">
            <a:solidFill>
              <a:srgbClr val="FF0000"/>
            </a:solidFill>
            <a:miter lim="800000"/>
            <a:headEnd/>
            <a:tailEnd/>
          </a:ln>
        </p:spPr>
        <p:txBody>
          <a:bodyPr lIns="144000" tIns="72000" rIns="108000" bIns="0"/>
          <a:lstStyle/>
          <a:p>
            <a:pPr marL="0" indent="0">
              <a:buClr>
                <a:srgbClr val="B71937"/>
              </a:buClr>
              <a:buNone/>
            </a:pPr>
            <a:r>
              <a:rPr lang="en-US" sz="1800" b="0" dirty="0" smtClean="0"/>
              <a:t>Today, only the best E-SBCs support remote SIP clients and also do Far End NAT Traversal (FENT). And mobile operators’ mobility solutions requires a lot and gives few of the UC features.</a:t>
            </a: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a:p>
            <a:pPr>
              <a:buClr>
                <a:srgbClr val="B71937"/>
              </a:buClr>
            </a:pPr>
            <a:endParaRPr lang="en-US" sz="1800" b="0" dirty="0" smtClean="0">
              <a:solidFill>
                <a:srgbClr val="B30F41"/>
              </a:solidFill>
            </a:endParaRPr>
          </a:p>
        </p:txBody>
      </p:sp>
      <p:grpSp>
        <p:nvGrpSpPr>
          <p:cNvPr id="7" name="Group 43"/>
          <p:cNvGrpSpPr>
            <a:grpSpLocks/>
          </p:cNvGrpSpPr>
          <p:nvPr/>
        </p:nvGrpSpPr>
        <p:grpSpPr bwMode="auto">
          <a:xfrm>
            <a:off x="409244" y="2389449"/>
            <a:ext cx="3524250" cy="3055938"/>
            <a:chOff x="232" y="1462"/>
            <a:chExt cx="2220" cy="1925"/>
          </a:xfrm>
        </p:grpSpPr>
        <p:sp>
          <p:nvSpPr>
            <p:cNvPr id="4131" name="Freeform 44"/>
            <p:cNvSpPr>
              <a:spLocks/>
            </p:cNvSpPr>
            <p:nvPr/>
          </p:nvSpPr>
          <p:spPr bwMode="auto">
            <a:xfrm>
              <a:off x="1142" y="1462"/>
              <a:ext cx="1310" cy="1042"/>
            </a:xfrm>
            <a:custGeom>
              <a:avLst/>
              <a:gdLst>
                <a:gd name="T0" fmla="*/ 0 w 1160"/>
                <a:gd name="T1" fmla="*/ 3 h 902"/>
                <a:gd name="T2" fmla="*/ 269 w 1160"/>
                <a:gd name="T3" fmla="*/ 3 h 902"/>
                <a:gd name="T4" fmla="*/ 714 w 1160"/>
                <a:gd name="T5" fmla="*/ 3 h 902"/>
                <a:gd name="T6" fmla="*/ 1092 w 1160"/>
                <a:gd name="T7" fmla="*/ 3 h 902"/>
                <a:gd name="T8" fmla="*/ 1122 w 1160"/>
                <a:gd name="T9" fmla="*/ 3 h 902"/>
                <a:gd name="T10" fmla="*/ 0 60000 65536"/>
                <a:gd name="T11" fmla="*/ 0 60000 65536"/>
                <a:gd name="T12" fmla="*/ 0 60000 65536"/>
                <a:gd name="T13" fmla="*/ 0 60000 65536"/>
                <a:gd name="T14" fmla="*/ 0 60000 65536"/>
                <a:gd name="T15" fmla="*/ 0 w 1160"/>
                <a:gd name="T16" fmla="*/ 0 h 902"/>
                <a:gd name="T17" fmla="*/ 1160 w 1160"/>
                <a:gd name="T18" fmla="*/ 902 h 902"/>
                <a:gd name="connsiteX0" fmla="*/ 0 w 10037"/>
                <a:gd name="connsiteY0" fmla="*/ 2749 h 13988"/>
                <a:gd name="connsiteX1" fmla="*/ 2319 w 10037"/>
                <a:gd name="connsiteY1" fmla="*/ 1197 h 13988"/>
                <a:gd name="connsiteX2" fmla="*/ 6155 w 10037"/>
                <a:gd name="connsiteY2" fmla="*/ 222 h 13988"/>
                <a:gd name="connsiteX3" fmla="*/ 9414 w 10037"/>
                <a:gd name="connsiteY3" fmla="*/ 2550 h 13988"/>
                <a:gd name="connsiteX4" fmla="*/ 9894 w 10037"/>
                <a:gd name="connsiteY4" fmla="*/ 13988 h 13988"/>
                <a:gd name="connsiteX0" fmla="*/ 0 w 10037"/>
                <a:gd name="connsiteY0" fmla="*/ 2749 h 13434"/>
                <a:gd name="connsiteX1" fmla="*/ 2319 w 10037"/>
                <a:gd name="connsiteY1" fmla="*/ 1197 h 13434"/>
                <a:gd name="connsiteX2" fmla="*/ 6155 w 10037"/>
                <a:gd name="connsiteY2" fmla="*/ 222 h 13434"/>
                <a:gd name="connsiteX3" fmla="*/ 9414 w 10037"/>
                <a:gd name="connsiteY3" fmla="*/ 2550 h 13434"/>
                <a:gd name="connsiteX4" fmla="*/ 9894 w 10037"/>
                <a:gd name="connsiteY4" fmla="*/ 13434 h 13434"/>
                <a:gd name="connsiteX0" fmla="*/ 0 w 10630"/>
                <a:gd name="connsiteY0" fmla="*/ 3857 h 13434"/>
                <a:gd name="connsiteX1" fmla="*/ 2912 w 10630"/>
                <a:gd name="connsiteY1" fmla="*/ 1197 h 13434"/>
                <a:gd name="connsiteX2" fmla="*/ 6748 w 10630"/>
                <a:gd name="connsiteY2" fmla="*/ 222 h 13434"/>
                <a:gd name="connsiteX3" fmla="*/ 10007 w 10630"/>
                <a:gd name="connsiteY3" fmla="*/ 2550 h 13434"/>
                <a:gd name="connsiteX4" fmla="*/ 10487 w 10630"/>
                <a:gd name="connsiteY4" fmla="*/ 13434 h 13434"/>
                <a:gd name="connsiteX0" fmla="*/ 0 w 11297"/>
                <a:gd name="connsiteY0" fmla="*/ 5408 h 13434"/>
                <a:gd name="connsiteX1" fmla="*/ 3579 w 11297"/>
                <a:gd name="connsiteY1" fmla="*/ 1197 h 13434"/>
                <a:gd name="connsiteX2" fmla="*/ 7415 w 11297"/>
                <a:gd name="connsiteY2" fmla="*/ 222 h 13434"/>
                <a:gd name="connsiteX3" fmla="*/ 10674 w 11297"/>
                <a:gd name="connsiteY3" fmla="*/ 2550 h 13434"/>
                <a:gd name="connsiteX4" fmla="*/ 11154 w 11297"/>
                <a:gd name="connsiteY4" fmla="*/ 13434 h 1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 h="13434">
                  <a:moveTo>
                    <a:pt x="0" y="5408"/>
                  </a:moveTo>
                  <a:cubicBezTo>
                    <a:pt x="517" y="4810"/>
                    <a:pt x="2343" y="2061"/>
                    <a:pt x="3579" y="1197"/>
                  </a:cubicBezTo>
                  <a:cubicBezTo>
                    <a:pt x="4815" y="333"/>
                    <a:pt x="6234" y="0"/>
                    <a:pt x="7415" y="222"/>
                  </a:cubicBezTo>
                  <a:cubicBezTo>
                    <a:pt x="8596" y="443"/>
                    <a:pt x="10051" y="348"/>
                    <a:pt x="10674" y="2550"/>
                  </a:cubicBezTo>
                  <a:cubicBezTo>
                    <a:pt x="11297" y="4752"/>
                    <a:pt x="11103" y="11882"/>
                    <a:pt x="11154" y="13434"/>
                  </a:cubicBezTo>
                </a:path>
              </a:pathLst>
            </a:custGeom>
            <a:noFill/>
            <a:ln w="38100" cmpd="sng">
              <a:solidFill>
                <a:schemeClr val="tx1"/>
              </a:solidFill>
              <a:round/>
              <a:headEnd type="none" w="med" len="med"/>
              <a:tailEnd type="triangle" w="med" len="med"/>
            </a:ln>
          </p:spPr>
          <p:txBody>
            <a:bodyPr/>
            <a:lstStyle/>
            <a:p>
              <a:endParaRPr lang="sv-SE"/>
            </a:p>
          </p:txBody>
        </p:sp>
        <p:sp>
          <p:nvSpPr>
            <p:cNvPr id="4132" name="Freeform 45"/>
            <p:cNvSpPr>
              <a:spLocks/>
            </p:cNvSpPr>
            <p:nvPr/>
          </p:nvSpPr>
          <p:spPr bwMode="auto">
            <a:xfrm>
              <a:off x="1288" y="2826"/>
              <a:ext cx="1154" cy="561"/>
            </a:xfrm>
            <a:custGeom>
              <a:avLst/>
              <a:gdLst>
                <a:gd name="T0" fmla="*/ 1112 w 1112"/>
                <a:gd name="T1" fmla="*/ 0 h 383"/>
                <a:gd name="T2" fmla="*/ 909 w 1112"/>
                <a:gd name="T3" fmla="*/ 327 h 383"/>
                <a:gd name="T4" fmla="*/ 338 w 1112"/>
                <a:gd name="T5" fmla="*/ 338 h 383"/>
                <a:gd name="T6" fmla="*/ 0 w 1112"/>
                <a:gd name="T7" fmla="*/ 122 h 383"/>
                <a:gd name="T8" fmla="*/ 0 60000 65536"/>
                <a:gd name="T9" fmla="*/ 0 60000 65536"/>
                <a:gd name="T10" fmla="*/ 0 60000 65536"/>
                <a:gd name="T11" fmla="*/ 0 60000 65536"/>
                <a:gd name="T12" fmla="*/ 0 w 1112"/>
                <a:gd name="T13" fmla="*/ 0 h 383"/>
                <a:gd name="T14" fmla="*/ 1112 w 1112"/>
                <a:gd name="T15" fmla="*/ 383 h 383"/>
              </a:gdLst>
              <a:ahLst/>
              <a:cxnLst>
                <a:cxn ang="T8">
                  <a:pos x="T0" y="T1"/>
                </a:cxn>
                <a:cxn ang="T9">
                  <a:pos x="T2" y="T3"/>
                </a:cxn>
                <a:cxn ang="T10">
                  <a:pos x="T4" y="T5"/>
                </a:cxn>
                <a:cxn ang="T11">
                  <a:pos x="T6" y="T7"/>
                </a:cxn>
              </a:cxnLst>
              <a:rect l="T12" t="T13" r="T14" b="T15"/>
              <a:pathLst>
                <a:path w="1112" h="383">
                  <a:moveTo>
                    <a:pt x="1112" y="0"/>
                  </a:moveTo>
                  <a:cubicBezTo>
                    <a:pt x="1078" y="55"/>
                    <a:pt x="1038" y="271"/>
                    <a:pt x="909" y="327"/>
                  </a:cubicBezTo>
                  <a:cubicBezTo>
                    <a:pt x="780" y="383"/>
                    <a:pt x="490" y="372"/>
                    <a:pt x="338" y="338"/>
                  </a:cubicBezTo>
                  <a:cubicBezTo>
                    <a:pt x="187" y="304"/>
                    <a:pt x="85" y="151"/>
                    <a:pt x="0" y="122"/>
                  </a:cubicBezTo>
                </a:path>
              </a:pathLst>
            </a:custGeom>
            <a:noFill/>
            <a:ln w="38100" cap="flat" cmpd="sng">
              <a:solidFill>
                <a:schemeClr val="tx1"/>
              </a:solidFill>
              <a:prstDash val="solid"/>
              <a:round/>
              <a:headEnd type="none" w="med" len="med"/>
              <a:tailEnd type="triangle" w="med" len="med"/>
            </a:ln>
          </p:spPr>
          <p:txBody>
            <a:bodyPr/>
            <a:lstStyle/>
            <a:p>
              <a:endParaRPr lang="sv-SE"/>
            </a:p>
          </p:txBody>
        </p:sp>
        <p:grpSp>
          <p:nvGrpSpPr>
            <p:cNvPr id="8" name="Group 46"/>
            <p:cNvGrpSpPr>
              <a:grpSpLocks/>
            </p:cNvGrpSpPr>
            <p:nvPr/>
          </p:nvGrpSpPr>
          <p:grpSpPr bwMode="auto">
            <a:xfrm>
              <a:off x="645" y="1826"/>
              <a:ext cx="905" cy="547"/>
              <a:chOff x="557" y="2188"/>
              <a:chExt cx="905" cy="547"/>
            </a:xfrm>
          </p:grpSpPr>
          <p:pic>
            <p:nvPicPr>
              <p:cNvPr id="4135" name="Picture 47" descr="laptop_computer"/>
              <p:cNvPicPr>
                <a:picLocks noChangeAspect="1" noChangeArrowheads="1"/>
              </p:cNvPicPr>
              <p:nvPr/>
            </p:nvPicPr>
            <p:blipFill>
              <a:blip r:embed="rId9" cstate="print"/>
              <a:srcRect/>
              <a:stretch>
                <a:fillRect/>
              </a:stretch>
            </p:blipFill>
            <p:spPr bwMode="auto">
              <a:xfrm>
                <a:off x="557" y="2188"/>
                <a:ext cx="768" cy="547"/>
              </a:xfrm>
              <a:prstGeom prst="rect">
                <a:avLst/>
              </a:prstGeom>
              <a:noFill/>
              <a:ln w="9525">
                <a:noFill/>
                <a:miter lim="800000"/>
                <a:headEnd/>
                <a:tailEnd/>
              </a:ln>
            </p:spPr>
          </p:pic>
          <p:sp>
            <p:nvSpPr>
              <p:cNvPr id="4136" name="Rectangle 48"/>
              <p:cNvSpPr>
                <a:spLocks noChangeArrowheads="1"/>
              </p:cNvSpPr>
              <p:nvPr/>
            </p:nvSpPr>
            <p:spPr bwMode="auto">
              <a:xfrm>
                <a:off x="1318" y="2295"/>
                <a:ext cx="144" cy="288"/>
              </a:xfrm>
              <a:prstGeom prst="rect">
                <a:avLst/>
              </a:prstGeom>
              <a:solidFill>
                <a:schemeClr val="bg1"/>
              </a:solidFill>
              <a:ln w="9525">
                <a:noFill/>
                <a:miter lim="800000"/>
                <a:headEnd/>
                <a:tailEnd/>
              </a:ln>
            </p:spPr>
            <p:txBody>
              <a:bodyPr wrap="none" anchor="ctr"/>
              <a:lstStyle/>
              <a:p>
                <a:endParaRPr lang="en-US"/>
              </a:p>
            </p:txBody>
          </p:sp>
        </p:grpSp>
        <p:sp>
          <p:nvSpPr>
            <p:cNvPr id="4134" name="Text Box 10"/>
            <p:cNvSpPr txBox="1">
              <a:spLocks noChangeArrowheads="1"/>
            </p:cNvSpPr>
            <p:nvPr/>
          </p:nvSpPr>
          <p:spPr bwMode="auto">
            <a:xfrm>
              <a:off x="232" y="1606"/>
              <a:ext cx="576" cy="368"/>
            </a:xfrm>
            <a:prstGeom prst="rect">
              <a:avLst/>
            </a:prstGeom>
            <a:noFill/>
            <a:ln w="28575">
              <a:solidFill>
                <a:srgbClr val="A50021"/>
              </a:solidFill>
              <a:miter lim="800000"/>
              <a:headEnd/>
              <a:tailEnd/>
            </a:ln>
          </p:spPr>
          <p:txBody>
            <a:bodyPr lIns="54000" tIns="0" rIns="0" bIns="0">
              <a:spAutoFit/>
            </a:bodyPr>
            <a:lstStyle/>
            <a:p>
              <a:r>
                <a:rPr lang="en-US" sz="1800" b="0" dirty="0"/>
                <a:t>Remote </a:t>
              </a:r>
              <a:r>
                <a:rPr lang="en-US" sz="1800" b="0" dirty="0" smtClean="0"/>
                <a:t>User</a:t>
              </a:r>
              <a:r>
                <a:rPr lang="en-US" sz="2000" b="0" dirty="0" smtClean="0"/>
                <a:t> </a:t>
              </a:r>
              <a:endParaRPr lang="en-US" sz="2000" b="0" dirty="0"/>
            </a:p>
          </p:txBody>
        </p:sp>
      </p:grpSp>
      <p:pic>
        <p:nvPicPr>
          <p:cNvPr id="64" name="Bildobjekt 39"/>
          <p:cNvPicPr>
            <a:picLocks noChangeAspect="1"/>
          </p:cNvPicPr>
          <p:nvPr/>
        </p:nvPicPr>
        <p:blipFill>
          <a:blip r:embed="rId15" cstate="print"/>
          <a:srcRect/>
          <a:stretch>
            <a:fillRect/>
          </a:stretch>
        </p:blipFill>
        <p:spPr bwMode="auto">
          <a:xfrm>
            <a:off x="1921610" y="2261881"/>
            <a:ext cx="627062" cy="746125"/>
          </a:xfrm>
          <a:prstGeom prst="rect">
            <a:avLst/>
          </a:prstGeom>
          <a:noFill/>
          <a:ln w="9525">
            <a:noFill/>
            <a:miter lim="800000"/>
            <a:headEnd/>
            <a:tailEnd/>
          </a:ln>
        </p:spPr>
      </p:pic>
      <p:sp>
        <p:nvSpPr>
          <p:cNvPr id="4120" name="Oval 5"/>
          <p:cNvSpPr>
            <a:spLocks noChangeArrowheads="1"/>
          </p:cNvSpPr>
          <p:nvPr/>
        </p:nvSpPr>
        <p:spPr bwMode="auto">
          <a:xfrm>
            <a:off x="192395" y="1986224"/>
            <a:ext cx="2851055" cy="15494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pPr algn="l" eaLnBrk="1" hangingPunct="1"/>
            <a:r>
              <a:rPr lang="en-US" sz="3200" smtClean="0"/>
              <a:t> </a:t>
            </a:r>
          </a:p>
        </p:txBody>
      </p:sp>
      <p:pic>
        <p:nvPicPr>
          <p:cNvPr id="11" name="Platshållare för innehåll 10" descr="logo_intertex_0_0.gif"/>
          <p:cNvPicPr>
            <a:picLocks noGrp="1" noChangeAspect="1"/>
          </p:cNvPicPr>
          <p:nvPr>
            <p:ph idx="1"/>
          </p:nvPr>
        </p:nvPicPr>
        <p:blipFill>
          <a:blip r:embed="rId3" cstate="print"/>
          <a:stretch>
            <a:fillRect/>
          </a:stretch>
        </p:blipFill>
        <p:spPr>
          <a:xfrm>
            <a:off x="6297869" y="681723"/>
            <a:ext cx="2272925" cy="519282"/>
          </a:xfrm>
        </p:spPr>
      </p:pic>
      <p:sp>
        <p:nvSpPr>
          <p:cNvPr id="31747" name="Rectangle 3"/>
          <p:cNvSpPr>
            <a:spLocks noChangeArrowheads="1"/>
          </p:cNvSpPr>
          <p:nvPr/>
        </p:nvSpPr>
        <p:spPr bwMode="auto">
          <a:xfrm>
            <a:off x="564534" y="1581717"/>
            <a:ext cx="8001000" cy="1652802"/>
          </a:xfrm>
          <a:prstGeom prst="rect">
            <a:avLst/>
          </a:prstGeom>
          <a:noFill/>
          <a:ln w="25400">
            <a:solidFill>
              <a:schemeClr val="tx1"/>
            </a:solidFill>
            <a:miter lim="800000"/>
            <a:headEnd/>
            <a:tailEnd/>
          </a:ln>
        </p:spPr>
        <p:txBody>
          <a:bodyPr wrap="square" tIns="46800"/>
          <a:lstStyle/>
          <a:p>
            <a:pPr eaLnBrk="0" hangingPunct="0"/>
            <a:r>
              <a:rPr lang="en-US" sz="3200" dirty="0" smtClean="0"/>
              <a:t>Answer to:</a:t>
            </a:r>
          </a:p>
          <a:p>
            <a:pPr algn="ctr" eaLnBrk="0" hangingPunct="0"/>
            <a:r>
              <a:rPr lang="en-US" sz="3200" dirty="0" smtClean="0">
                <a:solidFill>
                  <a:srgbClr val="0000FF"/>
                </a:solidFill>
              </a:rPr>
              <a:t>Will SIP Trunking E-SBCs </a:t>
            </a:r>
          </a:p>
          <a:p>
            <a:pPr algn="ctr" eaLnBrk="0" hangingPunct="0"/>
            <a:r>
              <a:rPr lang="en-US" sz="3200" dirty="0" smtClean="0">
                <a:solidFill>
                  <a:srgbClr val="0000FF"/>
                </a:solidFill>
              </a:rPr>
              <a:t>Include WebRTC Support?</a:t>
            </a:r>
          </a:p>
          <a:p>
            <a:pPr marL="457200" indent="-457200" eaLnBrk="0" hangingPunct="0">
              <a:buAutoNum type="arabicParenR"/>
            </a:pPr>
            <a:endParaRPr lang="en-US" sz="2000" b="0" noProof="1" smtClean="0"/>
          </a:p>
          <a:p>
            <a:pPr marL="531813" indent="-436563" eaLnBrk="0" hangingPunct="0"/>
            <a:r>
              <a:rPr lang="en-US" sz="2000" b="0" noProof="1" smtClean="0"/>
              <a:t>There seems to be two new product classes</a:t>
            </a:r>
          </a:p>
          <a:p>
            <a:pPr marL="531813" indent="-436563" eaLnBrk="0" hangingPunct="0">
              <a:buAutoNum type="arabicParenR"/>
            </a:pPr>
            <a:r>
              <a:rPr lang="en-US" sz="2000" b="0" noProof="1" smtClean="0"/>
              <a:t>The Q-TURN Firewall, and</a:t>
            </a:r>
          </a:p>
          <a:p>
            <a:pPr marL="531813" indent="-436563" eaLnBrk="0" hangingPunct="0">
              <a:buAutoNum type="arabicParenR"/>
            </a:pPr>
            <a:r>
              <a:rPr lang="en-US" sz="2000" b="0" noProof="1" smtClean="0"/>
              <a:t>The PBX/UC Companion</a:t>
            </a:r>
          </a:p>
          <a:p>
            <a:pPr marL="531813" indent="-436563" eaLnBrk="0" hangingPunct="0"/>
            <a:endParaRPr lang="en-US" sz="2000" b="0" noProof="1" smtClean="0"/>
          </a:p>
          <a:p>
            <a:pPr marL="95250" indent="-14288" eaLnBrk="0" hangingPunct="0"/>
            <a:r>
              <a:rPr lang="en-US" sz="2000" b="0" noProof="1" smtClean="0"/>
              <a:t>Both may end up in an “WE-SBC” – an E-SBC for both SIP and WebRTC – the location and interfaces of the SBC physical device  is the same for SIP and WebRTC, at the enterprise edge, between the private enterprise LAN and the Global network (the Internet).</a:t>
            </a:r>
            <a:endParaRPr lang="en-US" sz="800" i="1" noProof="1">
              <a:solidFill>
                <a:srgbClr val="0000FF"/>
              </a:solidFill>
            </a:endParaRPr>
          </a:p>
        </p:txBody>
      </p:sp>
      <p:sp>
        <p:nvSpPr>
          <p:cNvPr id="31751" name="Rectangle 7"/>
          <p:cNvSpPr>
            <a:spLocks noChangeArrowheads="1"/>
          </p:cNvSpPr>
          <p:nvPr/>
        </p:nvSpPr>
        <p:spPr bwMode="auto">
          <a:xfrm>
            <a:off x="3654806" y="6578601"/>
            <a:ext cx="1892750" cy="184666"/>
          </a:xfrm>
          <a:prstGeom prst="rect">
            <a:avLst/>
          </a:prstGeom>
          <a:noFill/>
          <a:ln w="50800">
            <a:noFill/>
            <a:miter lim="800000"/>
            <a:headEnd/>
            <a:tailEnd/>
          </a:ln>
        </p:spPr>
        <p:txBody>
          <a:bodyPr wrap="square" lIns="0" tIns="0" rIns="0" bIns="0" anchor="b">
            <a:spAutoFit/>
          </a:bodyPr>
          <a:lstStyle/>
          <a:p>
            <a:pPr eaLnBrk="0" hangingPunct="0"/>
            <a:r>
              <a:rPr lang="sv-SE" sz="1200" b="0" noProof="1"/>
              <a:t>© 2013 </a:t>
            </a:r>
            <a:r>
              <a:rPr lang="sv-SE" sz="1200" b="0" noProof="1" smtClean="0"/>
              <a:t>Ingate Systems AB</a:t>
            </a:r>
            <a:endParaRPr lang="sv-SE" sz="1200" b="0" noProof="1"/>
          </a:p>
        </p:txBody>
      </p:sp>
      <p:pic>
        <p:nvPicPr>
          <p:cNvPr id="31753" name="Picture 10" descr="Logo i frger"/>
          <p:cNvPicPr>
            <a:picLocks noChangeAspect="1" noChangeArrowheads="1"/>
          </p:cNvPicPr>
          <p:nvPr/>
        </p:nvPicPr>
        <p:blipFill>
          <a:blip r:embed="rId4" cstate="print"/>
          <a:srcRect/>
          <a:stretch>
            <a:fillRect/>
          </a:stretch>
        </p:blipFill>
        <p:spPr bwMode="auto">
          <a:xfrm>
            <a:off x="632892" y="591783"/>
            <a:ext cx="2232025" cy="63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noFill/>
        </p:spPr>
        <p:txBody>
          <a:bodyPr/>
          <a:lstStyle/>
          <a:p>
            <a:pPr algn="l" eaLnBrk="1" hangingPunct="1"/>
            <a:r>
              <a:rPr lang="en-US" sz="3200" smtClean="0"/>
              <a:t> </a:t>
            </a:r>
          </a:p>
        </p:txBody>
      </p:sp>
      <p:sp>
        <p:nvSpPr>
          <p:cNvPr id="8" name="Underrubrik 7"/>
          <p:cNvSpPr>
            <a:spLocks noGrp="1"/>
          </p:cNvSpPr>
          <p:nvPr>
            <p:ph type="subTitle" idx="1"/>
          </p:nvPr>
        </p:nvSpPr>
        <p:spPr>
          <a:xfrm>
            <a:off x="7697337" y="5663820"/>
            <a:ext cx="1098645" cy="548185"/>
          </a:xfrm>
        </p:spPr>
        <p:txBody>
          <a:bodyPr/>
          <a:lstStyle/>
          <a:p>
            <a:r>
              <a:rPr lang="sv-SE" dirty="0" smtClean="0"/>
              <a:t> </a:t>
            </a:r>
            <a:endParaRPr lang="sv-SE" dirty="0"/>
          </a:p>
        </p:txBody>
      </p:sp>
      <p:pic>
        <p:nvPicPr>
          <p:cNvPr id="11" name="Platshållare för innehåll 10" descr="logo_intertex_0_0.gif"/>
          <p:cNvPicPr>
            <a:picLocks noGrp="1" noChangeAspect="1"/>
          </p:cNvPicPr>
          <p:nvPr>
            <p:ph idx="4294967295"/>
          </p:nvPr>
        </p:nvPicPr>
        <p:blipFill>
          <a:blip r:embed="rId3" cstate="print"/>
          <a:stretch>
            <a:fillRect/>
          </a:stretch>
        </p:blipFill>
        <p:spPr>
          <a:xfrm>
            <a:off x="6270199" y="640095"/>
            <a:ext cx="2273300" cy="520700"/>
          </a:xfrm>
        </p:spPr>
      </p:pic>
      <p:sp>
        <p:nvSpPr>
          <p:cNvPr id="31747" name="Rectangle 3"/>
          <p:cNvSpPr>
            <a:spLocks noChangeArrowheads="1"/>
          </p:cNvSpPr>
          <p:nvPr/>
        </p:nvSpPr>
        <p:spPr bwMode="auto">
          <a:xfrm>
            <a:off x="550887" y="2332344"/>
            <a:ext cx="8001000" cy="1229722"/>
          </a:xfrm>
          <a:prstGeom prst="rect">
            <a:avLst/>
          </a:prstGeom>
          <a:noFill/>
          <a:ln w="25400">
            <a:solidFill>
              <a:schemeClr val="tx1"/>
            </a:solidFill>
            <a:miter lim="800000"/>
            <a:headEnd/>
            <a:tailEnd/>
          </a:ln>
        </p:spPr>
        <p:txBody>
          <a:bodyPr wrap="square" tIns="108000"/>
          <a:lstStyle/>
          <a:p>
            <a:pPr algn="ctr" eaLnBrk="0" hangingPunct="0"/>
            <a:r>
              <a:rPr lang="en-US" sz="3200" dirty="0" smtClean="0">
                <a:solidFill>
                  <a:srgbClr val="0000FF"/>
                </a:solidFill>
              </a:rPr>
              <a:t>C) Can Carriers Provide a </a:t>
            </a:r>
          </a:p>
          <a:p>
            <a:pPr algn="ctr" eaLnBrk="0" hangingPunct="0"/>
            <a:r>
              <a:rPr lang="en-US" sz="3200" dirty="0" smtClean="0">
                <a:solidFill>
                  <a:srgbClr val="0000FF"/>
                </a:solidFill>
              </a:rPr>
              <a:t>"WebRTC-Ready" Access?</a:t>
            </a:r>
            <a:endParaRPr lang="en-US" sz="2000" b="0" noProof="1" smtClean="0"/>
          </a:p>
          <a:p>
            <a:pPr algn="ctr" eaLnBrk="0" hangingPunct="0"/>
            <a:r>
              <a:rPr lang="en-US" sz="800" i="1" noProof="1" smtClean="0">
                <a:solidFill>
                  <a:srgbClr val="0000FF"/>
                </a:solidFill>
              </a:rPr>
              <a:t> </a:t>
            </a:r>
            <a:endParaRPr lang="en-US" sz="800" i="1" noProof="1">
              <a:solidFill>
                <a:srgbClr val="0000FF"/>
              </a:solidFill>
            </a:endParaRPr>
          </a:p>
        </p:txBody>
      </p:sp>
      <p:sp>
        <p:nvSpPr>
          <p:cNvPr id="31751" name="Rectangle 7"/>
          <p:cNvSpPr>
            <a:spLocks noChangeArrowheads="1"/>
          </p:cNvSpPr>
          <p:nvPr/>
        </p:nvSpPr>
        <p:spPr bwMode="auto">
          <a:xfrm>
            <a:off x="3654806" y="6578601"/>
            <a:ext cx="1892750" cy="184666"/>
          </a:xfrm>
          <a:prstGeom prst="rect">
            <a:avLst/>
          </a:prstGeom>
          <a:noFill/>
          <a:ln w="50800">
            <a:noFill/>
            <a:miter lim="800000"/>
            <a:headEnd/>
            <a:tailEnd/>
          </a:ln>
        </p:spPr>
        <p:txBody>
          <a:bodyPr wrap="square" lIns="0" tIns="0" rIns="0" bIns="0" anchor="b">
            <a:spAutoFit/>
          </a:bodyPr>
          <a:lstStyle/>
          <a:p>
            <a:pPr eaLnBrk="0" hangingPunct="0"/>
            <a:r>
              <a:rPr lang="sv-SE" sz="1200" b="0" noProof="1"/>
              <a:t>© 2013 </a:t>
            </a:r>
            <a:r>
              <a:rPr lang="sv-SE" sz="1200" b="0" noProof="1" smtClean="0"/>
              <a:t>Ingate Systems AB</a:t>
            </a:r>
            <a:endParaRPr lang="sv-SE" sz="1200" b="0" noProof="1"/>
          </a:p>
        </p:txBody>
      </p:sp>
      <p:pic>
        <p:nvPicPr>
          <p:cNvPr id="31753" name="Picture 10" descr="Logo i frger"/>
          <p:cNvPicPr>
            <a:picLocks noChangeAspect="1" noChangeArrowheads="1"/>
          </p:cNvPicPr>
          <p:nvPr/>
        </p:nvPicPr>
        <p:blipFill>
          <a:blip r:embed="rId4" cstate="print"/>
          <a:srcRect/>
          <a:stretch>
            <a:fillRect/>
          </a:stretch>
        </p:blipFill>
        <p:spPr bwMode="auto">
          <a:xfrm>
            <a:off x="632892" y="591783"/>
            <a:ext cx="2232025" cy="631825"/>
          </a:xfrm>
          <a:prstGeom prst="rect">
            <a:avLst/>
          </a:prstGeom>
          <a:noFill/>
          <a:ln w="9525">
            <a:noFill/>
            <a:miter lim="800000"/>
            <a:headEnd/>
            <a:tailEnd/>
          </a:ln>
        </p:spPr>
      </p:pic>
      <p:sp>
        <p:nvSpPr>
          <p:cNvPr id="31754" name="Text Box 11"/>
          <p:cNvSpPr txBox="1">
            <a:spLocks noChangeArrowheads="1"/>
          </p:cNvSpPr>
          <p:nvPr/>
        </p:nvSpPr>
        <p:spPr bwMode="auto">
          <a:xfrm>
            <a:off x="600075" y="4499023"/>
            <a:ext cx="8543925" cy="2095304"/>
          </a:xfrm>
          <a:prstGeom prst="rect">
            <a:avLst/>
          </a:prstGeom>
          <a:noFill/>
          <a:ln w="12700">
            <a:noFill/>
            <a:miter lim="800000"/>
            <a:headEnd/>
            <a:tailEnd/>
          </a:ln>
        </p:spPr>
        <p:txBody>
          <a:bodyPr wrap="square" lIns="90000" tIns="46800" rIns="90000" bIns="46800">
            <a:spAutoFit/>
          </a:bodyPr>
          <a:lstStyle/>
          <a:p>
            <a:pPr>
              <a:tabLst>
                <a:tab pos="1433513" algn="l"/>
              </a:tabLst>
            </a:pPr>
            <a:r>
              <a:rPr lang="sv-SE" sz="1800" b="0" noProof="1"/>
              <a:t>Prepared for:</a:t>
            </a:r>
            <a:r>
              <a:rPr lang="sv-SE" sz="1800" noProof="1"/>
              <a:t>	</a:t>
            </a:r>
            <a:r>
              <a:rPr lang="sv-SE" sz="1800" noProof="1" smtClean="0"/>
              <a:t>Ingate SIP Trunk-UC Seminar </a:t>
            </a:r>
          </a:p>
          <a:p>
            <a:pPr>
              <a:tabLst>
                <a:tab pos="1433513" algn="l"/>
              </a:tabLst>
            </a:pPr>
            <a:r>
              <a:rPr lang="sv-SE" sz="1800" noProof="1" smtClean="0"/>
              <a:t>	ITEXPO August 2013 Las Vegas</a:t>
            </a:r>
          </a:p>
          <a:p>
            <a:pPr>
              <a:tabLst>
                <a:tab pos="1433513" algn="l"/>
              </a:tabLst>
            </a:pPr>
            <a:endParaRPr lang="sv-SE" sz="1800" noProof="1"/>
          </a:p>
          <a:p>
            <a:pPr>
              <a:tabLst>
                <a:tab pos="1433513" algn="l"/>
              </a:tabLst>
            </a:pPr>
            <a:r>
              <a:rPr lang="sv-SE" sz="1800" b="0" noProof="1"/>
              <a:t>By:	</a:t>
            </a:r>
            <a:r>
              <a:rPr lang="sv-SE" sz="1800" noProof="1" smtClean="0"/>
              <a:t>Karl </a:t>
            </a:r>
            <a:r>
              <a:rPr lang="sv-SE" sz="1800" noProof="1"/>
              <a:t>Erik Ståhl </a:t>
            </a:r>
          </a:p>
          <a:p>
            <a:pPr>
              <a:tabLst>
                <a:tab pos="1433513" algn="l"/>
              </a:tabLst>
            </a:pPr>
            <a:r>
              <a:rPr lang="sv-SE" sz="1800" noProof="1"/>
              <a:t>	</a:t>
            </a:r>
            <a:r>
              <a:rPr lang="sv-SE" sz="1800" b="0" noProof="1" smtClean="0"/>
              <a:t>CEO </a:t>
            </a:r>
            <a:r>
              <a:rPr lang="sv-SE" sz="1800" noProof="1"/>
              <a:t>Ingate Systems AB</a:t>
            </a:r>
          </a:p>
          <a:p>
            <a:pPr>
              <a:tabLst>
                <a:tab pos="1433513" algn="l"/>
              </a:tabLst>
            </a:pPr>
            <a:r>
              <a:rPr lang="sv-SE" sz="1800" b="0" noProof="1"/>
              <a:t>                       </a:t>
            </a:r>
            <a:r>
              <a:rPr lang="sv-SE" sz="1800" b="0" noProof="1" smtClean="0"/>
              <a:t>(</a:t>
            </a:r>
            <a:r>
              <a:rPr lang="sv-SE" sz="1800" b="0" noProof="1"/>
              <a:t>and </a:t>
            </a:r>
            <a:r>
              <a:rPr lang="sv-SE" sz="1800" noProof="1"/>
              <a:t>Intertex Data AB</a:t>
            </a:r>
            <a:r>
              <a:rPr lang="sv-SE" sz="1800" b="0" noProof="1"/>
              <a:t>, now merged</a:t>
            </a:r>
            <a:r>
              <a:rPr lang="sv-SE" sz="1800" noProof="1"/>
              <a:t>)</a:t>
            </a:r>
          </a:p>
          <a:p>
            <a:pPr>
              <a:tabLst>
                <a:tab pos="1433513" algn="l"/>
              </a:tabLst>
            </a:pPr>
            <a:r>
              <a:rPr lang="sv-SE" sz="1800" noProof="1"/>
              <a:t>	</a:t>
            </a:r>
            <a:r>
              <a:rPr lang="sv-SE" sz="1800" b="0" noProof="1" smtClean="0"/>
              <a:t>karl.stahl@intertex.se  </a:t>
            </a:r>
            <a:endParaRPr lang="sv-SE" sz="1200" b="0" noProof="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7524"/>
            <a:ext cx="9144000" cy="526944"/>
          </a:xfrm>
        </p:spPr>
        <p:txBody>
          <a:bodyPr/>
          <a:lstStyle/>
          <a:p>
            <a:r>
              <a:rPr lang="en-US" smtClean="0"/>
              <a:t>From POTS to Telepresence – A Gigantic Step</a:t>
            </a:r>
            <a:endParaRPr lang="en-US" dirty="0"/>
          </a:p>
        </p:txBody>
      </p:sp>
      <p:sp>
        <p:nvSpPr>
          <p:cNvPr id="17" name="Platshållare för innehåll 16"/>
          <p:cNvSpPr>
            <a:spLocks noGrp="1"/>
          </p:cNvSpPr>
          <p:nvPr>
            <p:ph idx="1"/>
          </p:nvPr>
        </p:nvSpPr>
        <p:spPr>
          <a:xfrm>
            <a:off x="313899" y="3630305"/>
            <a:ext cx="8488907" cy="3227695"/>
          </a:xfrm>
        </p:spPr>
        <p:txBody>
          <a:bodyPr/>
          <a:lstStyle/>
          <a:p>
            <a:r>
              <a:rPr lang="en-US" dirty="0" smtClean="0"/>
              <a:t>WebRTC has the potential of telepresence quality: Opus </a:t>
            </a:r>
            <a:r>
              <a:rPr lang="en-US" dirty="0" err="1" smtClean="0"/>
              <a:t>HiFi</a:t>
            </a:r>
            <a:r>
              <a:rPr lang="en-US" dirty="0" smtClean="0"/>
              <a:t> sound and VP8 / H.264 HD video</a:t>
            </a:r>
          </a:p>
          <a:p>
            <a:r>
              <a:rPr lang="en-US" dirty="0" smtClean="0"/>
              <a:t>And takes the real-time traffic to the Internet/OTT</a:t>
            </a:r>
          </a:p>
          <a:p>
            <a:r>
              <a:rPr lang="en-US" dirty="0" smtClean="0"/>
              <a:t>It is NOT “Just About Bandwidth”</a:t>
            </a:r>
          </a:p>
          <a:p>
            <a:pPr lvl="1"/>
            <a:r>
              <a:rPr lang="en-US" dirty="0" smtClean="0"/>
              <a:t>The networks are data crowded </a:t>
            </a:r>
          </a:p>
          <a:p>
            <a:pPr lvl="1"/>
            <a:r>
              <a:rPr lang="en-US" dirty="0" smtClean="0"/>
              <a:t>Surf, email, file transfer fill the pipes</a:t>
            </a:r>
          </a:p>
          <a:p>
            <a:r>
              <a:rPr lang="en-US" dirty="0" smtClean="0"/>
              <a:t>Layer 4 </a:t>
            </a:r>
            <a:r>
              <a:rPr lang="en-US" dirty="0" err="1" smtClean="0"/>
              <a:t>QoS</a:t>
            </a:r>
            <a:r>
              <a:rPr lang="en-US" dirty="0" smtClean="0"/>
              <a:t>: UDP over TCP is not sufficient</a:t>
            </a:r>
          </a:p>
          <a:p>
            <a:r>
              <a:rPr lang="en-US" dirty="0" smtClean="0"/>
              <a:t>We need layer 3 </a:t>
            </a:r>
            <a:r>
              <a:rPr lang="en-US" dirty="0" err="1" smtClean="0"/>
              <a:t>QoS</a:t>
            </a:r>
            <a:r>
              <a:rPr lang="en-US" dirty="0" smtClean="0"/>
              <a:t> for high quality real-time traffic</a:t>
            </a:r>
          </a:p>
        </p:txBody>
      </p:sp>
      <p:sp>
        <p:nvSpPr>
          <p:cNvPr id="12" name="textruta 11"/>
          <p:cNvSpPr txBox="1"/>
          <p:nvPr/>
        </p:nvSpPr>
        <p:spPr>
          <a:xfrm>
            <a:off x="1968831" y="2188072"/>
            <a:ext cx="2016315" cy="710964"/>
          </a:xfrm>
          <a:prstGeom prst="rect">
            <a:avLst/>
          </a:prstGeom>
          <a:noFill/>
          <a:ln w="19050">
            <a:noFill/>
          </a:ln>
        </p:spPr>
        <p:txBody>
          <a:bodyPr wrap="square" lIns="64008" tIns="32004" rIns="64008" bIns="32004" rtlCol="0">
            <a:spAutoFit/>
          </a:bodyPr>
          <a:lstStyle/>
          <a:p>
            <a:r>
              <a:rPr lang="en-US" sz="1400" dirty="0" smtClean="0">
                <a:solidFill>
                  <a:srgbClr val="C00000"/>
                </a:solidFill>
              </a:rPr>
              <a:t>Pre- AM Radio 3.5 kHz   to 20 kHz audio and    3.5 Mbps video</a:t>
            </a:r>
            <a:endParaRPr lang="en-US" sz="1400" dirty="0">
              <a:solidFill>
                <a:srgbClr val="C00000"/>
              </a:solidFill>
            </a:endParaRPr>
          </a:p>
        </p:txBody>
      </p:sp>
      <p:pic>
        <p:nvPicPr>
          <p:cNvPr id="7" name="Bildobjekt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2089" y="1691944"/>
            <a:ext cx="1466850" cy="1029497"/>
          </a:xfrm>
          <a:prstGeom prst="rect">
            <a:avLst/>
          </a:prstGeom>
          <a:noFill/>
          <a:ln>
            <a:noFill/>
          </a:ln>
        </p:spPr>
      </p:pic>
      <p:pic>
        <p:nvPicPr>
          <p:cNvPr id="8" name="Bildobjekt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1150" y="1205930"/>
            <a:ext cx="3752850" cy="1630887"/>
          </a:xfrm>
          <a:prstGeom prst="rect">
            <a:avLst/>
          </a:prstGeom>
          <a:noFill/>
          <a:ln>
            <a:noFill/>
          </a:ln>
        </p:spPr>
      </p:pic>
      <p:sp>
        <p:nvSpPr>
          <p:cNvPr id="9" name="Right Arrow 18"/>
          <p:cNvSpPr>
            <a:spLocks noChangeArrowheads="1"/>
          </p:cNvSpPr>
          <p:nvPr/>
        </p:nvSpPr>
        <p:spPr bwMode="auto">
          <a:xfrm>
            <a:off x="2456598" y="1501254"/>
            <a:ext cx="904357" cy="660063"/>
          </a:xfrm>
          <a:prstGeom prst="rightArrow">
            <a:avLst>
              <a:gd name="adj1" fmla="val 50000"/>
              <a:gd name="adj2" fmla="val 49984"/>
            </a:avLst>
          </a:prstGeom>
          <a:solidFill>
            <a:srgbClr val="C1033C"/>
          </a:solidFill>
          <a:ln w="9525" algn="ctr">
            <a:solidFill>
              <a:schemeClr val="tx1"/>
            </a:solidFill>
            <a:round/>
            <a:headEnd/>
            <a:tailEnd/>
          </a:ln>
        </p:spPr>
        <p:txBody>
          <a:bodyPr lIns="64008" tIns="32004" rIns="64008" bIns="32004"/>
          <a:lstStyle/>
          <a:p>
            <a:endParaRPr lang="sv-SE" dirty="0">
              <a:solidFill>
                <a:srgbClr val="B30F41"/>
              </a:solidFill>
            </a:endParaRPr>
          </a:p>
        </p:txBody>
      </p:sp>
      <p:pic>
        <p:nvPicPr>
          <p:cNvPr id="16" name="Bildobjekt 31" descr="ViolinSmartphone.png"/>
          <p:cNvPicPr>
            <a:picLocks noChangeAspect="1"/>
          </p:cNvPicPr>
          <p:nvPr/>
        </p:nvPicPr>
        <p:blipFill>
          <a:blip r:embed="rId4" cstate="print"/>
          <a:stretch>
            <a:fillRect/>
          </a:stretch>
        </p:blipFill>
        <p:spPr>
          <a:xfrm>
            <a:off x="4010392" y="2306470"/>
            <a:ext cx="2102819" cy="11537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en-US" sz="2200" dirty="0" smtClean="0"/>
              <a:t>VoIP in the Application Specific Telephone Network </a:t>
            </a:r>
            <a:br>
              <a:rPr lang="en-US" sz="2200" dirty="0" smtClean="0"/>
            </a:br>
            <a:r>
              <a:rPr lang="en-US" sz="2200" dirty="0" smtClean="0"/>
              <a:t>has Not Helped – It isn’t Even Good for Faxing Anymore</a:t>
            </a:r>
          </a:p>
        </p:txBody>
      </p:sp>
      <p:sp>
        <p:nvSpPr>
          <p:cNvPr id="8" name="Content Placeholder 7"/>
          <p:cNvSpPr>
            <a:spLocks noGrp="1"/>
          </p:cNvSpPr>
          <p:nvPr>
            <p:ph idx="1"/>
          </p:nvPr>
        </p:nvSpPr>
        <p:spPr>
          <a:xfrm>
            <a:off x="286604" y="2879677"/>
            <a:ext cx="8488907" cy="3637127"/>
          </a:xfrm>
          <a:solidFill>
            <a:schemeClr val="bg2">
              <a:lumMod val="40000"/>
              <a:lumOff val="60000"/>
            </a:schemeClr>
          </a:solidFill>
        </p:spPr>
        <p:txBody>
          <a:bodyPr/>
          <a:lstStyle/>
          <a:p>
            <a:pPr>
              <a:buFont typeface="Wingdings" pitchFamily="2" charset="2"/>
              <a:buChar char="§"/>
              <a:defRPr/>
            </a:pPr>
            <a:r>
              <a:rPr lang="en-US" sz="1600" dirty="0" smtClean="0"/>
              <a:t>The Telephony application is still only POTS, some day maybe RCS, but… </a:t>
            </a:r>
          </a:p>
          <a:p>
            <a:pPr>
              <a:buFont typeface="Wingdings" pitchFamily="2" charset="2"/>
              <a:buChar char="§"/>
              <a:defRPr/>
            </a:pPr>
            <a:r>
              <a:rPr lang="en-US" sz="1600" dirty="0" smtClean="0"/>
              <a:t>Carriers are Peering their IP-Network PSTN Style, degrading quality, </a:t>
            </a:r>
            <a:r>
              <a:rPr lang="en-US" sz="1600" dirty="0" err="1" smtClean="0"/>
              <a:t>interop</a:t>
            </a:r>
            <a:r>
              <a:rPr lang="en-US" sz="1600" dirty="0" smtClean="0"/>
              <a:t>… </a:t>
            </a:r>
          </a:p>
          <a:p>
            <a:pPr>
              <a:buFont typeface="Wingdings" pitchFamily="2" charset="2"/>
              <a:buNone/>
              <a:defRPr/>
            </a:pPr>
            <a:r>
              <a:rPr lang="en-US" sz="1600" b="0" dirty="0" smtClean="0"/>
              <a:t>	It is even destructive for the 160 years old Fax </a:t>
            </a:r>
            <a:r>
              <a:rPr lang="en-US" sz="1600" b="0" dirty="0" smtClean="0">
                <a:solidFill>
                  <a:srgbClr val="000000"/>
                </a:solidFill>
              </a:rPr>
              <a:t>service!**</a:t>
            </a:r>
          </a:p>
          <a:p>
            <a:pPr>
              <a:buFont typeface="Wingdings" pitchFamily="2" charset="2"/>
              <a:buChar char="§"/>
              <a:defRPr/>
            </a:pPr>
            <a:endParaRPr lang="en-US" sz="1600" b="0" dirty="0" smtClean="0">
              <a:solidFill>
                <a:srgbClr val="000000"/>
              </a:solidFill>
            </a:endParaRPr>
          </a:p>
          <a:p>
            <a:pPr>
              <a:buFont typeface="Wingdings" pitchFamily="2" charset="2"/>
              <a:buChar char="§"/>
              <a:defRPr/>
            </a:pPr>
            <a:endParaRPr lang="en-US" sz="1600" b="0" dirty="0" smtClean="0">
              <a:solidFill>
                <a:srgbClr val="000000"/>
              </a:solidFill>
            </a:endParaRPr>
          </a:p>
          <a:p>
            <a:pPr>
              <a:buFont typeface="Wingdings" pitchFamily="2" charset="2"/>
              <a:buChar char="§"/>
              <a:defRPr/>
            </a:pPr>
            <a:endParaRPr lang="en-US" sz="1600" b="0" dirty="0" smtClean="0">
              <a:solidFill>
                <a:srgbClr val="000000"/>
              </a:solidFill>
            </a:endParaRPr>
          </a:p>
          <a:p>
            <a:pPr>
              <a:buFont typeface="Wingdings" pitchFamily="2" charset="2"/>
              <a:buChar char="§"/>
              <a:defRPr/>
            </a:pPr>
            <a:endParaRPr lang="en-US" sz="1600" b="0" dirty="0" smtClean="0">
              <a:solidFill>
                <a:srgbClr val="000000"/>
              </a:solidFill>
            </a:endParaRPr>
          </a:p>
          <a:p>
            <a:pPr>
              <a:buFont typeface="Wingdings" pitchFamily="2" charset="2"/>
              <a:buChar char="§"/>
              <a:defRPr/>
            </a:pPr>
            <a:endParaRPr lang="en-US" sz="1600" b="0" dirty="0" smtClean="0">
              <a:solidFill>
                <a:srgbClr val="000000"/>
              </a:solidFill>
            </a:endParaRPr>
          </a:p>
          <a:p>
            <a:pPr>
              <a:buFont typeface="Wingdings" pitchFamily="2" charset="2"/>
              <a:buChar char="§"/>
              <a:defRPr/>
            </a:pPr>
            <a:endParaRPr lang="en-US" sz="1600" b="0" dirty="0" smtClean="0">
              <a:solidFill>
                <a:srgbClr val="000000"/>
              </a:solidFill>
            </a:endParaRPr>
          </a:p>
          <a:p>
            <a:pPr>
              <a:buFont typeface="Wingdings" pitchFamily="2" charset="2"/>
              <a:buChar char="§"/>
              <a:defRPr/>
            </a:pPr>
            <a:endParaRPr lang="en-US" sz="1600" b="0" dirty="0" smtClean="0">
              <a:solidFill>
                <a:srgbClr val="000000"/>
              </a:solidFill>
            </a:endParaRPr>
          </a:p>
          <a:p>
            <a:pPr>
              <a:buFont typeface="Wingdings" pitchFamily="2" charset="2"/>
              <a:buChar char="§"/>
              <a:defRPr/>
            </a:pPr>
            <a:endParaRPr lang="en-US" sz="800" b="0" dirty="0" smtClean="0">
              <a:solidFill>
                <a:srgbClr val="000000"/>
              </a:solidFill>
            </a:endParaRPr>
          </a:p>
          <a:p>
            <a:pPr>
              <a:buFont typeface="Wingdings" pitchFamily="2" charset="2"/>
              <a:buChar char="§"/>
              <a:defRPr/>
            </a:pPr>
            <a:r>
              <a:rPr lang="en-US" sz="1600" b="0" dirty="0" smtClean="0">
                <a:solidFill>
                  <a:srgbClr val="000000"/>
                </a:solidFill>
              </a:rPr>
              <a:t>And their billing is by voice minutes – Far away from any UC!</a:t>
            </a:r>
          </a:p>
          <a:p>
            <a:pPr>
              <a:buFont typeface="Wingdings" pitchFamily="2" charset="2"/>
              <a:buChar char="§"/>
              <a:defRPr/>
            </a:pPr>
            <a:r>
              <a:rPr lang="en-US" sz="1600" b="0" dirty="0" smtClean="0">
                <a:solidFill>
                  <a:srgbClr val="000000"/>
                </a:solidFill>
              </a:rPr>
              <a:t>And where did the reliability, scalability and good performance of IP networks go?</a:t>
            </a:r>
            <a:endParaRPr lang="sv-SE" sz="1600" dirty="0" smtClean="0"/>
          </a:p>
        </p:txBody>
      </p:sp>
      <p:pic>
        <p:nvPicPr>
          <p:cNvPr id="71683" name="Picture 7" descr="FAXpeering.png"/>
          <p:cNvPicPr>
            <a:picLocks noChangeAspect="1"/>
          </p:cNvPicPr>
          <p:nvPr/>
        </p:nvPicPr>
        <p:blipFill>
          <a:blip r:embed="rId2" cstate="print"/>
          <a:srcRect/>
          <a:stretch>
            <a:fillRect/>
          </a:stretch>
        </p:blipFill>
        <p:spPr bwMode="auto">
          <a:xfrm>
            <a:off x="289281" y="3826111"/>
            <a:ext cx="2819400" cy="2117725"/>
          </a:xfrm>
          <a:prstGeom prst="rect">
            <a:avLst/>
          </a:prstGeom>
          <a:noFill/>
          <a:ln w="9525">
            <a:noFill/>
            <a:miter lim="800000"/>
            <a:headEnd/>
            <a:tailEnd/>
          </a:ln>
        </p:spPr>
      </p:pic>
      <p:sp>
        <p:nvSpPr>
          <p:cNvPr id="11" name="TextBox 10"/>
          <p:cNvSpPr txBox="1">
            <a:spLocks noChangeArrowheads="1"/>
          </p:cNvSpPr>
          <p:nvPr/>
        </p:nvSpPr>
        <p:spPr bwMode="auto">
          <a:xfrm>
            <a:off x="6280506" y="3807061"/>
            <a:ext cx="2528887" cy="2062163"/>
          </a:xfrm>
          <a:prstGeom prst="rect">
            <a:avLst/>
          </a:prstGeom>
          <a:noFill/>
          <a:ln w="9525">
            <a:noFill/>
            <a:miter lim="800000"/>
            <a:headEnd/>
            <a:tailEnd/>
          </a:ln>
        </p:spPr>
        <p:txBody>
          <a:bodyPr>
            <a:spAutoFit/>
          </a:bodyPr>
          <a:lstStyle/>
          <a:p>
            <a:r>
              <a:rPr lang="en-US" sz="1600"/>
              <a:t>** </a:t>
            </a:r>
            <a:r>
              <a:rPr lang="en-US" sz="1600" b="0"/>
              <a:t>Mike Coffee, CEO of Commetrex: Work in progress by SIP Forum’s FoIP Task Group and the i3 Forum.</a:t>
            </a:r>
          </a:p>
          <a:p>
            <a:r>
              <a:rPr lang="en-US" sz="1600" b="0"/>
              <a:t> </a:t>
            </a:r>
          </a:p>
          <a:p>
            <a:r>
              <a:rPr lang="en-US" sz="1600" b="0">
                <a:solidFill>
                  <a:srgbClr val="000000"/>
                </a:solidFill>
              </a:rPr>
              <a:t>T.38 works fine in one hop!</a:t>
            </a:r>
          </a:p>
        </p:txBody>
      </p:sp>
      <p:pic>
        <p:nvPicPr>
          <p:cNvPr id="12" name="Picture 11" descr="OneT38HopWorks.png"/>
          <p:cNvPicPr>
            <a:picLocks noChangeAspect="1"/>
          </p:cNvPicPr>
          <p:nvPr/>
        </p:nvPicPr>
        <p:blipFill>
          <a:blip r:embed="rId3" cstate="print"/>
          <a:srcRect/>
          <a:stretch>
            <a:fillRect/>
          </a:stretch>
        </p:blipFill>
        <p:spPr bwMode="auto">
          <a:xfrm>
            <a:off x="3315056" y="3822936"/>
            <a:ext cx="2809875" cy="2109788"/>
          </a:xfrm>
          <a:prstGeom prst="rect">
            <a:avLst/>
          </a:prstGeom>
          <a:noFill/>
          <a:ln w="9525">
            <a:noFill/>
            <a:miter lim="800000"/>
            <a:headEnd/>
            <a:tailEnd/>
          </a:ln>
        </p:spPr>
      </p:pic>
      <p:sp>
        <p:nvSpPr>
          <p:cNvPr id="7" name="Content Placeholder 7"/>
          <p:cNvSpPr txBox="1">
            <a:spLocks/>
          </p:cNvSpPr>
          <p:nvPr/>
        </p:nvSpPr>
        <p:spPr bwMode="auto">
          <a:xfrm>
            <a:off x="330200" y="1364777"/>
            <a:ext cx="8813800" cy="1401478"/>
          </a:xfrm>
          <a:prstGeom prst="rect">
            <a:avLst/>
          </a:prstGeom>
          <a:noFill/>
          <a:ln w="9525">
            <a:noFill/>
            <a:miter lim="800000"/>
            <a:headEnd/>
            <a:tailEnd/>
          </a:ln>
        </p:spPr>
        <p:txBody>
          <a:bodyPr lIns="0" tIns="0" rIns="0" bIns="0"/>
          <a:lstStyle/>
          <a:p>
            <a:pPr marL="342900" indent="-342900" eaLnBrk="0" hangingPunct="0">
              <a:spcBef>
                <a:spcPts val="600"/>
              </a:spcBef>
              <a:buClr>
                <a:srgbClr val="B30F41"/>
              </a:buClr>
              <a:buFont typeface="Wingdings" pitchFamily="2" charset="2"/>
              <a:buChar char="Ø"/>
              <a:defRPr/>
            </a:pPr>
            <a:r>
              <a:rPr lang="en-US" sz="1800" b="0" kern="0" dirty="0">
                <a:latin typeface="+mn-lt"/>
                <a:cs typeface="+mn-cs"/>
              </a:rPr>
              <a:t>Computers, Internet and related applications follow </a:t>
            </a:r>
            <a:r>
              <a:rPr lang="en-US" sz="1800" kern="0" dirty="0">
                <a:latin typeface="+mn-lt"/>
                <a:cs typeface="+mn-cs"/>
              </a:rPr>
              <a:t>Moore’s law… </a:t>
            </a:r>
          </a:p>
          <a:p>
            <a:pPr marL="342900" indent="-342900" eaLnBrk="0" hangingPunct="0">
              <a:spcBef>
                <a:spcPts val="600"/>
              </a:spcBef>
              <a:buClr>
                <a:srgbClr val="B30F41"/>
              </a:buClr>
              <a:buFont typeface="Wingdings" pitchFamily="2" charset="2"/>
              <a:buChar char="Ø"/>
              <a:defRPr/>
            </a:pPr>
            <a:r>
              <a:rPr lang="en-US" sz="1800" kern="0" dirty="0">
                <a:latin typeface="+mn-lt"/>
                <a:cs typeface="+mn-cs"/>
              </a:rPr>
              <a:t>Telephony</a:t>
            </a:r>
            <a:r>
              <a:rPr lang="en-US" sz="1800" b="0" kern="0" dirty="0">
                <a:latin typeface="+mn-lt"/>
                <a:cs typeface="+mn-cs"/>
              </a:rPr>
              <a:t> has over 20 years brought great mobility and popular text messaging (SMS)*, but otherwise showed a </a:t>
            </a:r>
            <a:r>
              <a:rPr lang="en-US" sz="1800" kern="0" dirty="0">
                <a:latin typeface="+mn-lt"/>
                <a:cs typeface="+mn-cs"/>
              </a:rPr>
              <a:t>NEGATIVE Moore’s law </a:t>
            </a:r>
            <a:r>
              <a:rPr lang="en-US" sz="1800" b="0" kern="0" dirty="0">
                <a:solidFill>
                  <a:schemeClr val="tx1">
                    <a:lumMod val="65000"/>
                    <a:lumOff val="35000"/>
                  </a:schemeClr>
                </a:solidFill>
                <a:latin typeface="+mn-lt"/>
                <a:cs typeface="+mn-cs"/>
              </a:rPr>
              <a:t>(below)</a:t>
            </a:r>
            <a:r>
              <a:rPr lang="en-US" sz="1800" b="0" kern="0" dirty="0">
                <a:latin typeface="+mn-lt"/>
                <a:cs typeface="+mn-cs"/>
              </a:rPr>
              <a:t>… </a:t>
            </a:r>
          </a:p>
          <a:p>
            <a:pPr marL="342900" indent="-342900" eaLnBrk="0" hangingPunct="0">
              <a:spcBef>
                <a:spcPts val="600"/>
              </a:spcBef>
              <a:buClr>
                <a:srgbClr val="B30F41"/>
              </a:buClr>
              <a:buFont typeface="Wingdings" pitchFamily="2" charset="2"/>
              <a:buChar char="Ø"/>
              <a:defRPr/>
            </a:pPr>
            <a:r>
              <a:rPr lang="en-US" sz="1800" kern="0" dirty="0" smtClean="0">
                <a:solidFill>
                  <a:srgbClr val="B30F41"/>
                </a:solidFill>
                <a:latin typeface="+mn-lt"/>
                <a:cs typeface="+mn-cs"/>
              </a:rPr>
              <a:t>WebRTC is on the Internet, has to stay there, but needs quality!  </a:t>
            </a:r>
            <a:endParaRPr lang="en-US" sz="1800" kern="0" dirty="0">
              <a:solidFill>
                <a:srgbClr val="B30F41"/>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6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Line 61"/>
          <p:cNvSpPr>
            <a:spLocks noChangeShapeType="1"/>
          </p:cNvSpPr>
          <p:nvPr/>
        </p:nvSpPr>
        <p:spPr bwMode="auto">
          <a:xfrm flipV="1">
            <a:off x="1306134" y="4835146"/>
            <a:ext cx="3590925" cy="0"/>
          </a:xfrm>
          <a:prstGeom prst="line">
            <a:avLst/>
          </a:prstGeom>
          <a:noFill/>
          <a:ln w="28575">
            <a:solidFill>
              <a:srgbClr val="FF9900"/>
            </a:solidFill>
            <a:round/>
            <a:headEnd/>
            <a:tailEnd/>
          </a:ln>
        </p:spPr>
        <p:txBody>
          <a:bodyPr lIns="0" tIns="0" rIns="0" bIns="0"/>
          <a:lstStyle/>
          <a:p>
            <a:endParaRPr lang="sv-SE"/>
          </a:p>
        </p:txBody>
      </p:sp>
      <p:sp>
        <p:nvSpPr>
          <p:cNvPr id="1028" name="Rectangle 2"/>
          <p:cNvSpPr>
            <a:spLocks noGrp="1" noChangeArrowheads="1"/>
          </p:cNvSpPr>
          <p:nvPr>
            <p:ph type="title"/>
          </p:nvPr>
        </p:nvSpPr>
        <p:spPr/>
        <p:txBody>
          <a:bodyPr/>
          <a:lstStyle/>
          <a:p>
            <a:r>
              <a:rPr lang="en-US" sz="2200" dirty="0" smtClean="0">
                <a:solidFill>
                  <a:schemeClr val="tx1"/>
                </a:solidFill>
              </a:rPr>
              <a:t>Locally, Carriers Have Since Long Provided Quality Traffic </a:t>
            </a:r>
            <a:br>
              <a:rPr lang="en-US" sz="2200" dirty="0" smtClean="0">
                <a:solidFill>
                  <a:schemeClr val="tx1"/>
                </a:solidFill>
              </a:rPr>
            </a:br>
            <a:r>
              <a:rPr lang="en-US" sz="2200" dirty="0" smtClean="0">
                <a:solidFill>
                  <a:schemeClr val="tx1"/>
                </a:solidFill>
              </a:rPr>
              <a:t>Over the Broadband Connection (but </a:t>
            </a:r>
            <a:r>
              <a:rPr lang="en-US" dirty="0" smtClean="0">
                <a:solidFill>
                  <a:schemeClr val="tx1"/>
                </a:solidFill>
              </a:rPr>
              <a:t>W</a:t>
            </a:r>
            <a:r>
              <a:rPr lang="en-US" sz="2200" dirty="0" smtClean="0">
                <a:solidFill>
                  <a:schemeClr val="tx1"/>
                </a:solidFill>
              </a:rPr>
              <a:t>asted it at the Delivery)</a:t>
            </a:r>
          </a:p>
        </p:txBody>
      </p:sp>
      <p:sp>
        <p:nvSpPr>
          <p:cNvPr id="1029" name="Rectangle 3"/>
          <p:cNvSpPr>
            <a:spLocks noGrp="1" noChangeArrowheads="1"/>
          </p:cNvSpPr>
          <p:nvPr>
            <p:ph idx="1"/>
          </p:nvPr>
        </p:nvSpPr>
        <p:spPr>
          <a:xfrm>
            <a:off x="348446" y="1583139"/>
            <a:ext cx="1310184" cy="614151"/>
          </a:xfrm>
        </p:spPr>
        <p:txBody>
          <a:bodyPr/>
          <a:lstStyle/>
          <a:p>
            <a:pPr>
              <a:buFont typeface="Wingdings" pitchFamily="2" charset="2"/>
              <a:buNone/>
            </a:pPr>
            <a:r>
              <a:rPr lang="en-US" smtClean="0"/>
              <a:t> </a:t>
            </a:r>
          </a:p>
        </p:txBody>
      </p:sp>
      <p:sp>
        <p:nvSpPr>
          <p:cNvPr id="1030" name="Line 4"/>
          <p:cNvSpPr>
            <a:spLocks noChangeShapeType="1"/>
          </p:cNvSpPr>
          <p:nvPr/>
        </p:nvSpPr>
        <p:spPr bwMode="auto">
          <a:xfrm>
            <a:off x="691771" y="4774821"/>
            <a:ext cx="2952750" cy="0"/>
          </a:xfrm>
          <a:prstGeom prst="line">
            <a:avLst/>
          </a:prstGeom>
          <a:noFill/>
          <a:ln w="28575">
            <a:noFill/>
            <a:round/>
            <a:headEnd/>
            <a:tailEnd/>
          </a:ln>
        </p:spPr>
        <p:txBody>
          <a:bodyPr lIns="90000" tIns="46800" rIns="90000" bIns="46800">
            <a:spAutoFit/>
          </a:bodyPr>
          <a:lstStyle/>
          <a:p>
            <a:endParaRPr lang="sv-SE"/>
          </a:p>
        </p:txBody>
      </p:sp>
      <p:sp>
        <p:nvSpPr>
          <p:cNvPr id="1031" name="Freeform 5"/>
          <p:cNvSpPr>
            <a:spLocks/>
          </p:cNvSpPr>
          <p:nvPr/>
        </p:nvSpPr>
        <p:spPr bwMode="auto">
          <a:xfrm>
            <a:off x="871159" y="4358896"/>
            <a:ext cx="163512" cy="457200"/>
          </a:xfrm>
          <a:custGeom>
            <a:avLst/>
            <a:gdLst>
              <a:gd name="T0" fmla="*/ 2147483647 w 103"/>
              <a:gd name="T1" fmla="*/ 2147483647 h 288"/>
              <a:gd name="T2" fmla="*/ 2147483647 w 103"/>
              <a:gd name="T3" fmla="*/ 2147483647 h 288"/>
              <a:gd name="T4" fmla="*/ 0 w 103"/>
              <a:gd name="T5" fmla="*/ 0 h 288"/>
              <a:gd name="T6" fmla="*/ 0 60000 65536"/>
              <a:gd name="T7" fmla="*/ 0 60000 65536"/>
              <a:gd name="T8" fmla="*/ 0 60000 65536"/>
              <a:gd name="T9" fmla="*/ 0 w 103"/>
              <a:gd name="T10" fmla="*/ 0 h 288"/>
              <a:gd name="T11" fmla="*/ 103 w 103"/>
              <a:gd name="T12" fmla="*/ 288 h 288"/>
            </a:gdLst>
            <a:ahLst/>
            <a:cxnLst>
              <a:cxn ang="T6">
                <a:pos x="T0" y="T1"/>
              </a:cxn>
              <a:cxn ang="T7">
                <a:pos x="T2" y="T3"/>
              </a:cxn>
              <a:cxn ang="T8">
                <a:pos x="T4" y="T5"/>
              </a:cxn>
            </a:cxnLst>
            <a:rect l="T9" t="T10" r="T11" b="T12"/>
            <a:pathLst>
              <a:path w="103" h="288">
                <a:moveTo>
                  <a:pt x="103" y="288"/>
                </a:moveTo>
                <a:cubicBezTo>
                  <a:pt x="99" y="276"/>
                  <a:pt x="103" y="266"/>
                  <a:pt x="86" y="218"/>
                </a:cubicBezTo>
                <a:cubicBezTo>
                  <a:pt x="69" y="170"/>
                  <a:pt x="17" y="46"/>
                  <a:pt x="0" y="0"/>
                </a:cubicBezTo>
              </a:path>
            </a:pathLst>
          </a:custGeom>
          <a:noFill/>
          <a:ln w="28575" cap="flat" cmpd="sng">
            <a:solidFill>
              <a:srgbClr val="FF9900"/>
            </a:solidFill>
            <a:prstDash val="solid"/>
            <a:round/>
            <a:headEnd/>
            <a:tailEnd/>
          </a:ln>
        </p:spPr>
        <p:txBody>
          <a:bodyPr lIns="90000" tIns="46800" rIns="90000" bIns="46800"/>
          <a:lstStyle/>
          <a:p>
            <a:endParaRPr lang="sv-SE"/>
          </a:p>
        </p:txBody>
      </p:sp>
      <p:sp>
        <p:nvSpPr>
          <p:cNvPr id="1032" name="Freeform 6"/>
          <p:cNvSpPr>
            <a:spLocks/>
          </p:cNvSpPr>
          <p:nvPr/>
        </p:nvSpPr>
        <p:spPr bwMode="auto">
          <a:xfrm>
            <a:off x="2450721" y="2912684"/>
            <a:ext cx="708025" cy="1360487"/>
          </a:xfrm>
          <a:custGeom>
            <a:avLst/>
            <a:gdLst>
              <a:gd name="T0" fmla="*/ 0 w 446"/>
              <a:gd name="T1" fmla="*/ 0 h 857"/>
              <a:gd name="T2" fmla="*/ 2147483647 w 446"/>
              <a:gd name="T3" fmla="*/ 2147483647 h 857"/>
              <a:gd name="T4" fmla="*/ 2147483647 w 446"/>
              <a:gd name="T5" fmla="*/ 2147483647 h 857"/>
              <a:gd name="T6" fmla="*/ 2147483647 w 446"/>
              <a:gd name="T7" fmla="*/ 2147483647 h 857"/>
              <a:gd name="T8" fmla="*/ 2147483647 w 446"/>
              <a:gd name="T9" fmla="*/ 2147483647 h 857"/>
              <a:gd name="T10" fmla="*/ 2147483647 w 446"/>
              <a:gd name="T11" fmla="*/ 2147483647 h 857"/>
              <a:gd name="T12" fmla="*/ 0 60000 65536"/>
              <a:gd name="T13" fmla="*/ 0 60000 65536"/>
              <a:gd name="T14" fmla="*/ 0 60000 65536"/>
              <a:gd name="T15" fmla="*/ 0 60000 65536"/>
              <a:gd name="T16" fmla="*/ 0 60000 65536"/>
              <a:gd name="T17" fmla="*/ 0 60000 65536"/>
              <a:gd name="T18" fmla="*/ 0 w 446"/>
              <a:gd name="T19" fmla="*/ 0 h 857"/>
              <a:gd name="T20" fmla="*/ 446 w 446"/>
              <a:gd name="T21" fmla="*/ 857 h 857"/>
            </a:gdLst>
            <a:ahLst/>
            <a:cxnLst>
              <a:cxn ang="T12">
                <a:pos x="T0" y="T1"/>
              </a:cxn>
              <a:cxn ang="T13">
                <a:pos x="T2" y="T3"/>
              </a:cxn>
              <a:cxn ang="T14">
                <a:pos x="T4" y="T5"/>
              </a:cxn>
              <a:cxn ang="T15">
                <a:pos x="T6" y="T7"/>
              </a:cxn>
              <a:cxn ang="T16">
                <a:pos x="T8" y="T9"/>
              </a:cxn>
              <a:cxn ang="T17">
                <a:pos x="T10" y="T11"/>
              </a:cxn>
            </a:cxnLst>
            <a:rect l="T18" t="T19" r="T20" b="T21"/>
            <a:pathLst>
              <a:path w="446" h="857">
                <a:moveTo>
                  <a:pt x="0" y="0"/>
                </a:moveTo>
                <a:cubicBezTo>
                  <a:pt x="15" y="42"/>
                  <a:pt x="44" y="197"/>
                  <a:pt x="91" y="255"/>
                </a:cubicBezTo>
                <a:cubicBezTo>
                  <a:pt x="138" y="313"/>
                  <a:pt x="231" y="323"/>
                  <a:pt x="283" y="349"/>
                </a:cubicBezTo>
                <a:cubicBezTo>
                  <a:pt x="335" y="375"/>
                  <a:pt x="378" y="361"/>
                  <a:pt x="404" y="413"/>
                </a:cubicBezTo>
                <a:cubicBezTo>
                  <a:pt x="430" y="465"/>
                  <a:pt x="434" y="591"/>
                  <a:pt x="440" y="665"/>
                </a:cubicBezTo>
                <a:cubicBezTo>
                  <a:pt x="446" y="739"/>
                  <a:pt x="440" y="817"/>
                  <a:pt x="440" y="857"/>
                </a:cubicBezTo>
              </a:path>
            </a:pathLst>
          </a:custGeom>
          <a:noFill/>
          <a:ln w="28575" cap="flat" cmpd="sng">
            <a:solidFill>
              <a:srgbClr val="FF3300"/>
            </a:solidFill>
            <a:prstDash val="solid"/>
            <a:round/>
            <a:headEnd/>
            <a:tailEnd/>
          </a:ln>
        </p:spPr>
        <p:txBody>
          <a:bodyPr lIns="90000" tIns="46800" rIns="90000" bIns="46800"/>
          <a:lstStyle/>
          <a:p>
            <a:endParaRPr lang="sv-SE"/>
          </a:p>
        </p:txBody>
      </p:sp>
      <p:pic>
        <p:nvPicPr>
          <p:cNvPr id="1033" name="Picture 7" descr="14"/>
          <p:cNvPicPr>
            <a:picLocks noChangeAspect="1" noChangeArrowheads="1"/>
          </p:cNvPicPr>
          <p:nvPr/>
        </p:nvPicPr>
        <p:blipFill>
          <a:blip r:embed="rId3" cstate="print"/>
          <a:srcRect/>
          <a:stretch>
            <a:fillRect/>
          </a:stretch>
        </p:blipFill>
        <p:spPr bwMode="auto">
          <a:xfrm>
            <a:off x="4155696" y="1295021"/>
            <a:ext cx="442913" cy="465138"/>
          </a:xfrm>
          <a:prstGeom prst="rect">
            <a:avLst/>
          </a:prstGeom>
          <a:noFill/>
          <a:ln w="9525">
            <a:noFill/>
            <a:miter lim="800000"/>
            <a:headEnd/>
            <a:tailEnd/>
          </a:ln>
        </p:spPr>
      </p:pic>
      <p:sp>
        <p:nvSpPr>
          <p:cNvPr id="1034" name="Freeform 8"/>
          <p:cNvSpPr>
            <a:spLocks/>
          </p:cNvSpPr>
          <p:nvPr/>
        </p:nvSpPr>
        <p:spPr bwMode="auto">
          <a:xfrm rot="1026742">
            <a:off x="4628771" y="1380746"/>
            <a:ext cx="239713" cy="269875"/>
          </a:xfrm>
          <a:custGeom>
            <a:avLst/>
            <a:gdLst>
              <a:gd name="T0" fmla="*/ 0 w 379"/>
              <a:gd name="T1" fmla="*/ 2147483647 h 252"/>
              <a:gd name="T2" fmla="*/ 2147483647 w 379"/>
              <a:gd name="T3" fmla="*/ 2147483647 h 252"/>
              <a:gd name="T4" fmla="*/ 2147483647 w 379"/>
              <a:gd name="T5" fmla="*/ 2147483647 h 252"/>
              <a:gd name="T6" fmla="*/ 2147483647 w 379"/>
              <a:gd name="T7" fmla="*/ 0 h 252"/>
              <a:gd name="T8" fmla="*/ 0 60000 65536"/>
              <a:gd name="T9" fmla="*/ 0 60000 65536"/>
              <a:gd name="T10" fmla="*/ 0 60000 65536"/>
              <a:gd name="T11" fmla="*/ 0 60000 65536"/>
              <a:gd name="T12" fmla="*/ 0 w 379"/>
              <a:gd name="T13" fmla="*/ 0 h 252"/>
              <a:gd name="T14" fmla="*/ 379 w 379"/>
              <a:gd name="T15" fmla="*/ 252 h 252"/>
            </a:gdLst>
            <a:ahLst/>
            <a:cxnLst>
              <a:cxn ang="T8">
                <a:pos x="T0" y="T1"/>
              </a:cxn>
              <a:cxn ang="T9">
                <a:pos x="T2" y="T3"/>
              </a:cxn>
              <a:cxn ang="T10">
                <a:pos x="T4" y="T5"/>
              </a:cxn>
              <a:cxn ang="T11">
                <a:pos x="T6" y="T7"/>
              </a:cxn>
            </a:cxnLst>
            <a:rect l="T12" t="T13" r="T14" b="T15"/>
            <a:pathLst>
              <a:path w="379" h="252">
                <a:moveTo>
                  <a:pt x="0" y="252"/>
                </a:moveTo>
                <a:lnTo>
                  <a:pt x="205" y="47"/>
                </a:lnTo>
                <a:lnTo>
                  <a:pt x="197" y="181"/>
                </a:lnTo>
                <a:lnTo>
                  <a:pt x="379" y="0"/>
                </a:lnTo>
              </a:path>
            </a:pathLst>
          </a:custGeom>
          <a:noFill/>
          <a:ln w="28575" cap="flat" cmpd="sng">
            <a:solidFill>
              <a:schemeClr val="bg2"/>
            </a:solidFill>
            <a:prstDash val="solid"/>
            <a:round/>
            <a:headEnd type="none" w="med" len="med"/>
            <a:tailEnd type="none" w="med" len="med"/>
          </a:ln>
        </p:spPr>
        <p:txBody>
          <a:bodyPr/>
          <a:lstStyle/>
          <a:p>
            <a:endParaRPr lang="sv-SE"/>
          </a:p>
        </p:txBody>
      </p:sp>
      <p:pic>
        <p:nvPicPr>
          <p:cNvPr id="1035" name="Picture 9" descr="MobilePhone"/>
          <p:cNvPicPr>
            <a:picLocks noChangeAspect="1" noChangeArrowheads="1"/>
          </p:cNvPicPr>
          <p:nvPr/>
        </p:nvPicPr>
        <p:blipFill>
          <a:blip r:embed="rId4" cstate="print"/>
          <a:srcRect/>
          <a:stretch>
            <a:fillRect/>
          </a:stretch>
        </p:blipFill>
        <p:spPr bwMode="auto">
          <a:xfrm>
            <a:off x="4901821" y="1237871"/>
            <a:ext cx="358775" cy="482600"/>
          </a:xfrm>
          <a:prstGeom prst="rect">
            <a:avLst/>
          </a:prstGeom>
          <a:noFill/>
          <a:ln w="9525">
            <a:noFill/>
            <a:miter lim="800000"/>
            <a:headEnd/>
            <a:tailEnd/>
          </a:ln>
        </p:spPr>
      </p:pic>
      <p:sp>
        <p:nvSpPr>
          <p:cNvPr id="465930" name="Cloud"/>
          <p:cNvSpPr>
            <a:spLocks noChangeAspect="1" noEditPoints="1" noChangeArrowheads="1"/>
          </p:cNvSpPr>
          <p:nvPr/>
        </p:nvSpPr>
        <p:spPr bwMode="auto">
          <a:xfrm>
            <a:off x="4336671" y="1934784"/>
            <a:ext cx="1257300" cy="8429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chemeClr val="bg1"/>
              </a:gs>
              <a:gs pos="100000">
                <a:srgbClr val="CCECFF"/>
              </a:gs>
            </a:gsLst>
            <a:path path="rect">
              <a:fillToRect l="50000" t="50000" r="50000" b="50000"/>
            </a:path>
          </a:gradFill>
          <a:ln w="9525">
            <a:solidFill>
              <a:srgbClr val="000000"/>
            </a:solidFill>
            <a:miter lim="800000"/>
            <a:headEnd/>
            <a:tailEnd/>
          </a:ln>
          <a:effectLst>
            <a:outerShdw dist="107763" dir="2700000" algn="ctr" rotWithShape="0">
              <a:srgbClr val="808080"/>
            </a:outerShdw>
          </a:effectLst>
        </p:spPr>
        <p:txBody>
          <a:bodyPr anchor="ctr" anchorCtr="1"/>
          <a:lstStyle/>
          <a:p>
            <a:pPr>
              <a:defRPr/>
            </a:pPr>
            <a:r>
              <a:rPr lang="en-GB" sz="1400">
                <a:solidFill>
                  <a:srgbClr val="0000FF"/>
                </a:solidFill>
                <a:latin typeface="Arial" charset="0"/>
                <a:cs typeface="+mn-cs"/>
              </a:rPr>
              <a:t>TR-069</a:t>
            </a:r>
            <a:endParaRPr lang="en-GB" sz="1400" b="0">
              <a:solidFill>
                <a:srgbClr val="0000FF"/>
              </a:solidFill>
              <a:latin typeface="Times New Roman" charset="0"/>
              <a:cs typeface="+mn-cs"/>
            </a:endParaRPr>
          </a:p>
        </p:txBody>
      </p:sp>
      <p:sp>
        <p:nvSpPr>
          <p:cNvPr id="1037" name="Freeform 11"/>
          <p:cNvSpPr>
            <a:spLocks/>
          </p:cNvSpPr>
          <p:nvPr/>
        </p:nvSpPr>
        <p:spPr bwMode="auto">
          <a:xfrm rot="2035761">
            <a:off x="4100134" y="1690309"/>
            <a:ext cx="179387" cy="285750"/>
          </a:xfrm>
          <a:custGeom>
            <a:avLst/>
            <a:gdLst>
              <a:gd name="T0" fmla="*/ 0 w 379"/>
              <a:gd name="T1" fmla="*/ 2147483647 h 252"/>
              <a:gd name="T2" fmla="*/ 2147483647 w 379"/>
              <a:gd name="T3" fmla="*/ 2147483647 h 252"/>
              <a:gd name="T4" fmla="*/ 2147483647 w 379"/>
              <a:gd name="T5" fmla="*/ 2147483647 h 252"/>
              <a:gd name="T6" fmla="*/ 2147483647 w 379"/>
              <a:gd name="T7" fmla="*/ 0 h 252"/>
              <a:gd name="T8" fmla="*/ 0 60000 65536"/>
              <a:gd name="T9" fmla="*/ 0 60000 65536"/>
              <a:gd name="T10" fmla="*/ 0 60000 65536"/>
              <a:gd name="T11" fmla="*/ 0 60000 65536"/>
              <a:gd name="T12" fmla="*/ 0 w 379"/>
              <a:gd name="T13" fmla="*/ 0 h 252"/>
              <a:gd name="T14" fmla="*/ 379 w 379"/>
              <a:gd name="T15" fmla="*/ 252 h 252"/>
            </a:gdLst>
            <a:ahLst/>
            <a:cxnLst>
              <a:cxn ang="T8">
                <a:pos x="T0" y="T1"/>
              </a:cxn>
              <a:cxn ang="T9">
                <a:pos x="T2" y="T3"/>
              </a:cxn>
              <a:cxn ang="T10">
                <a:pos x="T4" y="T5"/>
              </a:cxn>
              <a:cxn ang="T11">
                <a:pos x="T6" y="T7"/>
              </a:cxn>
            </a:cxnLst>
            <a:rect l="T12" t="T13" r="T14" b="T15"/>
            <a:pathLst>
              <a:path w="379" h="252">
                <a:moveTo>
                  <a:pt x="0" y="252"/>
                </a:moveTo>
                <a:lnTo>
                  <a:pt x="205" y="47"/>
                </a:lnTo>
                <a:lnTo>
                  <a:pt x="197" y="181"/>
                </a:lnTo>
                <a:lnTo>
                  <a:pt x="379" y="0"/>
                </a:lnTo>
              </a:path>
            </a:pathLst>
          </a:custGeom>
          <a:noFill/>
          <a:ln w="28575" cap="flat" cmpd="sng">
            <a:solidFill>
              <a:schemeClr val="bg2"/>
            </a:solidFill>
            <a:prstDash val="solid"/>
            <a:round/>
            <a:headEnd type="none" w="med" len="med"/>
            <a:tailEnd type="none" w="med" len="med"/>
          </a:ln>
        </p:spPr>
        <p:txBody>
          <a:bodyPr/>
          <a:lstStyle/>
          <a:p>
            <a:endParaRPr lang="sv-SE"/>
          </a:p>
        </p:txBody>
      </p:sp>
      <p:sp>
        <p:nvSpPr>
          <p:cNvPr id="465932" name="Cloud"/>
          <p:cNvSpPr>
            <a:spLocks noChangeAspect="1" noEditPoints="1" noChangeArrowheads="1"/>
          </p:cNvSpPr>
          <p:nvPr/>
        </p:nvSpPr>
        <p:spPr bwMode="auto">
          <a:xfrm>
            <a:off x="1082296" y="1291846"/>
            <a:ext cx="2705100" cy="18129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chemeClr val="bg1"/>
              </a:gs>
              <a:gs pos="100000">
                <a:srgbClr val="CCECFF"/>
              </a:gs>
            </a:gsLst>
            <a:path path="rect">
              <a:fillToRect l="50000" t="50000" r="50000" b="50000"/>
            </a:path>
          </a:gradFill>
          <a:ln w="9525">
            <a:solidFill>
              <a:srgbClr val="000000"/>
            </a:solidFill>
            <a:miter lim="800000"/>
            <a:headEnd/>
            <a:tailEnd/>
          </a:ln>
          <a:effectLst>
            <a:outerShdw dist="107763" dir="2700000" algn="ctr" rotWithShape="0">
              <a:srgbClr val="808080"/>
            </a:outerShdw>
          </a:effectLst>
        </p:spPr>
        <p:txBody>
          <a:bodyPr anchor="ctr" anchorCtr="1"/>
          <a:lstStyle/>
          <a:p>
            <a:pPr>
              <a:defRPr/>
            </a:pPr>
            <a:r>
              <a:rPr lang="en-GB" sz="1400" dirty="0">
                <a:solidFill>
                  <a:srgbClr val="FF0000"/>
                </a:solidFill>
                <a:latin typeface="Arial" charset="0"/>
                <a:cs typeface="+mn-cs"/>
              </a:rPr>
              <a:t>Internet</a:t>
            </a:r>
            <a:endParaRPr lang="en-GB" sz="1400" b="0" dirty="0">
              <a:solidFill>
                <a:srgbClr val="FF0000"/>
              </a:solidFill>
              <a:latin typeface="Times New Roman" charset="0"/>
              <a:cs typeface="+mn-cs"/>
            </a:endParaRPr>
          </a:p>
        </p:txBody>
      </p:sp>
      <p:pic>
        <p:nvPicPr>
          <p:cNvPr id="1039" name="Picture 13" descr="PDA (transp) kopiera"/>
          <p:cNvPicPr>
            <a:picLocks noChangeAspect="1" noChangeArrowheads="1"/>
          </p:cNvPicPr>
          <p:nvPr/>
        </p:nvPicPr>
        <p:blipFill>
          <a:blip r:embed="rId5" cstate="print"/>
          <a:srcRect/>
          <a:stretch>
            <a:fillRect/>
          </a:stretch>
        </p:blipFill>
        <p:spPr bwMode="auto">
          <a:xfrm>
            <a:off x="1120396" y="5851146"/>
            <a:ext cx="490538" cy="798513"/>
          </a:xfrm>
          <a:prstGeom prst="rect">
            <a:avLst/>
          </a:prstGeom>
          <a:noFill/>
          <a:ln w="9525">
            <a:noFill/>
            <a:miter lim="800000"/>
            <a:headEnd/>
            <a:tailEnd/>
          </a:ln>
        </p:spPr>
      </p:pic>
      <p:sp>
        <p:nvSpPr>
          <p:cNvPr id="1040" name="Freeform 15"/>
          <p:cNvSpPr>
            <a:spLocks/>
          </p:cNvSpPr>
          <p:nvPr/>
        </p:nvSpPr>
        <p:spPr bwMode="auto">
          <a:xfrm>
            <a:off x="3196846" y="2825371"/>
            <a:ext cx="728663" cy="1462088"/>
          </a:xfrm>
          <a:custGeom>
            <a:avLst/>
            <a:gdLst>
              <a:gd name="T0" fmla="*/ 2147483647 w 459"/>
              <a:gd name="T1" fmla="*/ 0 h 921"/>
              <a:gd name="T2" fmla="*/ 2147483647 w 459"/>
              <a:gd name="T3" fmla="*/ 2147483647 h 921"/>
              <a:gd name="T4" fmla="*/ 2147483647 w 459"/>
              <a:gd name="T5" fmla="*/ 2147483647 h 921"/>
              <a:gd name="T6" fmla="*/ 2147483647 w 459"/>
              <a:gd name="T7" fmla="*/ 2147483647 h 921"/>
              <a:gd name="T8" fmla="*/ 2147483647 w 459"/>
              <a:gd name="T9" fmla="*/ 2147483647 h 921"/>
              <a:gd name="T10" fmla="*/ 0 60000 65536"/>
              <a:gd name="T11" fmla="*/ 0 60000 65536"/>
              <a:gd name="T12" fmla="*/ 0 60000 65536"/>
              <a:gd name="T13" fmla="*/ 0 60000 65536"/>
              <a:gd name="T14" fmla="*/ 0 60000 65536"/>
              <a:gd name="T15" fmla="*/ 0 w 459"/>
              <a:gd name="T16" fmla="*/ 0 h 921"/>
              <a:gd name="T17" fmla="*/ 459 w 459"/>
              <a:gd name="T18" fmla="*/ 921 h 921"/>
            </a:gdLst>
            <a:ahLst/>
            <a:cxnLst>
              <a:cxn ang="T10">
                <a:pos x="T0" y="T1"/>
              </a:cxn>
              <a:cxn ang="T11">
                <a:pos x="T2" y="T3"/>
              </a:cxn>
              <a:cxn ang="T12">
                <a:pos x="T4" y="T5"/>
              </a:cxn>
              <a:cxn ang="T13">
                <a:pos x="T6" y="T7"/>
              </a:cxn>
              <a:cxn ang="T14">
                <a:pos x="T8" y="T9"/>
              </a:cxn>
            </a:cxnLst>
            <a:rect l="T15" t="T16" r="T17" b="T18"/>
            <a:pathLst>
              <a:path w="459" h="921">
                <a:moveTo>
                  <a:pt x="459" y="0"/>
                </a:moveTo>
                <a:cubicBezTo>
                  <a:pt x="450" y="38"/>
                  <a:pt x="455" y="158"/>
                  <a:pt x="399" y="229"/>
                </a:cubicBezTo>
                <a:cubicBezTo>
                  <a:pt x="344" y="300"/>
                  <a:pt x="190" y="372"/>
                  <a:pt x="126" y="426"/>
                </a:cubicBezTo>
                <a:cubicBezTo>
                  <a:pt x="63" y="480"/>
                  <a:pt x="40" y="469"/>
                  <a:pt x="20" y="552"/>
                </a:cubicBezTo>
                <a:cubicBezTo>
                  <a:pt x="0" y="635"/>
                  <a:pt x="7" y="860"/>
                  <a:pt x="5" y="921"/>
                </a:cubicBezTo>
              </a:path>
            </a:pathLst>
          </a:custGeom>
          <a:noFill/>
          <a:ln w="28575" cap="flat" cmpd="sng">
            <a:solidFill>
              <a:srgbClr val="009900"/>
            </a:solidFill>
            <a:prstDash val="solid"/>
            <a:round/>
            <a:headEnd/>
            <a:tailEnd/>
          </a:ln>
        </p:spPr>
        <p:txBody>
          <a:bodyPr lIns="90000" tIns="46800" rIns="90000" bIns="46800"/>
          <a:lstStyle/>
          <a:p>
            <a:endParaRPr lang="sv-SE"/>
          </a:p>
        </p:txBody>
      </p:sp>
      <p:sp>
        <p:nvSpPr>
          <p:cNvPr id="465936" name="Cloud"/>
          <p:cNvSpPr>
            <a:spLocks noChangeAspect="1" noEditPoints="1" noChangeArrowheads="1"/>
          </p:cNvSpPr>
          <p:nvPr/>
        </p:nvSpPr>
        <p:spPr bwMode="auto">
          <a:xfrm>
            <a:off x="218696" y="2168146"/>
            <a:ext cx="1670050" cy="11191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chemeClr val="bg1"/>
              </a:gs>
              <a:gs pos="100000">
                <a:srgbClr val="CCECFF"/>
              </a:gs>
            </a:gsLst>
            <a:path path="rect">
              <a:fillToRect l="50000" t="50000" r="50000" b="50000"/>
            </a:path>
          </a:gradFill>
          <a:ln w="9525">
            <a:solidFill>
              <a:srgbClr val="000000"/>
            </a:solidFill>
            <a:miter lim="800000"/>
            <a:headEnd/>
            <a:tailEnd/>
          </a:ln>
          <a:effectLst>
            <a:outerShdw dist="107763" dir="2700000" algn="ctr" rotWithShape="0">
              <a:srgbClr val="808080"/>
            </a:outerShdw>
          </a:effectLst>
        </p:spPr>
        <p:txBody>
          <a:bodyPr anchor="ctr" anchorCtr="1"/>
          <a:lstStyle/>
          <a:p>
            <a:pPr>
              <a:defRPr/>
            </a:pPr>
            <a:r>
              <a:rPr lang="en-GB" sz="1400">
                <a:solidFill>
                  <a:srgbClr val="FF9900"/>
                </a:solidFill>
                <a:latin typeface="Arial" charset="0"/>
                <a:cs typeface="+mn-cs"/>
              </a:rPr>
              <a:t>IP-TV</a:t>
            </a:r>
          </a:p>
          <a:p>
            <a:pPr>
              <a:defRPr/>
            </a:pPr>
            <a:r>
              <a:rPr lang="en-GB" sz="1400">
                <a:solidFill>
                  <a:srgbClr val="FF9900"/>
                </a:solidFill>
                <a:latin typeface="Arial" charset="0"/>
                <a:cs typeface="+mn-cs"/>
              </a:rPr>
              <a:t>VoD</a:t>
            </a:r>
            <a:endParaRPr lang="en-GB" sz="1400" b="0">
              <a:solidFill>
                <a:srgbClr val="FF9900"/>
              </a:solidFill>
              <a:latin typeface="Times New Roman" charset="0"/>
              <a:cs typeface="+mn-cs"/>
            </a:endParaRPr>
          </a:p>
        </p:txBody>
      </p:sp>
      <p:sp>
        <p:nvSpPr>
          <p:cNvPr id="465937" name="Cloud"/>
          <p:cNvSpPr>
            <a:spLocks noChangeAspect="1" noEditPoints="1" noChangeArrowheads="1"/>
          </p:cNvSpPr>
          <p:nvPr/>
        </p:nvSpPr>
        <p:spPr bwMode="auto">
          <a:xfrm>
            <a:off x="3147634" y="1895096"/>
            <a:ext cx="1470025" cy="9858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chemeClr val="bg1"/>
              </a:gs>
              <a:gs pos="100000">
                <a:srgbClr val="CCECFF"/>
              </a:gs>
            </a:gsLst>
            <a:path path="rect">
              <a:fillToRect l="50000" t="50000" r="50000" b="50000"/>
            </a:path>
          </a:gradFill>
          <a:ln w="9525">
            <a:solidFill>
              <a:srgbClr val="000000"/>
            </a:solidFill>
            <a:miter lim="800000"/>
            <a:headEnd/>
            <a:tailEnd/>
          </a:ln>
          <a:effectLst>
            <a:outerShdw dist="107763" dir="2700000" algn="ctr" rotWithShape="0">
              <a:srgbClr val="808080"/>
            </a:outerShdw>
          </a:effectLst>
        </p:spPr>
        <p:txBody>
          <a:bodyPr anchor="ctr" anchorCtr="1"/>
          <a:lstStyle/>
          <a:p>
            <a:pPr>
              <a:defRPr/>
            </a:pPr>
            <a:r>
              <a:rPr lang="en-GB" sz="1400" dirty="0">
                <a:solidFill>
                  <a:srgbClr val="009900"/>
                </a:solidFill>
                <a:latin typeface="Arial" charset="0"/>
                <a:cs typeface="+mn-cs"/>
              </a:rPr>
              <a:t>IMS</a:t>
            </a:r>
          </a:p>
          <a:p>
            <a:pPr>
              <a:defRPr/>
            </a:pPr>
            <a:r>
              <a:rPr lang="en-GB" sz="1400" dirty="0">
                <a:solidFill>
                  <a:srgbClr val="009900"/>
                </a:solidFill>
                <a:latin typeface="Arial" charset="0"/>
                <a:cs typeface="+mn-cs"/>
              </a:rPr>
              <a:t>VoIP</a:t>
            </a:r>
            <a:r>
              <a:rPr lang="en-GB" sz="1400" dirty="0">
                <a:latin typeface="Arial" charset="0"/>
                <a:cs typeface="+mn-cs"/>
              </a:rPr>
              <a:t> </a:t>
            </a:r>
            <a:endParaRPr lang="en-GB" sz="1400" b="0" dirty="0">
              <a:latin typeface="Times New Roman" charset="0"/>
              <a:cs typeface="+mn-cs"/>
            </a:endParaRPr>
          </a:p>
        </p:txBody>
      </p:sp>
      <p:pic>
        <p:nvPicPr>
          <p:cNvPr id="1043" name="Picture 18" descr="TVSet2"/>
          <p:cNvPicPr>
            <a:picLocks noChangeAspect="1" noChangeArrowheads="1"/>
          </p:cNvPicPr>
          <p:nvPr/>
        </p:nvPicPr>
        <p:blipFill>
          <a:blip r:embed="rId6" cstate="print"/>
          <a:srcRect/>
          <a:stretch>
            <a:fillRect/>
          </a:stretch>
        </p:blipFill>
        <p:spPr bwMode="auto">
          <a:xfrm>
            <a:off x="229809" y="3676271"/>
            <a:ext cx="1204912" cy="727075"/>
          </a:xfrm>
          <a:prstGeom prst="rect">
            <a:avLst/>
          </a:prstGeom>
          <a:noFill/>
          <a:ln w="9525">
            <a:noFill/>
            <a:miter lim="800000"/>
            <a:headEnd/>
            <a:tailEnd/>
          </a:ln>
        </p:spPr>
      </p:pic>
      <p:sp>
        <p:nvSpPr>
          <p:cNvPr id="1044" name="Freeform 19"/>
          <p:cNvSpPr>
            <a:spLocks/>
          </p:cNvSpPr>
          <p:nvPr/>
        </p:nvSpPr>
        <p:spPr bwMode="auto">
          <a:xfrm>
            <a:off x="1425196" y="3196846"/>
            <a:ext cx="1677988" cy="1123950"/>
          </a:xfrm>
          <a:custGeom>
            <a:avLst/>
            <a:gdLst>
              <a:gd name="T0" fmla="*/ 0 w 1057"/>
              <a:gd name="T1" fmla="*/ 0 h 708"/>
              <a:gd name="T2" fmla="*/ 2147483647 w 1057"/>
              <a:gd name="T3" fmla="*/ 2147483647 h 708"/>
              <a:gd name="T4" fmla="*/ 2147483647 w 1057"/>
              <a:gd name="T5" fmla="*/ 2147483647 h 708"/>
              <a:gd name="T6" fmla="*/ 2147483647 w 1057"/>
              <a:gd name="T7" fmla="*/ 2147483647 h 708"/>
              <a:gd name="T8" fmla="*/ 2147483647 w 1057"/>
              <a:gd name="T9" fmla="*/ 2147483647 h 708"/>
              <a:gd name="T10" fmla="*/ 2147483647 w 1057"/>
              <a:gd name="T11" fmla="*/ 2147483647 h 708"/>
              <a:gd name="T12" fmla="*/ 0 60000 65536"/>
              <a:gd name="T13" fmla="*/ 0 60000 65536"/>
              <a:gd name="T14" fmla="*/ 0 60000 65536"/>
              <a:gd name="T15" fmla="*/ 0 60000 65536"/>
              <a:gd name="T16" fmla="*/ 0 60000 65536"/>
              <a:gd name="T17" fmla="*/ 0 60000 65536"/>
              <a:gd name="T18" fmla="*/ 0 w 1057"/>
              <a:gd name="T19" fmla="*/ 0 h 708"/>
              <a:gd name="T20" fmla="*/ 1057 w 1057"/>
              <a:gd name="T21" fmla="*/ 708 h 708"/>
            </a:gdLst>
            <a:ahLst/>
            <a:cxnLst>
              <a:cxn ang="T12">
                <a:pos x="T0" y="T1"/>
              </a:cxn>
              <a:cxn ang="T13">
                <a:pos x="T2" y="T3"/>
              </a:cxn>
              <a:cxn ang="T14">
                <a:pos x="T4" y="T5"/>
              </a:cxn>
              <a:cxn ang="T15">
                <a:pos x="T6" y="T7"/>
              </a:cxn>
              <a:cxn ang="T16">
                <a:pos x="T8" y="T9"/>
              </a:cxn>
              <a:cxn ang="T17">
                <a:pos x="T10" y="T11"/>
              </a:cxn>
            </a:cxnLst>
            <a:rect l="T18" t="T19" r="T20" b="T21"/>
            <a:pathLst>
              <a:path w="1057" h="708">
                <a:moveTo>
                  <a:pt x="0" y="0"/>
                </a:moveTo>
                <a:cubicBezTo>
                  <a:pt x="26" y="18"/>
                  <a:pt x="73" y="77"/>
                  <a:pt x="156" y="108"/>
                </a:cubicBezTo>
                <a:cubicBezTo>
                  <a:pt x="239" y="139"/>
                  <a:pt x="393" y="168"/>
                  <a:pt x="498" y="186"/>
                </a:cubicBezTo>
                <a:cubicBezTo>
                  <a:pt x="603" y="204"/>
                  <a:pt x="700" y="195"/>
                  <a:pt x="786" y="216"/>
                </a:cubicBezTo>
                <a:cubicBezTo>
                  <a:pt x="872" y="237"/>
                  <a:pt x="971" y="230"/>
                  <a:pt x="1014" y="312"/>
                </a:cubicBezTo>
                <a:cubicBezTo>
                  <a:pt x="1057" y="394"/>
                  <a:pt x="1038" y="626"/>
                  <a:pt x="1044" y="708"/>
                </a:cubicBezTo>
              </a:path>
            </a:pathLst>
          </a:custGeom>
          <a:noFill/>
          <a:ln w="28575" cap="flat" cmpd="sng">
            <a:solidFill>
              <a:srgbClr val="FF9900"/>
            </a:solidFill>
            <a:prstDash val="solid"/>
            <a:round/>
            <a:headEnd/>
            <a:tailEnd/>
          </a:ln>
        </p:spPr>
        <p:txBody>
          <a:bodyPr lIns="90000" tIns="46800" rIns="90000" bIns="46800"/>
          <a:lstStyle/>
          <a:p>
            <a:endParaRPr lang="sv-SE"/>
          </a:p>
        </p:txBody>
      </p:sp>
      <p:sp>
        <p:nvSpPr>
          <p:cNvPr id="1045" name="Freeform 20"/>
          <p:cNvSpPr>
            <a:spLocks/>
          </p:cNvSpPr>
          <p:nvPr/>
        </p:nvSpPr>
        <p:spPr bwMode="auto">
          <a:xfrm>
            <a:off x="3253996" y="2787271"/>
            <a:ext cx="1519238" cy="1504950"/>
          </a:xfrm>
          <a:custGeom>
            <a:avLst/>
            <a:gdLst>
              <a:gd name="T0" fmla="*/ 2147483647 w 957"/>
              <a:gd name="T1" fmla="*/ 0 h 948"/>
              <a:gd name="T2" fmla="*/ 2147483647 w 957"/>
              <a:gd name="T3" fmla="*/ 2147483647 h 948"/>
              <a:gd name="T4" fmla="*/ 2147483647 w 957"/>
              <a:gd name="T5" fmla="*/ 2147483647 h 948"/>
              <a:gd name="T6" fmla="*/ 2147483647 w 957"/>
              <a:gd name="T7" fmla="*/ 2147483647 h 948"/>
              <a:gd name="T8" fmla="*/ 2147483647 w 957"/>
              <a:gd name="T9" fmla="*/ 2147483647 h 948"/>
              <a:gd name="T10" fmla="*/ 2147483647 w 957"/>
              <a:gd name="T11" fmla="*/ 2147483647 h 948"/>
              <a:gd name="T12" fmla="*/ 0 60000 65536"/>
              <a:gd name="T13" fmla="*/ 0 60000 65536"/>
              <a:gd name="T14" fmla="*/ 0 60000 65536"/>
              <a:gd name="T15" fmla="*/ 0 60000 65536"/>
              <a:gd name="T16" fmla="*/ 0 60000 65536"/>
              <a:gd name="T17" fmla="*/ 0 60000 65536"/>
              <a:gd name="T18" fmla="*/ 0 w 957"/>
              <a:gd name="T19" fmla="*/ 0 h 948"/>
              <a:gd name="T20" fmla="*/ 957 w 957"/>
              <a:gd name="T21" fmla="*/ 948 h 948"/>
            </a:gdLst>
            <a:ahLst/>
            <a:cxnLst>
              <a:cxn ang="T12">
                <a:pos x="T0" y="T1"/>
              </a:cxn>
              <a:cxn ang="T13">
                <a:pos x="T2" y="T3"/>
              </a:cxn>
              <a:cxn ang="T14">
                <a:pos x="T4" y="T5"/>
              </a:cxn>
              <a:cxn ang="T15">
                <a:pos x="T6" y="T7"/>
              </a:cxn>
              <a:cxn ang="T16">
                <a:pos x="T8" y="T9"/>
              </a:cxn>
              <a:cxn ang="T17">
                <a:pos x="T10" y="T11"/>
              </a:cxn>
            </a:cxnLst>
            <a:rect l="T18" t="T19" r="T20" b="T21"/>
            <a:pathLst>
              <a:path w="957" h="948">
                <a:moveTo>
                  <a:pt x="957" y="0"/>
                </a:moveTo>
                <a:cubicBezTo>
                  <a:pt x="938" y="36"/>
                  <a:pt x="949" y="151"/>
                  <a:pt x="833" y="219"/>
                </a:cubicBezTo>
                <a:cubicBezTo>
                  <a:pt x="718" y="287"/>
                  <a:pt x="399" y="355"/>
                  <a:pt x="267" y="408"/>
                </a:cubicBezTo>
                <a:cubicBezTo>
                  <a:pt x="135" y="460"/>
                  <a:pt x="83" y="483"/>
                  <a:pt x="42" y="534"/>
                </a:cubicBezTo>
                <a:cubicBezTo>
                  <a:pt x="0" y="585"/>
                  <a:pt x="22" y="643"/>
                  <a:pt x="18" y="712"/>
                </a:cubicBezTo>
                <a:cubicBezTo>
                  <a:pt x="14" y="781"/>
                  <a:pt x="18" y="899"/>
                  <a:pt x="18" y="948"/>
                </a:cubicBezTo>
              </a:path>
            </a:pathLst>
          </a:custGeom>
          <a:noFill/>
          <a:ln w="28575" cap="flat" cmpd="sng">
            <a:solidFill>
              <a:srgbClr val="0000FF"/>
            </a:solidFill>
            <a:prstDash val="solid"/>
            <a:round/>
            <a:headEnd/>
            <a:tailEnd/>
          </a:ln>
        </p:spPr>
        <p:txBody>
          <a:bodyPr lIns="90000" tIns="46800" rIns="90000" bIns="46800"/>
          <a:lstStyle/>
          <a:p>
            <a:endParaRPr lang="sv-SE"/>
          </a:p>
        </p:txBody>
      </p:sp>
      <p:sp>
        <p:nvSpPr>
          <p:cNvPr id="1046" name="Line 26"/>
          <p:cNvSpPr>
            <a:spLocks noChangeShapeType="1"/>
          </p:cNvSpPr>
          <p:nvPr/>
        </p:nvSpPr>
        <p:spPr bwMode="auto">
          <a:xfrm>
            <a:off x="1920496" y="4876421"/>
            <a:ext cx="0" cy="485775"/>
          </a:xfrm>
          <a:prstGeom prst="line">
            <a:avLst/>
          </a:prstGeom>
          <a:noFill/>
          <a:ln w="50800">
            <a:solidFill>
              <a:srgbClr val="FF3300"/>
            </a:solidFill>
            <a:round/>
            <a:headEnd/>
            <a:tailEnd/>
          </a:ln>
        </p:spPr>
        <p:txBody>
          <a:bodyPr lIns="90000" tIns="46800" rIns="90000" bIns="46800">
            <a:spAutoFit/>
          </a:bodyPr>
          <a:lstStyle/>
          <a:p>
            <a:endParaRPr lang="sv-SE"/>
          </a:p>
        </p:txBody>
      </p:sp>
      <p:pic>
        <p:nvPicPr>
          <p:cNvPr id="1047" name="Picture 27" descr="SIP (transp)"/>
          <p:cNvPicPr>
            <a:picLocks noChangeAspect="1" noChangeArrowheads="1"/>
          </p:cNvPicPr>
          <p:nvPr/>
        </p:nvPicPr>
        <p:blipFill>
          <a:blip r:embed="rId7" cstate="print"/>
          <a:srcRect/>
          <a:stretch>
            <a:fillRect/>
          </a:stretch>
        </p:blipFill>
        <p:spPr bwMode="auto">
          <a:xfrm>
            <a:off x="1553784" y="5212971"/>
            <a:ext cx="914400" cy="828675"/>
          </a:xfrm>
          <a:prstGeom prst="rect">
            <a:avLst/>
          </a:prstGeom>
          <a:noFill/>
          <a:ln w="9525">
            <a:noFill/>
            <a:miter lim="800000"/>
            <a:headEnd/>
            <a:tailEnd/>
          </a:ln>
        </p:spPr>
      </p:pic>
      <p:sp>
        <p:nvSpPr>
          <p:cNvPr id="1048" name="Line 35"/>
          <p:cNvSpPr>
            <a:spLocks noChangeShapeType="1"/>
          </p:cNvSpPr>
          <p:nvPr/>
        </p:nvSpPr>
        <p:spPr bwMode="auto">
          <a:xfrm>
            <a:off x="2720596" y="4579559"/>
            <a:ext cx="0" cy="290512"/>
          </a:xfrm>
          <a:prstGeom prst="line">
            <a:avLst/>
          </a:prstGeom>
          <a:noFill/>
          <a:ln w="50800">
            <a:solidFill>
              <a:srgbClr val="FF3300"/>
            </a:solidFill>
            <a:round/>
            <a:headEnd/>
            <a:tailEnd/>
          </a:ln>
        </p:spPr>
        <p:txBody>
          <a:bodyPr lIns="90000" tIns="46800" rIns="90000" bIns="46800">
            <a:spAutoFit/>
          </a:bodyPr>
          <a:lstStyle/>
          <a:p>
            <a:endParaRPr lang="sv-SE"/>
          </a:p>
        </p:txBody>
      </p:sp>
      <p:pic>
        <p:nvPicPr>
          <p:cNvPr id="1049" name="Picture 36" descr="STB"/>
          <p:cNvPicPr>
            <a:picLocks noChangeAspect="1" noChangeArrowheads="1"/>
          </p:cNvPicPr>
          <p:nvPr/>
        </p:nvPicPr>
        <p:blipFill>
          <a:blip r:embed="rId8" cstate="print"/>
          <a:srcRect/>
          <a:stretch>
            <a:fillRect/>
          </a:stretch>
        </p:blipFill>
        <p:spPr bwMode="auto">
          <a:xfrm>
            <a:off x="617159" y="4666871"/>
            <a:ext cx="744537" cy="403225"/>
          </a:xfrm>
          <a:prstGeom prst="rect">
            <a:avLst/>
          </a:prstGeom>
          <a:noFill/>
          <a:ln w="9525">
            <a:noFill/>
            <a:miter lim="800000"/>
            <a:headEnd/>
            <a:tailEnd/>
          </a:ln>
        </p:spPr>
      </p:pic>
      <p:sp>
        <p:nvSpPr>
          <p:cNvPr id="1050" name="Line 37"/>
          <p:cNvSpPr>
            <a:spLocks noChangeShapeType="1"/>
          </p:cNvSpPr>
          <p:nvPr/>
        </p:nvSpPr>
        <p:spPr bwMode="auto">
          <a:xfrm flipV="1">
            <a:off x="1339471" y="4866896"/>
            <a:ext cx="3552825" cy="0"/>
          </a:xfrm>
          <a:prstGeom prst="line">
            <a:avLst/>
          </a:prstGeom>
          <a:noFill/>
          <a:ln w="50800">
            <a:solidFill>
              <a:srgbClr val="FF3300"/>
            </a:solidFill>
            <a:round/>
            <a:headEnd/>
            <a:tailEnd/>
          </a:ln>
        </p:spPr>
        <p:txBody>
          <a:bodyPr lIns="90000" tIns="46800" rIns="90000" bIns="46800">
            <a:spAutoFit/>
          </a:bodyPr>
          <a:lstStyle/>
          <a:p>
            <a:endParaRPr lang="sv-SE"/>
          </a:p>
        </p:txBody>
      </p:sp>
      <p:sp>
        <p:nvSpPr>
          <p:cNvPr id="1051" name="Text Box 44"/>
          <p:cNvSpPr txBox="1">
            <a:spLocks noChangeArrowheads="1"/>
          </p:cNvSpPr>
          <p:nvPr/>
        </p:nvSpPr>
        <p:spPr bwMode="auto">
          <a:xfrm>
            <a:off x="1656971" y="3639759"/>
            <a:ext cx="1370013" cy="463550"/>
          </a:xfrm>
          <a:prstGeom prst="rect">
            <a:avLst/>
          </a:prstGeom>
          <a:noFill/>
          <a:ln w="12700">
            <a:noFill/>
            <a:miter lim="800000"/>
            <a:headEnd/>
            <a:tailEnd/>
          </a:ln>
        </p:spPr>
        <p:txBody>
          <a:bodyPr lIns="90000" tIns="46800" rIns="90000" bIns="46800">
            <a:spAutoFit/>
          </a:bodyPr>
          <a:lstStyle/>
          <a:p>
            <a:pPr algn="r"/>
            <a:r>
              <a:rPr lang="en-US" sz="1200"/>
              <a:t>VLANs or ADSL Virtual Circuits</a:t>
            </a:r>
            <a:endParaRPr lang="sv-SE" sz="1200"/>
          </a:p>
        </p:txBody>
      </p:sp>
      <p:sp>
        <p:nvSpPr>
          <p:cNvPr id="1052" name="Line 62"/>
          <p:cNvSpPr>
            <a:spLocks noChangeShapeType="1"/>
          </p:cNvSpPr>
          <p:nvPr/>
        </p:nvSpPr>
        <p:spPr bwMode="auto">
          <a:xfrm flipV="1">
            <a:off x="1329946" y="4892296"/>
            <a:ext cx="3552825" cy="0"/>
          </a:xfrm>
          <a:prstGeom prst="line">
            <a:avLst/>
          </a:prstGeom>
          <a:noFill/>
          <a:ln w="28575">
            <a:solidFill>
              <a:srgbClr val="009900"/>
            </a:solidFill>
            <a:round/>
            <a:headEnd/>
            <a:tailEnd/>
          </a:ln>
        </p:spPr>
        <p:txBody>
          <a:bodyPr lIns="0" tIns="0" rIns="0" bIns="0"/>
          <a:lstStyle/>
          <a:p>
            <a:endParaRPr lang="sv-SE"/>
          </a:p>
        </p:txBody>
      </p:sp>
      <p:sp>
        <p:nvSpPr>
          <p:cNvPr id="1053" name="Rectangle 72"/>
          <p:cNvSpPr>
            <a:spLocks noChangeArrowheads="1"/>
          </p:cNvSpPr>
          <p:nvPr/>
        </p:nvSpPr>
        <p:spPr bwMode="auto">
          <a:xfrm>
            <a:off x="3603246" y="4557334"/>
            <a:ext cx="2274888" cy="246062"/>
          </a:xfrm>
          <a:prstGeom prst="rect">
            <a:avLst/>
          </a:prstGeom>
          <a:noFill/>
          <a:ln w="9525">
            <a:noFill/>
            <a:miter lim="800000"/>
            <a:headEnd/>
            <a:tailEnd/>
          </a:ln>
        </p:spPr>
        <p:txBody>
          <a:bodyPr wrap="none" lIns="0" tIns="0" rIns="0" bIns="0">
            <a:spAutoFit/>
          </a:bodyPr>
          <a:lstStyle/>
          <a:p>
            <a:pPr>
              <a:spcBef>
                <a:spcPct val="20000"/>
              </a:spcBef>
            </a:pPr>
            <a:r>
              <a:rPr lang="en-US" sz="1600" b="0">
                <a:solidFill>
                  <a:srgbClr val="FF9900"/>
                </a:solidFill>
                <a:latin typeface="Arial Black" pitchFamily="34" charset="0"/>
                <a:cs typeface="Times New Roman" pitchFamily="18" charset="0"/>
              </a:rPr>
              <a:t>T</a:t>
            </a:r>
            <a:r>
              <a:rPr lang="en-US" sz="1600" b="0">
                <a:solidFill>
                  <a:srgbClr val="FFCC00"/>
                </a:solidFill>
                <a:latin typeface="Arial Black" pitchFamily="34" charset="0"/>
                <a:cs typeface="Times New Roman" pitchFamily="18" charset="0"/>
              </a:rPr>
              <a:t>h</a:t>
            </a:r>
            <a:r>
              <a:rPr lang="en-US" sz="1600" b="0">
                <a:solidFill>
                  <a:srgbClr val="CCCC00"/>
                </a:solidFill>
                <a:latin typeface="Arial Black" pitchFamily="34" charset="0"/>
                <a:cs typeface="Times New Roman" pitchFamily="18" charset="0"/>
              </a:rPr>
              <a:t>e</a:t>
            </a:r>
            <a:r>
              <a:rPr lang="en-US" sz="1600" b="0">
                <a:solidFill>
                  <a:srgbClr val="0000FF"/>
                </a:solidFill>
                <a:latin typeface="Arial Black" pitchFamily="34" charset="0"/>
                <a:cs typeface="Times New Roman" pitchFamily="18" charset="0"/>
              </a:rPr>
              <a:t> </a:t>
            </a:r>
            <a:r>
              <a:rPr lang="en-US" sz="1600" b="0">
                <a:solidFill>
                  <a:srgbClr val="006600"/>
                </a:solidFill>
                <a:latin typeface="Arial Black" pitchFamily="34" charset="0"/>
                <a:cs typeface="Times New Roman" pitchFamily="18" charset="0"/>
              </a:rPr>
              <a:t>M</a:t>
            </a:r>
            <a:r>
              <a:rPr lang="en-US" sz="1600" b="0">
                <a:solidFill>
                  <a:srgbClr val="008000"/>
                </a:solidFill>
                <a:latin typeface="Arial Black" pitchFamily="34" charset="0"/>
                <a:cs typeface="Times New Roman" pitchFamily="18" charset="0"/>
              </a:rPr>
              <a:t>u</a:t>
            </a:r>
            <a:r>
              <a:rPr lang="en-US" sz="1600" b="0">
                <a:solidFill>
                  <a:srgbClr val="009900"/>
                </a:solidFill>
                <a:latin typeface="Arial Black" pitchFamily="34" charset="0"/>
                <a:cs typeface="Times New Roman" pitchFamily="18" charset="0"/>
              </a:rPr>
              <a:t>lt</a:t>
            </a:r>
            <a:r>
              <a:rPr lang="en-US" sz="1600" b="0">
                <a:solidFill>
                  <a:srgbClr val="99CC00"/>
                </a:solidFill>
                <a:latin typeface="Arial Black" pitchFamily="34" charset="0"/>
                <a:cs typeface="Times New Roman" pitchFamily="18" charset="0"/>
              </a:rPr>
              <a:t>i</a:t>
            </a:r>
            <a:r>
              <a:rPr lang="en-US" sz="1600" b="0">
                <a:solidFill>
                  <a:srgbClr val="FF6600"/>
                </a:solidFill>
                <a:latin typeface="Arial Black" pitchFamily="34" charset="0"/>
                <a:cs typeface="Times New Roman" pitchFamily="18" charset="0"/>
              </a:rPr>
              <a:t>m</a:t>
            </a:r>
            <a:r>
              <a:rPr lang="en-US" sz="1600" b="0">
                <a:solidFill>
                  <a:srgbClr val="F53818"/>
                </a:solidFill>
                <a:latin typeface="Arial Black" pitchFamily="34" charset="0"/>
                <a:cs typeface="Times New Roman" pitchFamily="18" charset="0"/>
              </a:rPr>
              <a:t>e</a:t>
            </a:r>
            <a:r>
              <a:rPr lang="en-US" sz="1600" b="0">
                <a:solidFill>
                  <a:srgbClr val="FF3300"/>
                </a:solidFill>
                <a:latin typeface="Arial Black" pitchFamily="34" charset="0"/>
                <a:cs typeface="Times New Roman" pitchFamily="18" charset="0"/>
              </a:rPr>
              <a:t>d</a:t>
            </a:r>
            <a:r>
              <a:rPr lang="en-US" sz="1600" b="0">
                <a:solidFill>
                  <a:srgbClr val="FF0000"/>
                </a:solidFill>
                <a:latin typeface="Arial Black" pitchFamily="34" charset="0"/>
                <a:cs typeface="Times New Roman" pitchFamily="18" charset="0"/>
              </a:rPr>
              <a:t>i</a:t>
            </a:r>
            <a:r>
              <a:rPr lang="en-US" sz="1600" b="0">
                <a:solidFill>
                  <a:srgbClr val="CC0000"/>
                </a:solidFill>
                <a:latin typeface="Arial Black" pitchFamily="34" charset="0"/>
                <a:cs typeface="Times New Roman" pitchFamily="18" charset="0"/>
              </a:rPr>
              <a:t>a</a:t>
            </a:r>
            <a:r>
              <a:rPr lang="en-US" sz="1600" b="0">
                <a:solidFill>
                  <a:srgbClr val="0000FF"/>
                </a:solidFill>
                <a:latin typeface="Arial Black" pitchFamily="34" charset="0"/>
                <a:cs typeface="Times New Roman" pitchFamily="18" charset="0"/>
              </a:rPr>
              <a:t> </a:t>
            </a:r>
            <a:r>
              <a:rPr lang="en-US" sz="1600" b="0">
                <a:solidFill>
                  <a:srgbClr val="9933FF"/>
                </a:solidFill>
                <a:latin typeface="Arial Black" pitchFamily="34" charset="0"/>
                <a:cs typeface="Times New Roman" pitchFamily="18" charset="0"/>
              </a:rPr>
              <a:t>L</a:t>
            </a:r>
            <a:r>
              <a:rPr lang="en-US" sz="1600" b="0">
                <a:solidFill>
                  <a:srgbClr val="6600FF"/>
                </a:solidFill>
                <a:latin typeface="Arial Black" pitchFamily="34" charset="0"/>
                <a:cs typeface="Times New Roman" pitchFamily="18" charset="0"/>
              </a:rPr>
              <a:t>A</a:t>
            </a:r>
            <a:r>
              <a:rPr lang="en-US" sz="1600" b="0">
                <a:solidFill>
                  <a:srgbClr val="3333FF"/>
                </a:solidFill>
                <a:latin typeface="Arial Black" pitchFamily="34" charset="0"/>
                <a:cs typeface="Times New Roman" pitchFamily="18" charset="0"/>
              </a:rPr>
              <a:t>N</a:t>
            </a:r>
          </a:p>
        </p:txBody>
      </p:sp>
      <p:sp>
        <p:nvSpPr>
          <p:cNvPr id="1054" name="Line 74"/>
          <p:cNvSpPr>
            <a:spLocks noChangeShapeType="1"/>
          </p:cNvSpPr>
          <p:nvPr/>
        </p:nvSpPr>
        <p:spPr bwMode="auto">
          <a:xfrm>
            <a:off x="1949071" y="4908171"/>
            <a:ext cx="0" cy="323850"/>
          </a:xfrm>
          <a:prstGeom prst="line">
            <a:avLst/>
          </a:prstGeom>
          <a:noFill/>
          <a:ln w="28575">
            <a:solidFill>
              <a:srgbClr val="009900"/>
            </a:solidFill>
            <a:round/>
            <a:headEnd/>
            <a:tailEnd/>
          </a:ln>
        </p:spPr>
        <p:txBody>
          <a:bodyPr lIns="90000" tIns="46800" rIns="90000" bIns="46800">
            <a:spAutoFit/>
          </a:bodyPr>
          <a:lstStyle/>
          <a:p>
            <a:endParaRPr lang="sv-SE"/>
          </a:p>
        </p:txBody>
      </p:sp>
      <p:grpSp>
        <p:nvGrpSpPr>
          <p:cNvPr id="2" name="Group 79"/>
          <p:cNvGrpSpPr>
            <a:grpSpLocks/>
          </p:cNvGrpSpPr>
          <p:nvPr/>
        </p:nvGrpSpPr>
        <p:grpSpPr bwMode="auto">
          <a:xfrm>
            <a:off x="1202946" y="3358771"/>
            <a:ext cx="3656013" cy="2636838"/>
            <a:chOff x="736" y="2004"/>
            <a:chExt cx="2303" cy="1661"/>
          </a:xfrm>
        </p:grpSpPr>
        <p:pic>
          <p:nvPicPr>
            <p:cNvPr id="1078" name="Picture 38" descr="C:\G_Kolon\Bilder\PPTMisc\MobileE60Small.JPG"/>
            <p:cNvPicPr>
              <a:picLocks noChangeAspect="1" noChangeArrowheads="1"/>
            </p:cNvPicPr>
            <p:nvPr/>
          </p:nvPicPr>
          <p:blipFill>
            <a:blip r:embed="rId9" cstate="print"/>
            <a:srcRect/>
            <a:stretch>
              <a:fillRect/>
            </a:stretch>
          </p:blipFill>
          <p:spPr bwMode="auto">
            <a:xfrm>
              <a:off x="2697" y="2004"/>
              <a:ext cx="342" cy="600"/>
            </a:xfrm>
            <a:prstGeom prst="rect">
              <a:avLst/>
            </a:prstGeom>
            <a:noFill/>
            <a:ln w="9525">
              <a:noFill/>
              <a:miter lim="800000"/>
              <a:headEnd/>
              <a:tailEnd/>
            </a:ln>
          </p:spPr>
        </p:pic>
        <p:pic>
          <p:nvPicPr>
            <p:cNvPr id="1079" name="Picture 69" descr="C:\Documents and Settings\Karl\My Documents\My Pictures\GayStraight.bmp"/>
            <p:cNvPicPr>
              <a:picLocks noChangeAspect="1" noChangeArrowheads="1"/>
            </p:cNvPicPr>
            <p:nvPr/>
          </p:nvPicPr>
          <p:blipFill>
            <a:blip r:embed="rId10" cstate="print"/>
            <a:srcRect/>
            <a:stretch>
              <a:fillRect/>
            </a:stretch>
          </p:blipFill>
          <p:spPr bwMode="auto">
            <a:xfrm>
              <a:off x="2131" y="2148"/>
              <a:ext cx="154" cy="287"/>
            </a:xfrm>
            <a:prstGeom prst="rect">
              <a:avLst/>
            </a:prstGeom>
            <a:noFill/>
            <a:ln w="9525">
              <a:noFill/>
              <a:miter lim="800000"/>
              <a:headEnd/>
              <a:tailEnd/>
            </a:ln>
          </p:spPr>
        </p:pic>
        <p:pic>
          <p:nvPicPr>
            <p:cNvPr id="1080" name="Picture 70" descr="C:\Documents and Settings\Karl\My Documents\My Pictures\GayLeft.JPG"/>
            <p:cNvPicPr>
              <a:picLocks noChangeAspect="1" noChangeArrowheads="1"/>
            </p:cNvPicPr>
            <p:nvPr/>
          </p:nvPicPr>
          <p:blipFill>
            <a:blip r:embed="rId11" cstate="print"/>
            <a:srcRect/>
            <a:stretch>
              <a:fillRect/>
            </a:stretch>
          </p:blipFill>
          <p:spPr bwMode="auto">
            <a:xfrm>
              <a:off x="2606" y="2133"/>
              <a:ext cx="109" cy="204"/>
            </a:xfrm>
            <a:prstGeom prst="rect">
              <a:avLst/>
            </a:prstGeom>
            <a:noFill/>
            <a:ln w="9525">
              <a:noFill/>
              <a:miter lim="800000"/>
              <a:headEnd/>
              <a:tailEnd/>
            </a:ln>
          </p:spPr>
        </p:pic>
        <p:sp>
          <p:nvSpPr>
            <p:cNvPr id="1081" name="Rectangle 73"/>
            <p:cNvSpPr>
              <a:spLocks noChangeArrowheads="1"/>
            </p:cNvSpPr>
            <p:nvPr/>
          </p:nvSpPr>
          <p:spPr bwMode="auto">
            <a:xfrm>
              <a:off x="2298" y="2236"/>
              <a:ext cx="371" cy="233"/>
            </a:xfrm>
            <a:prstGeom prst="rect">
              <a:avLst/>
            </a:prstGeom>
            <a:noFill/>
            <a:ln w="9525">
              <a:noFill/>
              <a:miter lim="800000"/>
              <a:headEnd/>
              <a:tailEnd/>
            </a:ln>
          </p:spPr>
          <p:txBody>
            <a:bodyPr wrap="none" lIns="0" tIns="0" rIns="0" bIns="0">
              <a:spAutoFit/>
            </a:bodyPr>
            <a:lstStyle/>
            <a:p>
              <a:pPr>
                <a:spcBef>
                  <a:spcPct val="20000"/>
                </a:spcBef>
              </a:pPr>
              <a:r>
                <a:rPr lang="en-US" sz="1600" b="0">
                  <a:solidFill>
                    <a:srgbClr val="FF9900"/>
                  </a:solidFill>
                  <a:latin typeface="Arial Black" pitchFamily="34" charset="0"/>
                  <a:cs typeface="Times New Roman" pitchFamily="18" charset="0"/>
                </a:rPr>
                <a:t>W</a:t>
              </a:r>
              <a:r>
                <a:rPr lang="en-US" sz="1600" b="0">
                  <a:solidFill>
                    <a:srgbClr val="FF0000"/>
                  </a:solidFill>
                  <a:latin typeface="Arial Black" pitchFamily="34" charset="0"/>
                  <a:cs typeface="Times New Roman" pitchFamily="18" charset="0"/>
                </a:rPr>
                <a:t>i</a:t>
              </a:r>
              <a:r>
                <a:rPr lang="en-US" sz="1600" b="0">
                  <a:solidFill>
                    <a:srgbClr val="009900"/>
                  </a:solidFill>
                  <a:latin typeface="Arial Black" pitchFamily="34" charset="0"/>
                  <a:cs typeface="Times New Roman" pitchFamily="18" charset="0"/>
                </a:rPr>
                <a:t>F</a:t>
              </a:r>
              <a:r>
                <a:rPr lang="en-US" sz="1600" b="0">
                  <a:solidFill>
                    <a:srgbClr val="0000FF"/>
                  </a:solidFill>
                  <a:latin typeface="Arial Black" pitchFamily="34" charset="0"/>
                  <a:cs typeface="Times New Roman" pitchFamily="18" charset="0"/>
                </a:rPr>
                <a:t>i</a:t>
              </a:r>
              <a:r>
                <a:rPr lang="en-US" b="0">
                  <a:solidFill>
                    <a:srgbClr val="3333FF"/>
                  </a:solidFill>
                  <a:latin typeface="Arial Black" pitchFamily="34" charset="0"/>
                  <a:cs typeface="Times New Roman" pitchFamily="18" charset="0"/>
                </a:rPr>
                <a:t> </a:t>
              </a:r>
            </a:p>
          </p:txBody>
        </p:sp>
        <p:pic>
          <p:nvPicPr>
            <p:cNvPr id="1082" name="Picture 78" descr="C:\Documents and Settings\Karl\My Documents\My Pictures\GayUpp.JPG"/>
            <p:cNvPicPr>
              <a:picLocks noChangeAspect="1" noChangeArrowheads="1"/>
            </p:cNvPicPr>
            <p:nvPr/>
          </p:nvPicPr>
          <p:blipFill>
            <a:blip r:embed="rId12" cstate="print"/>
            <a:srcRect/>
            <a:stretch>
              <a:fillRect/>
            </a:stretch>
          </p:blipFill>
          <p:spPr bwMode="auto">
            <a:xfrm>
              <a:off x="736" y="3527"/>
              <a:ext cx="258" cy="138"/>
            </a:xfrm>
            <a:prstGeom prst="rect">
              <a:avLst/>
            </a:prstGeom>
            <a:noFill/>
            <a:ln w="9525">
              <a:noFill/>
              <a:miter lim="800000"/>
              <a:headEnd/>
              <a:tailEnd/>
            </a:ln>
          </p:spPr>
        </p:pic>
      </p:grpSp>
      <p:sp>
        <p:nvSpPr>
          <p:cNvPr id="1056" name="Line 82"/>
          <p:cNvSpPr>
            <a:spLocks noChangeShapeType="1"/>
          </p:cNvSpPr>
          <p:nvPr/>
        </p:nvSpPr>
        <p:spPr bwMode="auto">
          <a:xfrm>
            <a:off x="2682496" y="4549396"/>
            <a:ext cx="0" cy="290513"/>
          </a:xfrm>
          <a:prstGeom prst="line">
            <a:avLst/>
          </a:prstGeom>
          <a:noFill/>
          <a:ln w="38100">
            <a:solidFill>
              <a:srgbClr val="FF9900"/>
            </a:solidFill>
            <a:round/>
            <a:headEnd/>
            <a:tailEnd/>
          </a:ln>
        </p:spPr>
        <p:txBody>
          <a:bodyPr lIns="0" tIns="0" rIns="0" bIns="0"/>
          <a:lstStyle/>
          <a:p>
            <a:endParaRPr lang="sv-SE"/>
          </a:p>
        </p:txBody>
      </p:sp>
      <p:sp>
        <p:nvSpPr>
          <p:cNvPr id="1057" name="Line 83"/>
          <p:cNvSpPr>
            <a:spLocks noChangeShapeType="1"/>
          </p:cNvSpPr>
          <p:nvPr/>
        </p:nvSpPr>
        <p:spPr bwMode="auto">
          <a:xfrm>
            <a:off x="2753934" y="4592259"/>
            <a:ext cx="0" cy="300037"/>
          </a:xfrm>
          <a:prstGeom prst="line">
            <a:avLst/>
          </a:prstGeom>
          <a:noFill/>
          <a:ln w="28575">
            <a:solidFill>
              <a:srgbClr val="009900"/>
            </a:solidFill>
            <a:round/>
            <a:headEnd/>
            <a:tailEnd/>
          </a:ln>
        </p:spPr>
        <p:txBody>
          <a:bodyPr lIns="90000" tIns="46800" rIns="90000" bIns="46800">
            <a:spAutoFit/>
          </a:bodyPr>
          <a:lstStyle/>
          <a:p>
            <a:endParaRPr lang="sv-SE"/>
          </a:p>
        </p:txBody>
      </p:sp>
      <p:grpSp>
        <p:nvGrpSpPr>
          <p:cNvPr id="3" name="Grupp 77"/>
          <p:cNvGrpSpPr>
            <a:grpSpLocks/>
          </p:cNvGrpSpPr>
          <p:nvPr/>
        </p:nvGrpSpPr>
        <p:grpSpPr bwMode="auto">
          <a:xfrm>
            <a:off x="2533271" y="4839909"/>
            <a:ext cx="3400425" cy="1782762"/>
            <a:chOff x="2498725" y="4662209"/>
            <a:chExt cx="3400425" cy="1783042"/>
          </a:xfrm>
        </p:grpSpPr>
        <p:pic>
          <p:nvPicPr>
            <p:cNvPr id="1073" name="Picture 76" descr="C:\Users\Kalle\My Pictures\Telepresence.jpg"/>
            <p:cNvPicPr>
              <a:picLocks noChangeAspect="1" noChangeArrowheads="1"/>
            </p:cNvPicPr>
            <p:nvPr/>
          </p:nvPicPr>
          <p:blipFill>
            <a:blip r:embed="rId13" cstate="print"/>
            <a:srcRect/>
            <a:stretch>
              <a:fillRect/>
            </a:stretch>
          </p:blipFill>
          <p:spPr bwMode="auto">
            <a:xfrm>
              <a:off x="2498725" y="4778375"/>
              <a:ext cx="3400425" cy="1373188"/>
            </a:xfrm>
            <a:prstGeom prst="rect">
              <a:avLst/>
            </a:prstGeom>
            <a:noFill/>
            <a:ln w="9525">
              <a:noFill/>
              <a:miter lim="800000"/>
              <a:headEnd/>
              <a:tailEnd/>
            </a:ln>
          </p:spPr>
        </p:pic>
        <p:sp>
          <p:nvSpPr>
            <p:cNvPr id="1074" name="Line 29"/>
            <p:cNvSpPr>
              <a:spLocks noChangeShapeType="1"/>
            </p:cNvSpPr>
            <p:nvPr/>
          </p:nvSpPr>
          <p:spPr bwMode="auto">
            <a:xfrm>
              <a:off x="4257675" y="4699000"/>
              <a:ext cx="0" cy="147638"/>
            </a:xfrm>
            <a:prstGeom prst="line">
              <a:avLst/>
            </a:prstGeom>
            <a:noFill/>
            <a:ln w="50800">
              <a:solidFill>
                <a:srgbClr val="FF3300"/>
              </a:solidFill>
              <a:round/>
              <a:headEnd/>
              <a:tailEnd/>
            </a:ln>
          </p:spPr>
          <p:txBody>
            <a:bodyPr lIns="90000" tIns="46800" rIns="90000" bIns="46800">
              <a:spAutoFit/>
            </a:bodyPr>
            <a:lstStyle/>
            <a:p>
              <a:endParaRPr lang="sv-SE"/>
            </a:p>
          </p:txBody>
        </p:sp>
        <p:sp>
          <p:nvSpPr>
            <p:cNvPr id="1075" name="Line 45"/>
            <p:cNvSpPr>
              <a:spLocks noChangeShapeType="1"/>
            </p:cNvSpPr>
            <p:nvPr/>
          </p:nvSpPr>
          <p:spPr bwMode="auto">
            <a:xfrm>
              <a:off x="4289026" y="4730750"/>
              <a:ext cx="0" cy="133350"/>
            </a:xfrm>
            <a:prstGeom prst="line">
              <a:avLst/>
            </a:prstGeom>
            <a:noFill/>
            <a:ln w="28575">
              <a:solidFill>
                <a:srgbClr val="009900"/>
              </a:solidFill>
              <a:round/>
              <a:headEnd/>
              <a:tailEnd/>
            </a:ln>
          </p:spPr>
          <p:txBody>
            <a:bodyPr lIns="90000" tIns="46800" rIns="90000" bIns="46800">
              <a:spAutoFit/>
            </a:bodyPr>
            <a:lstStyle/>
            <a:p>
              <a:endParaRPr lang="sv-SE"/>
            </a:p>
          </p:txBody>
        </p:sp>
        <p:sp>
          <p:nvSpPr>
            <p:cNvPr id="1076" name="Text Box 78"/>
            <p:cNvSpPr txBox="1">
              <a:spLocks noChangeArrowheads="1"/>
            </p:cNvSpPr>
            <p:nvPr/>
          </p:nvSpPr>
          <p:spPr bwMode="auto">
            <a:xfrm>
              <a:off x="3087688" y="6075363"/>
              <a:ext cx="2208213" cy="369888"/>
            </a:xfrm>
            <a:prstGeom prst="rect">
              <a:avLst/>
            </a:prstGeom>
            <a:noFill/>
            <a:ln w="38100">
              <a:noFill/>
              <a:miter lim="800000"/>
              <a:headEnd/>
              <a:tailEnd/>
            </a:ln>
          </p:spPr>
          <p:txBody>
            <a:bodyPr>
              <a:spAutoFit/>
            </a:bodyPr>
            <a:lstStyle/>
            <a:p>
              <a:r>
                <a:rPr lang="sv-SE" noProof="1"/>
                <a:t>Telepresence</a:t>
              </a:r>
            </a:p>
          </p:txBody>
        </p:sp>
        <p:sp>
          <p:nvSpPr>
            <p:cNvPr id="1077" name="Line 82"/>
            <p:cNvSpPr>
              <a:spLocks noChangeShapeType="1"/>
            </p:cNvSpPr>
            <p:nvPr/>
          </p:nvSpPr>
          <p:spPr bwMode="auto">
            <a:xfrm>
              <a:off x="4219360" y="4662209"/>
              <a:ext cx="4101" cy="172219"/>
            </a:xfrm>
            <a:prstGeom prst="line">
              <a:avLst/>
            </a:prstGeom>
            <a:noFill/>
            <a:ln w="38100">
              <a:solidFill>
                <a:srgbClr val="FF9900"/>
              </a:solidFill>
              <a:round/>
              <a:headEnd/>
              <a:tailEnd/>
            </a:ln>
          </p:spPr>
          <p:txBody>
            <a:bodyPr lIns="0" tIns="0" rIns="0" bIns="0"/>
            <a:lstStyle/>
            <a:p>
              <a:endParaRPr lang="sv-SE"/>
            </a:p>
          </p:txBody>
        </p:sp>
      </p:grpSp>
      <p:sp>
        <p:nvSpPr>
          <p:cNvPr id="1059" name="Line 35"/>
          <p:cNvSpPr>
            <a:spLocks noChangeShapeType="1"/>
          </p:cNvSpPr>
          <p:nvPr/>
        </p:nvSpPr>
        <p:spPr bwMode="auto">
          <a:xfrm flipH="1">
            <a:off x="993396" y="4855784"/>
            <a:ext cx="541338" cy="549275"/>
          </a:xfrm>
          <a:prstGeom prst="line">
            <a:avLst/>
          </a:prstGeom>
          <a:noFill/>
          <a:ln w="50800">
            <a:solidFill>
              <a:srgbClr val="FF3300"/>
            </a:solidFill>
            <a:round/>
            <a:headEnd/>
            <a:tailEnd/>
          </a:ln>
        </p:spPr>
        <p:txBody>
          <a:bodyPr lIns="90000" tIns="46800" rIns="90000" bIns="46800">
            <a:spAutoFit/>
          </a:bodyPr>
          <a:lstStyle/>
          <a:p>
            <a:endParaRPr lang="sv-SE"/>
          </a:p>
        </p:txBody>
      </p:sp>
      <p:sp>
        <p:nvSpPr>
          <p:cNvPr id="1060" name="Line 82"/>
          <p:cNvSpPr>
            <a:spLocks noChangeShapeType="1"/>
          </p:cNvSpPr>
          <p:nvPr/>
        </p:nvSpPr>
        <p:spPr bwMode="auto">
          <a:xfrm flipH="1">
            <a:off x="982284" y="4827209"/>
            <a:ext cx="536575" cy="533400"/>
          </a:xfrm>
          <a:prstGeom prst="line">
            <a:avLst/>
          </a:prstGeom>
          <a:noFill/>
          <a:ln w="38100">
            <a:solidFill>
              <a:srgbClr val="FF9900"/>
            </a:solidFill>
            <a:round/>
            <a:headEnd/>
            <a:tailEnd/>
          </a:ln>
        </p:spPr>
        <p:txBody>
          <a:bodyPr lIns="0" tIns="0" rIns="0" bIns="0"/>
          <a:lstStyle/>
          <a:p>
            <a:endParaRPr lang="sv-SE"/>
          </a:p>
        </p:txBody>
      </p:sp>
      <p:sp>
        <p:nvSpPr>
          <p:cNvPr id="1061" name="Line 83"/>
          <p:cNvSpPr>
            <a:spLocks noChangeShapeType="1"/>
          </p:cNvSpPr>
          <p:nvPr/>
        </p:nvSpPr>
        <p:spPr bwMode="auto">
          <a:xfrm flipH="1">
            <a:off x="1026734" y="4889121"/>
            <a:ext cx="517525" cy="523875"/>
          </a:xfrm>
          <a:prstGeom prst="line">
            <a:avLst/>
          </a:prstGeom>
          <a:noFill/>
          <a:ln w="28575">
            <a:solidFill>
              <a:srgbClr val="009900"/>
            </a:solidFill>
            <a:round/>
            <a:headEnd/>
            <a:tailEnd/>
          </a:ln>
        </p:spPr>
        <p:txBody>
          <a:bodyPr lIns="90000" tIns="46800" rIns="90000" bIns="46800">
            <a:spAutoFit/>
          </a:bodyPr>
          <a:lstStyle/>
          <a:p>
            <a:endParaRPr lang="sv-SE"/>
          </a:p>
        </p:txBody>
      </p:sp>
      <p:pic>
        <p:nvPicPr>
          <p:cNvPr id="1063" name="Picture 21" descr="ix78_persp.png"/>
          <p:cNvPicPr>
            <a:picLocks noChangeAspect="1"/>
          </p:cNvPicPr>
          <p:nvPr/>
        </p:nvPicPr>
        <p:blipFill>
          <a:blip r:embed="rId14" cstate="print"/>
          <a:srcRect/>
          <a:stretch>
            <a:fillRect/>
          </a:stretch>
        </p:blipFill>
        <p:spPr bwMode="auto">
          <a:xfrm>
            <a:off x="2282446" y="3569909"/>
            <a:ext cx="1679575" cy="1246187"/>
          </a:xfrm>
          <a:prstGeom prst="rect">
            <a:avLst/>
          </a:prstGeom>
          <a:noFill/>
          <a:ln w="9525">
            <a:noFill/>
            <a:miter lim="800000"/>
            <a:headEnd/>
            <a:tailEnd/>
          </a:ln>
        </p:spPr>
      </p:pic>
      <p:sp>
        <p:nvSpPr>
          <p:cNvPr id="1064" name="AutoShape 31"/>
          <p:cNvSpPr>
            <a:spLocks noChangeArrowheads="1"/>
          </p:cNvSpPr>
          <p:nvPr/>
        </p:nvSpPr>
        <p:spPr bwMode="auto">
          <a:xfrm>
            <a:off x="3015871" y="3688971"/>
            <a:ext cx="333375" cy="428625"/>
          </a:xfrm>
          <a:prstGeom prst="can">
            <a:avLst>
              <a:gd name="adj" fmla="val 18369"/>
            </a:avLst>
          </a:prstGeom>
          <a:solidFill>
            <a:srgbClr val="FFCCFF">
              <a:alpha val="50195"/>
            </a:srgbClr>
          </a:solidFill>
          <a:ln w="12700">
            <a:solidFill>
              <a:srgbClr val="FF3300"/>
            </a:solidFill>
            <a:round/>
            <a:headEnd/>
            <a:tailEnd/>
          </a:ln>
        </p:spPr>
        <p:txBody>
          <a:bodyPr lIns="90000" tIns="46800" rIns="90000" bIns="46800" anchor="ctr">
            <a:spAutoFit/>
          </a:bodyPr>
          <a:lstStyle/>
          <a:p>
            <a:endParaRPr lang="en-US"/>
          </a:p>
        </p:txBody>
      </p:sp>
      <p:sp>
        <p:nvSpPr>
          <p:cNvPr id="1065" name="Summeringspunkt 75"/>
          <p:cNvSpPr>
            <a:spLocks noChangeArrowheads="1"/>
          </p:cNvSpPr>
          <p:nvPr/>
        </p:nvSpPr>
        <p:spPr bwMode="auto">
          <a:xfrm>
            <a:off x="2992059" y="1995109"/>
            <a:ext cx="522287" cy="522287"/>
          </a:xfrm>
          <a:prstGeom prst="flowChartSummingJunction">
            <a:avLst/>
          </a:prstGeom>
          <a:solidFill>
            <a:srgbClr val="0000FF"/>
          </a:solidFill>
          <a:ln w="38100" algn="ctr">
            <a:solidFill>
              <a:schemeClr val="bg1"/>
            </a:solidFill>
            <a:round/>
            <a:headEnd type="triangle" w="med" len="med"/>
            <a:tailEnd type="triangle" w="med" len="med"/>
          </a:ln>
        </p:spPr>
        <p:txBody>
          <a:bodyPr/>
          <a:lstStyle/>
          <a:p>
            <a:endParaRPr lang="en-US"/>
          </a:p>
        </p:txBody>
      </p:sp>
      <p:sp>
        <p:nvSpPr>
          <p:cNvPr id="5163" name="textruta 76"/>
          <p:cNvSpPr txBox="1">
            <a:spLocks noChangeArrowheads="1"/>
          </p:cNvSpPr>
          <p:nvPr/>
        </p:nvSpPr>
        <p:spPr bwMode="auto">
          <a:xfrm>
            <a:off x="6227076" y="1275783"/>
            <a:ext cx="2667000" cy="4101436"/>
          </a:xfrm>
          <a:prstGeom prst="rect">
            <a:avLst/>
          </a:prstGeom>
          <a:noFill/>
          <a:ln w="25400">
            <a:solidFill>
              <a:srgbClr val="FF0000"/>
            </a:solidFill>
            <a:miter lim="800000"/>
            <a:headEnd/>
            <a:tailEnd/>
          </a:ln>
        </p:spPr>
        <p:txBody>
          <a:bodyPr/>
          <a:lstStyle/>
          <a:p>
            <a:pPr>
              <a:spcBef>
                <a:spcPts val="1200"/>
              </a:spcBef>
            </a:pPr>
            <a:r>
              <a:rPr lang="en-US" sz="1600" dirty="0"/>
              <a:t>But we need the RTC on the LAN </a:t>
            </a:r>
          </a:p>
          <a:p>
            <a:pPr>
              <a:spcBef>
                <a:spcPts val="1200"/>
              </a:spcBef>
            </a:pPr>
            <a:r>
              <a:rPr lang="en-US" sz="1600" dirty="0"/>
              <a:t>– Not on an RJ11 = POTS</a:t>
            </a:r>
          </a:p>
          <a:p>
            <a:pPr>
              <a:spcBef>
                <a:spcPts val="1200"/>
              </a:spcBef>
            </a:pPr>
            <a:endParaRPr lang="en-US" sz="1600" dirty="0"/>
          </a:p>
          <a:p>
            <a:pPr>
              <a:spcBef>
                <a:spcPts val="1200"/>
              </a:spcBef>
            </a:pPr>
            <a:endParaRPr lang="en-US" sz="1600" dirty="0"/>
          </a:p>
          <a:p>
            <a:pPr>
              <a:spcBef>
                <a:spcPts val="1200"/>
              </a:spcBef>
            </a:pPr>
            <a:endParaRPr lang="en-US" sz="1600" dirty="0"/>
          </a:p>
          <a:p>
            <a:pPr>
              <a:spcBef>
                <a:spcPts val="1200"/>
              </a:spcBef>
            </a:pPr>
            <a:r>
              <a:rPr lang="en-US" sz="1600" dirty="0" smtClean="0"/>
              <a:t>And today’s SIP trunking send the </a:t>
            </a:r>
            <a:r>
              <a:rPr lang="en-US" sz="1600" dirty="0"/>
              <a:t>RTC into the </a:t>
            </a:r>
            <a:r>
              <a:rPr lang="en-US" sz="1600" dirty="0" err="1"/>
              <a:t>POTSoIP</a:t>
            </a:r>
            <a:r>
              <a:rPr lang="en-US" sz="1600" dirty="0"/>
              <a:t> </a:t>
            </a:r>
            <a:r>
              <a:rPr lang="en-US" sz="1600" dirty="0" smtClean="0"/>
              <a:t>structure </a:t>
            </a:r>
            <a:r>
              <a:rPr lang="en-US" sz="1600" dirty="0"/>
              <a:t>– That is a PSTN-gateway. </a:t>
            </a:r>
            <a:r>
              <a:rPr lang="en-US" sz="1600" dirty="0" smtClean="0"/>
              <a:t>(SIP-devices could instead </a:t>
            </a:r>
            <a:r>
              <a:rPr lang="en-US" sz="1600" dirty="0"/>
              <a:t>route to the other endpoint</a:t>
            </a:r>
            <a:r>
              <a:rPr lang="en-US" sz="1600" dirty="0" smtClean="0"/>
              <a:t>.)</a:t>
            </a:r>
            <a:endParaRPr lang="en-US" sz="1600" dirty="0"/>
          </a:p>
          <a:p>
            <a:pPr>
              <a:spcBef>
                <a:spcPts val="1200"/>
              </a:spcBef>
            </a:pPr>
            <a:endParaRPr lang="en-US" sz="1600" dirty="0"/>
          </a:p>
        </p:txBody>
      </p:sp>
      <p:grpSp>
        <p:nvGrpSpPr>
          <p:cNvPr id="4" name="Grupp 53"/>
          <p:cNvGrpSpPr>
            <a:grpSpLocks/>
          </p:cNvGrpSpPr>
          <p:nvPr/>
        </p:nvGrpSpPr>
        <p:grpSpPr bwMode="auto">
          <a:xfrm>
            <a:off x="3891005" y="2252733"/>
            <a:ext cx="4592216" cy="2098893"/>
            <a:chOff x="9762072" y="4985425"/>
            <a:chExt cx="4592104" cy="2098531"/>
          </a:xfrm>
        </p:grpSpPr>
        <p:sp>
          <p:nvSpPr>
            <p:cNvPr id="1070" name="Freeform 15"/>
            <p:cNvSpPr>
              <a:spLocks/>
            </p:cNvSpPr>
            <p:nvPr/>
          </p:nvSpPr>
          <p:spPr bwMode="auto">
            <a:xfrm>
              <a:off x="9762072" y="5856265"/>
              <a:ext cx="3496748" cy="1227691"/>
            </a:xfrm>
            <a:custGeom>
              <a:avLst/>
              <a:gdLst>
                <a:gd name="T0" fmla="*/ 1163762602 w 10672"/>
                <a:gd name="T1" fmla="*/ 4797945 h 11456"/>
                <a:gd name="T2" fmla="*/ 639458566 w 10672"/>
                <a:gd name="T3" fmla="*/ 11317513 h 11456"/>
                <a:gd name="T4" fmla="*/ 451896064 w 10672"/>
                <a:gd name="T5" fmla="*/ 58497176 h 11456"/>
                <a:gd name="T6" fmla="*/ 229546653 w 10672"/>
                <a:gd name="T7" fmla="*/ 92784385 h 11456"/>
                <a:gd name="T8" fmla="*/ 0 w 10672"/>
                <a:gd name="T9" fmla="*/ 75583691 h 11456"/>
                <a:gd name="T10" fmla="*/ 0 60000 65536"/>
                <a:gd name="T11" fmla="*/ 0 60000 65536"/>
                <a:gd name="T12" fmla="*/ 0 60000 65536"/>
                <a:gd name="T13" fmla="*/ 0 60000 65536"/>
                <a:gd name="T14" fmla="*/ 0 60000 65536"/>
                <a:gd name="T15" fmla="*/ 0 w 10672"/>
                <a:gd name="T16" fmla="*/ 0 h 11456"/>
                <a:gd name="T17" fmla="*/ 10672 w 10672"/>
                <a:gd name="T18" fmla="*/ 11456 h 11456"/>
                <a:gd name="connsiteX0" fmla="*/ 10589 w 10589"/>
                <a:gd name="connsiteY0" fmla="*/ 588 h 12737"/>
                <a:gd name="connsiteX1" fmla="*/ 5781 w 10589"/>
                <a:gd name="connsiteY1" fmla="*/ 1387 h 12737"/>
                <a:gd name="connsiteX2" fmla="*/ 4061 w 10589"/>
                <a:gd name="connsiteY2" fmla="*/ 7169 h 12737"/>
                <a:gd name="connsiteX3" fmla="*/ 2022 w 10589"/>
                <a:gd name="connsiteY3" fmla="*/ 11371 h 12737"/>
                <a:gd name="connsiteX4" fmla="*/ 0 w 10589"/>
                <a:gd name="connsiteY4" fmla="*/ 12737 h 12737"/>
                <a:gd name="connsiteX0" fmla="*/ 10589 w 10589"/>
                <a:gd name="connsiteY0" fmla="*/ 588 h 13873"/>
                <a:gd name="connsiteX1" fmla="*/ 5781 w 10589"/>
                <a:gd name="connsiteY1" fmla="*/ 1387 h 13873"/>
                <a:gd name="connsiteX2" fmla="*/ 4061 w 10589"/>
                <a:gd name="connsiteY2" fmla="*/ 7169 h 13873"/>
                <a:gd name="connsiteX3" fmla="*/ 2270 w 10589"/>
                <a:gd name="connsiteY3" fmla="*/ 13788 h 13873"/>
                <a:gd name="connsiteX4" fmla="*/ 0 w 10589"/>
                <a:gd name="connsiteY4" fmla="*/ 12737 h 13873"/>
                <a:gd name="connsiteX0" fmla="*/ 10589 w 10589"/>
                <a:gd name="connsiteY0" fmla="*/ 588 h 13873"/>
                <a:gd name="connsiteX1" fmla="*/ 5781 w 10589"/>
                <a:gd name="connsiteY1" fmla="*/ 1387 h 13873"/>
                <a:gd name="connsiteX2" fmla="*/ 4598 w 10589"/>
                <a:gd name="connsiteY2" fmla="*/ 9435 h 13873"/>
                <a:gd name="connsiteX3" fmla="*/ 2270 w 10589"/>
                <a:gd name="connsiteY3" fmla="*/ 13788 h 13873"/>
                <a:gd name="connsiteX4" fmla="*/ 0 w 10589"/>
                <a:gd name="connsiteY4" fmla="*/ 12737 h 13873"/>
                <a:gd name="connsiteX0" fmla="*/ 10589 w 10589"/>
                <a:gd name="connsiteY0" fmla="*/ 306 h 13591"/>
                <a:gd name="connsiteX1" fmla="*/ 6401 w 10589"/>
                <a:gd name="connsiteY1" fmla="*/ 5033 h 13591"/>
                <a:gd name="connsiteX2" fmla="*/ 4598 w 10589"/>
                <a:gd name="connsiteY2" fmla="*/ 9153 h 13591"/>
                <a:gd name="connsiteX3" fmla="*/ 2270 w 10589"/>
                <a:gd name="connsiteY3" fmla="*/ 13506 h 13591"/>
                <a:gd name="connsiteX4" fmla="*/ 0 w 10589"/>
                <a:gd name="connsiteY4" fmla="*/ 12455 h 13591"/>
                <a:gd name="connsiteX0" fmla="*/ 10589 w 10589"/>
                <a:gd name="connsiteY0" fmla="*/ 306 h 13591"/>
                <a:gd name="connsiteX1" fmla="*/ 6360 w 10589"/>
                <a:gd name="connsiteY1" fmla="*/ 3976 h 13591"/>
                <a:gd name="connsiteX2" fmla="*/ 4598 w 10589"/>
                <a:gd name="connsiteY2" fmla="*/ 9153 h 13591"/>
                <a:gd name="connsiteX3" fmla="*/ 2270 w 10589"/>
                <a:gd name="connsiteY3" fmla="*/ 13506 h 13591"/>
                <a:gd name="connsiteX4" fmla="*/ 0 w 10589"/>
                <a:gd name="connsiteY4" fmla="*/ 12455 h 13591"/>
                <a:gd name="connsiteX0" fmla="*/ 10589 w 10589"/>
                <a:gd name="connsiteY0" fmla="*/ 306 h 13591"/>
                <a:gd name="connsiteX1" fmla="*/ 6360 w 10589"/>
                <a:gd name="connsiteY1" fmla="*/ 3976 h 13591"/>
                <a:gd name="connsiteX2" fmla="*/ 4598 w 10589"/>
                <a:gd name="connsiteY2" fmla="*/ 9153 h 13591"/>
                <a:gd name="connsiteX3" fmla="*/ 2270 w 10589"/>
                <a:gd name="connsiteY3" fmla="*/ 13506 h 13591"/>
                <a:gd name="connsiteX4" fmla="*/ 0 w 10589"/>
                <a:gd name="connsiteY4" fmla="*/ 12455 h 13591"/>
                <a:gd name="connsiteX0" fmla="*/ 10589 w 10589"/>
                <a:gd name="connsiteY0" fmla="*/ 306 h 13591"/>
                <a:gd name="connsiteX1" fmla="*/ 6443 w 10589"/>
                <a:gd name="connsiteY1" fmla="*/ 4580 h 13591"/>
                <a:gd name="connsiteX2" fmla="*/ 4598 w 10589"/>
                <a:gd name="connsiteY2" fmla="*/ 9153 h 13591"/>
                <a:gd name="connsiteX3" fmla="*/ 2270 w 10589"/>
                <a:gd name="connsiteY3" fmla="*/ 13506 h 13591"/>
                <a:gd name="connsiteX4" fmla="*/ 0 w 10589"/>
                <a:gd name="connsiteY4" fmla="*/ 12455 h 13591"/>
                <a:gd name="connsiteX0" fmla="*/ 10589 w 10589"/>
                <a:gd name="connsiteY0" fmla="*/ 306 h 13591"/>
                <a:gd name="connsiteX1" fmla="*/ 6443 w 10589"/>
                <a:gd name="connsiteY1" fmla="*/ 4580 h 13591"/>
                <a:gd name="connsiteX2" fmla="*/ 4598 w 10589"/>
                <a:gd name="connsiteY2" fmla="*/ 9153 h 13591"/>
                <a:gd name="connsiteX3" fmla="*/ 2270 w 10589"/>
                <a:gd name="connsiteY3" fmla="*/ 13506 h 13591"/>
                <a:gd name="connsiteX4" fmla="*/ 0 w 10589"/>
                <a:gd name="connsiteY4" fmla="*/ 12455 h 13591"/>
                <a:gd name="connsiteX0" fmla="*/ 10589 w 10589"/>
                <a:gd name="connsiteY0" fmla="*/ 306 h 13591"/>
                <a:gd name="connsiteX1" fmla="*/ 6443 w 10589"/>
                <a:gd name="connsiteY1" fmla="*/ 4580 h 13591"/>
                <a:gd name="connsiteX2" fmla="*/ 4598 w 10589"/>
                <a:gd name="connsiteY2" fmla="*/ 9153 h 13591"/>
                <a:gd name="connsiteX3" fmla="*/ 2270 w 10589"/>
                <a:gd name="connsiteY3" fmla="*/ 13506 h 13591"/>
                <a:gd name="connsiteX4" fmla="*/ 0 w 10589"/>
                <a:gd name="connsiteY4" fmla="*/ 12455 h 1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9" h="13591">
                  <a:moveTo>
                    <a:pt x="10589" y="306"/>
                  </a:moveTo>
                  <a:cubicBezTo>
                    <a:pt x="9740" y="0"/>
                    <a:pt x="7646" y="3193"/>
                    <a:pt x="6443" y="4580"/>
                  </a:cubicBezTo>
                  <a:cubicBezTo>
                    <a:pt x="5526" y="6263"/>
                    <a:pt x="5368" y="6959"/>
                    <a:pt x="4598" y="9153"/>
                  </a:cubicBezTo>
                  <a:cubicBezTo>
                    <a:pt x="4049" y="10852"/>
                    <a:pt x="3538" y="12788"/>
                    <a:pt x="2270" y="13506"/>
                  </a:cubicBezTo>
                  <a:cubicBezTo>
                    <a:pt x="1147" y="13591"/>
                    <a:pt x="365" y="12314"/>
                    <a:pt x="0" y="12455"/>
                  </a:cubicBezTo>
                </a:path>
              </a:pathLst>
            </a:custGeom>
            <a:noFill/>
            <a:ln w="50800" cap="flat" cmpd="sng">
              <a:solidFill>
                <a:srgbClr val="009900"/>
              </a:solidFill>
              <a:prstDash val="solid"/>
              <a:round/>
              <a:headEnd/>
              <a:tailEnd/>
            </a:ln>
          </p:spPr>
          <p:txBody>
            <a:bodyPr lIns="90000" tIns="46800" rIns="90000" bIns="46800"/>
            <a:lstStyle/>
            <a:p>
              <a:endParaRPr lang="sv-SE"/>
            </a:p>
          </p:txBody>
        </p:sp>
        <p:sp>
          <p:nvSpPr>
            <p:cNvPr id="1071" name="textruta 55"/>
            <p:cNvSpPr txBox="1">
              <a:spLocks noChangeArrowheads="1"/>
            </p:cNvSpPr>
            <p:nvPr/>
          </p:nvSpPr>
          <p:spPr bwMode="auto">
            <a:xfrm>
              <a:off x="11191594" y="6023652"/>
              <a:ext cx="895350" cy="369332"/>
            </a:xfrm>
            <a:prstGeom prst="rect">
              <a:avLst/>
            </a:prstGeom>
            <a:noFill/>
            <a:ln w="9525">
              <a:noFill/>
              <a:miter lim="800000"/>
              <a:headEnd/>
              <a:tailEnd/>
            </a:ln>
          </p:spPr>
          <p:txBody>
            <a:bodyPr>
              <a:spAutoFit/>
            </a:bodyPr>
            <a:lstStyle/>
            <a:p>
              <a:r>
                <a:rPr lang="en-GB" sz="1800" dirty="0">
                  <a:solidFill>
                    <a:srgbClr val="339966"/>
                  </a:solidFill>
                </a:rPr>
                <a:t>RJ11</a:t>
              </a:r>
              <a:endParaRPr lang="en-US" sz="1800" dirty="0">
                <a:solidFill>
                  <a:srgbClr val="339966"/>
                </a:solidFill>
              </a:endParaRPr>
            </a:p>
          </p:txBody>
        </p:sp>
        <p:pic>
          <p:nvPicPr>
            <p:cNvPr id="1072" name="Bildobjekt 56"/>
            <p:cNvPicPr>
              <a:picLocks noChangeAspect="1"/>
            </p:cNvPicPr>
            <p:nvPr/>
          </p:nvPicPr>
          <p:blipFill>
            <a:blip r:embed="rId15" cstate="print"/>
            <a:srcRect/>
            <a:stretch>
              <a:fillRect/>
            </a:stretch>
          </p:blipFill>
          <p:spPr bwMode="auto">
            <a:xfrm>
              <a:off x="12363451" y="4985425"/>
              <a:ext cx="1990725" cy="1305605"/>
            </a:xfrm>
            <a:prstGeom prst="rect">
              <a:avLst/>
            </a:prstGeom>
            <a:noFill/>
            <a:ln w="9525">
              <a:noFill/>
              <a:miter lim="800000"/>
              <a:headEnd/>
              <a:tailEnd/>
            </a:ln>
          </p:spPr>
        </p:pic>
      </p:grpSp>
      <p:sp>
        <p:nvSpPr>
          <p:cNvPr id="58" name="Rektangel 57"/>
          <p:cNvSpPr/>
          <p:nvPr/>
        </p:nvSpPr>
        <p:spPr bwMode="auto">
          <a:xfrm>
            <a:off x="2520571" y="5016121"/>
            <a:ext cx="3419475" cy="1619250"/>
          </a:xfrm>
          <a:prstGeom prst="rect">
            <a:avLst/>
          </a:prstGeom>
          <a:solidFill>
            <a:schemeClr val="bg2">
              <a:lumMod val="40000"/>
              <a:lumOff val="60000"/>
              <a:alpha val="61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60" name="textruta 76"/>
          <p:cNvSpPr txBox="1">
            <a:spLocks noChangeArrowheads="1"/>
          </p:cNvSpPr>
          <p:nvPr/>
        </p:nvSpPr>
        <p:spPr bwMode="auto">
          <a:xfrm>
            <a:off x="6229350" y="5472751"/>
            <a:ext cx="2667000" cy="1084998"/>
          </a:xfrm>
          <a:prstGeom prst="rect">
            <a:avLst/>
          </a:prstGeom>
          <a:noFill/>
          <a:ln w="25400">
            <a:solidFill>
              <a:srgbClr val="FF0000"/>
            </a:solidFill>
            <a:miter lim="800000"/>
            <a:headEnd/>
            <a:tailEnd/>
          </a:ln>
        </p:spPr>
        <p:txBody>
          <a:bodyPr/>
          <a:lstStyle/>
          <a:p>
            <a:pPr>
              <a:spcBef>
                <a:spcPts val="1200"/>
              </a:spcBef>
            </a:pPr>
            <a:r>
              <a:rPr lang="en-US" sz="1600" dirty="0" smtClean="0"/>
              <a:t>Will prioritized traffic over the Internet cost more than best-effort traffic?  </a:t>
            </a:r>
            <a:endParaRPr lang="en-US" sz="1600" dirty="0"/>
          </a:p>
          <a:p>
            <a:pPr>
              <a:spcBef>
                <a:spcPts val="1200"/>
              </a:spcBef>
            </a:pPr>
            <a:endParaRPr lang="en-US" sz="1600" dirty="0"/>
          </a:p>
        </p:txBody>
      </p:sp>
      <p:pic>
        <p:nvPicPr>
          <p:cNvPr id="61" name="Bildobjekt 17"/>
          <p:cNvPicPr>
            <a:picLocks noChangeAspect="1"/>
          </p:cNvPicPr>
          <p:nvPr/>
        </p:nvPicPr>
        <p:blipFill>
          <a:blip r:embed="rId16" cstate="print"/>
          <a:srcRect/>
          <a:stretch>
            <a:fillRect/>
          </a:stretch>
        </p:blipFill>
        <p:spPr bwMode="auto">
          <a:xfrm>
            <a:off x="259307" y="5234059"/>
            <a:ext cx="874448" cy="911377"/>
          </a:xfrm>
          <a:prstGeom prst="rect">
            <a:avLst/>
          </a:prstGeom>
          <a:noFill/>
          <a:ln w="9525">
            <a:noFill/>
            <a:miter lim="800000"/>
            <a:headEnd/>
            <a:tailEnd/>
          </a:ln>
        </p:spPr>
      </p:pic>
      <p:sp>
        <p:nvSpPr>
          <p:cNvPr id="59" name="Rektangel 58"/>
          <p:cNvSpPr/>
          <p:nvPr/>
        </p:nvSpPr>
        <p:spPr bwMode="auto">
          <a:xfrm>
            <a:off x="163915" y="5131984"/>
            <a:ext cx="1009650" cy="1076325"/>
          </a:xfrm>
          <a:prstGeom prst="rect">
            <a:avLst/>
          </a:prstGeom>
          <a:solidFill>
            <a:schemeClr val="bg2">
              <a:lumMod val="40000"/>
              <a:lumOff val="60000"/>
              <a:alpha val="61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6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63">
                                            <p:txEl>
                                              <p:pRg st="1" end="1"/>
                                            </p:txEl>
                                          </p:spTgt>
                                        </p:tgtEl>
                                        <p:attrNameLst>
                                          <p:attrName>style.visibility</p:attrName>
                                        </p:attrNameLst>
                                      </p:cBhvr>
                                      <p:to>
                                        <p:strVal val="visible"/>
                                      </p:to>
                                    </p:se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3" presetClass="entr" presetSubtype="16"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63">
                                            <p:txEl>
                                              <p:pRg st="5" end="5"/>
                                            </p:txEl>
                                          </p:spTgt>
                                        </p:tgtEl>
                                        <p:attrNameLst>
                                          <p:attrName>style.visibility</p:attrName>
                                        </p:attrNameLst>
                                      </p:cBhvr>
                                      <p:to>
                                        <p:strVal val="visible"/>
                                      </p:to>
                                    </p:set>
                                  </p:childTnLst>
                                </p:cTn>
                              </p:par>
                              <p:par>
                                <p:cTn id="25" presetID="23" presetClass="entr" presetSubtype="16"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3" grpId="0" uiExpand="1" build="p" animBg="1"/>
      <p:bldP spid="58" grpId="0" uiExpand="1" animBg="1"/>
      <p:bldP spid="60" grpId="0" uiExpand="1" build="p"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86"/>
          <p:cNvSpPr>
            <a:spLocks noGrp="1"/>
          </p:cNvSpPr>
          <p:nvPr>
            <p:ph type="title"/>
          </p:nvPr>
        </p:nvSpPr>
        <p:spPr>
          <a:xfrm>
            <a:off x="0" y="441325"/>
            <a:ext cx="9144000" cy="604838"/>
          </a:xfrm>
        </p:spPr>
        <p:txBody>
          <a:bodyPr/>
          <a:lstStyle/>
          <a:p>
            <a:r>
              <a:rPr lang="en-US" dirty="0" smtClean="0">
                <a:solidFill>
                  <a:schemeClr val="tx1"/>
                </a:solidFill>
              </a:rPr>
              <a:t>Quality Traffic on the Internet: The Internet</a:t>
            </a:r>
            <a:r>
              <a:rPr lang="en-US" sz="3400" baseline="30000" dirty="0" smtClean="0">
                <a:solidFill>
                  <a:schemeClr val="tx1"/>
                </a:solidFill>
              </a:rPr>
              <a:t>+</a:t>
            </a:r>
            <a:r>
              <a:rPr lang="en-US" dirty="0" smtClean="0"/>
              <a:t> Model</a:t>
            </a:r>
          </a:p>
        </p:txBody>
      </p:sp>
      <p:sp>
        <p:nvSpPr>
          <p:cNvPr id="61457" name="Content Placeholder 88"/>
          <p:cNvSpPr>
            <a:spLocks noGrp="1"/>
          </p:cNvSpPr>
          <p:nvPr>
            <p:ph idx="1"/>
          </p:nvPr>
        </p:nvSpPr>
        <p:spPr>
          <a:xfrm>
            <a:off x="428626" y="1228725"/>
            <a:ext cx="8715374" cy="5629275"/>
          </a:xfrm>
        </p:spPr>
        <p:txBody>
          <a:bodyPr/>
          <a:lstStyle/>
          <a:p>
            <a:pPr marL="0" indent="0">
              <a:buFont typeface="Wingdings" pitchFamily="2" charset="2"/>
              <a:buNone/>
            </a:pPr>
            <a:r>
              <a:rPr lang="en-US" sz="2000" b="1" dirty="0" smtClean="0">
                <a:solidFill>
                  <a:srgbClr val="C50F41"/>
                </a:solidFill>
                <a:cs typeface="Arial" pitchFamily="34" charset="0"/>
              </a:rPr>
              <a:t>There are (disabled) quality </a:t>
            </a:r>
            <a:r>
              <a:rPr lang="en-US" b="1" dirty="0" smtClean="0">
                <a:solidFill>
                  <a:srgbClr val="C50F41"/>
                </a:solidFill>
                <a:cs typeface="Arial" pitchFamily="34" charset="0"/>
              </a:rPr>
              <a:t>m</a:t>
            </a:r>
            <a:r>
              <a:rPr lang="en-US" sz="2000" b="1" dirty="0" smtClean="0">
                <a:solidFill>
                  <a:srgbClr val="C50F41"/>
                </a:solidFill>
                <a:cs typeface="Arial" pitchFamily="34" charset="0"/>
              </a:rPr>
              <a:t>echanisms on the Internet – Enable and provide that quality to the users!</a:t>
            </a:r>
          </a:p>
          <a:p>
            <a:pPr>
              <a:buFont typeface="Wingdings" pitchFamily="2" charset="2"/>
              <a:buNone/>
            </a:pPr>
            <a:endParaRPr lang="en-US" dirty="0" smtClean="0">
              <a:cs typeface="Arial" pitchFamily="34" charset="0"/>
            </a:endParaRPr>
          </a:p>
          <a:p>
            <a:pPr>
              <a:buFont typeface="Wingdings" pitchFamily="2" charset="2"/>
              <a:buNone/>
            </a:pPr>
            <a:endParaRPr lang="en-US" dirty="0" smtClean="0">
              <a:cs typeface="Arial" pitchFamily="34" charset="0"/>
            </a:endParaRPr>
          </a:p>
          <a:p>
            <a:pPr>
              <a:buFont typeface="Wingdings" pitchFamily="2" charset="2"/>
              <a:buNone/>
            </a:pPr>
            <a:endParaRPr lang="en-US" dirty="0" smtClean="0">
              <a:cs typeface="Arial" pitchFamily="34" charset="0"/>
            </a:endParaRPr>
          </a:p>
          <a:p>
            <a:pPr>
              <a:buFont typeface="Wingdings" pitchFamily="2" charset="2"/>
              <a:buNone/>
            </a:pPr>
            <a:endParaRPr lang="en-US" dirty="0" smtClean="0">
              <a:cs typeface="Arial" pitchFamily="34" charset="0"/>
            </a:endParaRPr>
          </a:p>
          <a:p>
            <a:pPr>
              <a:buFont typeface="Wingdings" pitchFamily="2" charset="2"/>
              <a:buNone/>
            </a:pPr>
            <a:endParaRPr lang="en-US" dirty="0" smtClean="0">
              <a:cs typeface="Arial" pitchFamily="34" charset="0"/>
            </a:endParaRPr>
          </a:p>
          <a:p>
            <a:pPr>
              <a:buFont typeface="Wingdings" pitchFamily="2" charset="2"/>
              <a:buNone/>
            </a:pPr>
            <a:endParaRPr lang="en-US" dirty="0" smtClean="0">
              <a:cs typeface="Arial" pitchFamily="34" charset="0"/>
            </a:endParaRPr>
          </a:p>
          <a:p>
            <a:pPr>
              <a:buFont typeface="Wingdings" pitchFamily="2" charset="2"/>
              <a:buNone/>
            </a:pPr>
            <a:endParaRPr lang="en-US" dirty="0" smtClean="0">
              <a:cs typeface="Arial" pitchFamily="34" charset="0"/>
            </a:endParaRPr>
          </a:p>
          <a:p>
            <a:pPr>
              <a:buFont typeface="Wingdings" pitchFamily="2" charset="2"/>
              <a:buNone/>
            </a:pPr>
            <a:endParaRPr lang="en-US" dirty="0" smtClean="0">
              <a:cs typeface="Arial" pitchFamily="34" charset="0"/>
            </a:endParaRPr>
          </a:p>
          <a:p>
            <a:pPr>
              <a:buFont typeface="Wingdings" pitchFamily="2" charset="2"/>
              <a:buNone/>
            </a:pPr>
            <a:endParaRPr lang="en-US" dirty="0" smtClean="0">
              <a:cs typeface="Arial" pitchFamily="34" charset="0"/>
            </a:endParaRPr>
          </a:p>
          <a:p>
            <a:pPr>
              <a:buFont typeface="Wingdings" pitchFamily="2" charset="2"/>
              <a:buNone/>
            </a:pPr>
            <a:endParaRPr lang="en-US" dirty="0" smtClean="0">
              <a:cs typeface="Arial" pitchFamily="34" charset="0"/>
            </a:endParaRPr>
          </a:p>
          <a:p>
            <a:pPr>
              <a:spcBef>
                <a:spcPts val="1200"/>
              </a:spcBef>
              <a:buFont typeface="Wingdings" pitchFamily="2" charset="2"/>
              <a:buNone/>
            </a:pPr>
            <a:r>
              <a:rPr lang="en-US" sz="1800" b="1" dirty="0" smtClean="0">
                <a:cs typeface="Arial" pitchFamily="34" charset="0"/>
              </a:rPr>
              <a:t>WebRTC is end-to-end. ICE/STUN/TURN is used through NAT/firewalls</a:t>
            </a:r>
          </a:p>
          <a:p>
            <a:pPr marL="0" indent="0">
              <a:spcBef>
                <a:spcPts val="1200"/>
              </a:spcBef>
              <a:buFont typeface="Wingdings" pitchFamily="2" charset="2"/>
              <a:buNone/>
            </a:pPr>
            <a:r>
              <a:rPr lang="en-US" sz="1800" b="1" dirty="0" smtClean="0">
                <a:cs typeface="Arial" pitchFamily="34" charset="0"/>
              </a:rPr>
              <a:t>There is no WebRTC proxy like in SIP that can classify, prioritize and measure calls. A TURN server at the delivery point can fill those needs: Q-TURN.</a:t>
            </a:r>
            <a:endParaRPr lang="en-US" sz="1800" b="1" dirty="0" smtClean="0"/>
          </a:p>
        </p:txBody>
      </p:sp>
      <p:pic>
        <p:nvPicPr>
          <p:cNvPr id="18436" name="Bildobjekt 10"/>
          <p:cNvPicPr>
            <a:picLocks noChangeAspect="1"/>
          </p:cNvPicPr>
          <p:nvPr/>
        </p:nvPicPr>
        <p:blipFill>
          <a:blip r:embed="rId3" cstate="print"/>
          <a:srcRect/>
          <a:stretch>
            <a:fillRect/>
          </a:stretch>
        </p:blipFill>
        <p:spPr bwMode="auto">
          <a:xfrm>
            <a:off x="2355850" y="1939262"/>
            <a:ext cx="6477000" cy="3514725"/>
          </a:xfrm>
          <a:prstGeom prst="rect">
            <a:avLst/>
          </a:prstGeom>
          <a:noFill/>
          <a:ln w="9525">
            <a:noFill/>
            <a:miter lim="800000"/>
            <a:headEnd/>
            <a:tailEnd/>
          </a:ln>
        </p:spPr>
      </p:pic>
      <p:grpSp>
        <p:nvGrpSpPr>
          <p:cNvPr id="2" name="Group 118"/>
          <p:cNvGrpSpPr>
            <a:grpSpLocks/>
          </p:cNvGrpSpPr>
          <p:nvPr/>
        </p:nvGrpSpPr>
        <p:grpSpPr bwMode="auto">
          <a:xfrm>
            <a:off x="7689850" y="2853662"/>
            <a:ext cx="1400175" cy="830263"/>
            <a:chOff x="6014714" y="1678176"/>
            <a:chExt cx="2357872" cy="1422175"/>
          </a:xfrm>
        </p:grpSpPr>
        <p:pic>
          <p:nvPicPr>
            <p:cNvPr id="18503" name="Bildobjekt 4"/>
            <p:cNvPicPr>
              <a:picLocks noChangeAspect="1"/>
            </p:cNvPicPr>
            <p:nvPr/>
          </p:nvPicPr>
          <p:blipFill>
            <a:blip r:embed="rId4" cstate="print"/>
            <a:srcRect/>
            <a:stretch>
              <a:fillRect/>
            </a:stretch>
          </p:blipFill>
          <p:spPr bwMode="auto">
            <a:xfrm>
              <a:off x="6319013" y="1678176"/>
              <a:ext cx="2053573" cy="1422175"/>
            </a:xfrm>
            <a:prstGeom prst="rect">
              <a:avLst/>
            </a:prstGeom>
            <a:noFill/>
            <a:ln w="9525">
              <a:noFill/>
              <a:miter lim="800000"/>
              <a:headEnd/>
              <a:tailEnd/>
            </a:ln>
          </p:spPr>
        </p:pic>
        <p:pic>
          <p:nvPicPr>
            <p:cNvPr id="18504" name="Bildobjekt 6"/>
            <p:cNvPicPr>
              <a:picLocks noChangeAspect="1"/>
            </p:cNvPicPr>
            <p:nvPr/>
          </p:nvPicPr>
          <p:blipFill>
            <a:blip r:embed="rId5" cstate="print"/>
            <a:srcRect/>
            <a:stretch>
              <a:fillRect/>
            </a:stretch>
          </p:blipFill>
          <p:spPr bwMode="auto">
            <a:xfrm>
              <a:off x="6894330" y="1788691"/>
              <a:ext cx="903920" cy="1009699"/>
            </a:xfrm>
            <a:prstGeom prst="rect">
              <a:avLst/>
            </a:prstGeom>
            <a:noFill/>
            <a:ln w="9525">
              <a:noFill/>
              <a:miter lim="800000"/>
              <a:headEnd/>
              <a:tailEnd/>
            </a:ln>
          </p:spPr>
        </p:pic>
        <p:pic>
          <p:nvPicPr>
            <p:cNvPr id="18505" name="Bildobjekt 39"/>
            <p:cNvPicPr>
              <a:picLocks noChangeAspect="1"/>
            </p:cNvPicPr>
            <p:nvPr/>
          </p:nvPicPr>
          <p:blipFill>
            <a:blip r:embed="rId6" cstate="print"/>
            <a:srcRect/>
            <a:stretch>
              <a:fillRect/>
            </a:stretch>
          </p:blipFill>
          <p:spPr bwMode="auto">
            <a:xfrm>
              <a:off x="6014714" y="1913187"/>
              <a:ext cx="643504" cy="984184"/>
            </a:xfrm>
            <a:prstGeom prst="rect">
              <a:avLst/>
            </a:prstGeom>
            <a:noFill/>
            <a:ln w="9525">
              <a:noFill/>
              <a:miter lim="800000"/>
              <a:headEnd/>
              <a:tailEnd/>
            </a:ln>
          </p:spPr>
        </p:pic>
      </p:grpSp>
      <p:grpSp>
        <p:nvGrpSpPr>
          <p:cNvPr id="3" name="Grupp 138"/>
          <p:cNvGrpSpPr>
            <a:grpSpLocks/>
          </p:cNvGrpSpPr>
          <p:nvPr/>
        </p:nvGrpSpPr>
        <p:grpSpPr bwMode="auto">
          <a:xfrm>
            <a:off x="6623050" y="1786862"/>
            <a:ext cx="1895475" cy="1266825"/>
            <a:chOff x="5612283" y="1110813"/>
            <a:chExt cx="2643581" cy="1823730"/>
          </a:xfrm>
        </p:grpSpPr>
        <p:grpSp>
          <p:nvGrpSpPr>
            <p:cNvPr id="4" name="Grupp 137"/>
            <p:cNvGrpSpPr>
              <a:grpSpLocks/>
            </p:cNvGrpSpPr>
            <p:nvPr/>
          </p:nvGrpSpPr>
          <p:grpSpPr bwMode="auto">
            <a:xfrm>
              <a:off x="5612283" y="1110813"/>
              <a:ext cx="2643581" cy="1417326"/>
              <a:chOff x="6455431" y="1063312"/>
              <a:chExt cx="2643581" cy="1417326"/>
            </a:xfrm>
          </p:grpSpPr>
          <p:pic>
            <p:nvPicPr>
              <p:cNvPr id="18499" name="Bildobjekt 75"/>
              <p:cNvPicPr>
                <a:picLocks noChangeAspect="1"/>
              </p:cNvPicPr>
              <p:nvPr/>
            </p:nvPicPr>
            <p:blipFill>
              <a:blip r:embed="rId7" cstate="print"/>
              <a:srcRect/>
              <a:stretch>
                <a:fillRect/>
              </a:stretch>
            </p:blipFill>
            <p:spPr bwMode="auto">
              <a:xfrm>
                <a:off x="6569859" y="1200444"/>
                <a:ext cx="2453572" cy="1254296"/>
              </a:xfrm>
              <a:prstGeom prst="rect">
                <a:avLst/>
              </a:prstGeom>
              <a:noFill/>
              <a:ln w="9525">
                <a:noFill/>
                <a:miter lim="800000"/>
                <a:headEnd/>
                <a:tailEnd/>
              </a:ln>
            </p:spPr>
          </p:pic>
          <p:pic>
            <p:nvPicPr>
              <p:cNvPr id="18500" name="Bildobjekt 95"/>
              <p:cNvPicPr>
                <a:picLocks noChangeAspect="1"/>
              </p:cNvPicPr>
              <p:nvPr/>
            </p:nvPicPr>
            <p:blipFill>
              <a:blip r:embed="rId8" cstate="print"/>
              <a:srcRect/>
              <a:stretch>
                <a:fillRect/>
              </a:stretch>
            </p:blipFill>
            <p:spPr bwMode="auto">
              <a:xfrm>
                <a:off x="6455431" y="2004396"/>
                <a:ext cx="476265" cy="476242"/>
              </a:xfrm>
              <a:prstGeom prst="rect">
                <a:avLst/>
              </a:prstGeom>
              <a:noFill/>
              <a:ln w="9525">
                <a:noFill/>
                <a:miter lim="800000"/>
                <a:headEnd/>
                <a:tailEnd/>
              </a:ln>
            </p:spPr>
          </p:pic>
          <p:pic>
            <p:nvPicPr>
              <p:cNvPr id="18501" name="Bildobjekt 10"/>
              <p:cNvPicPr>
                <a:picLocks noChangeAspect="1"/>
              </p:cNvPicPr>
              <p:nvPr/>
            </p:nvPicPr>
            <p:blipFill>
              <a:blip r:embed="rId9" cstate="print"/>
              <a:srcRect/>
              <a:stretch>
                <a:fillRect/>
              </a:stretch>
            </p:blipFill>
            <p:spPr bwMode="auto">
              <a:xfrm>
                <a:off x="8351879" y="1063312"/>
                <a:ext cx="747133" cy="489981"/>
              </a:xfrm>
              <a:prstGeom prst="rect">
                <a:avLst/>
              </a:prstGeom>
              <a:noFill/>
              <a:ln w="9525">
                <a:noFill/>
                <a:miter lim="800000"/>
                <a:headEnd/>
                <a:tailEnd/>
              </a:ln>
            </p:spPr>
          </p:pic>
          <p:pic>
            <p:nvPicPr>
              <p:cNvPr id="18502" name="Bildobjekt 10"/>
              <p:cNvPicPr>
                <a:picLocks noChangeAspect="1"/>
              </p:cNvPicPr>
              <p:nvPr/>
            </p:nvPicPr>
            <p:blipFill>
              <a:blip r:embed="rId9" cstate="print"/>
              <a:srcRect/>
              <a:stretch>
                <a:fillRect/>
              </a:stretch>
            </p:blipFill>
            <p:spPr bwMode="auto">
              <a:xfrm>
                <a:off x="8232049" y="1966587"/>
                <a:ext cx="779132" cy="510965"/>
              </a:xfrm>
              <a:prstGeom prst="rect">
                <a:avLst/>
              </a:prstGeom>
              <a:noFill/>
              <a:ln w="9525">
                <a:noFill/>
                <a:miter lim="800000"/>
                <a:headEnd/>
                <a:tailEnd/>
              </a:ln>
            </p:spPr>
          </p:pic>
        </p:grpSp>
        <p:sp>
          <p:nvSpPr>
            <p:cNvPr id="85" name="TextBox 68"/>
            <p:cNvSpPr txBox="1"/>
            <p:nvPr/>
          </p:nvSpPr>
          <p:spPr bwMode="auto">
            <a:xfrm>
              <a:off x="5634424" y="2536888"/>
              <a:ext cx="2010361" cy="397655"/>
            </a:xfrm>
            <a:prstGeom prst="rect">
              <a:avLst/>
            </a:prstGeom>
            <a:noFill/>
          </p:spPr>
          <p:txBody>
            <a:bodyPr>
              <a:spAutoFit/>
            </a:bodyPr>
            <a:lstStyle/>
            <a:p>
              <a:pPr>
                <a:defRPr/>
              </a:pPr>
              <a:r>
                <a:rPr lang="en-US" sz="1200" dirty="0">
                  <a:solidFill>
                    <a:schemeClr val="tx1">
                      <a:lumMod val="50000"/>
                      <a:lumOff val="50000"/>
                    </a:schemeClr>
                  </a:solidFill>
                </a:rPr>
                <a:t>SIP Connect 1.1</a:t>
              </a:r>
            </a:p>
          </p:txBody>
        </p:sp>
      </p:grpSp>
      <p:grpSp>
        <p:nvGrpSpPr>
          <p:cNvPr id="5" name="Grupp 146"/>
          <p:cNvGrpSpPr>
            <a:grpSpLocks/>
          </p:cNvGrpSpPr>
          <p:nvPr/>
        </p:nvGrpSpPr>
        <p:grpSpPr bwMode="auto">
          <a:xfrm>
            <a:off x="6775450" y="3691862"/>
            <a:ext cx="2368550" cy="1524000"/>
            <a:chOff x="5018608" y="3684520"/>
            <a:chExt cx="4062817" cy="2613121"/>
          </a:xfrm>
        </p:grpSpPr>
        <p:pic>
          <p:nvPicPr>
            <p:cNvPr id="18486" name="Bildobjekt 4"/>
            <p:cNvPicPr>
              <a:picLocks noChangeAspect="1"/>
            </p:cNvPicPr>
            <p:nvPr/>
          </p:nvPicPr>
          <p:blipFill>
            <a:blip r:embed="rId4" cstate="print"/>
            <a:srcRect/>
            <a:stretch>
              <a:fillRect/>
            </a:stretch>
          </p:blipFill>
          <p:spPr bwMode="auto">
            <a:xfrm>
              <a:off x="5018608" y="4196003"/>
              <a:ext cx="3712127" cy="2101638"/>
            </a:xfrm>
            <a:prstGeom prst="rect">
              <a:avLst/>
            </a:prstGeom>
            <a:noFill/>
            <a:ln w="9525">
              <a:noFill/>
              <a:miter lim="800000"/>
              <a:headEnd/>
              <a:tailEnd/>
            </a:ln>
          </p:spPr>
        </p:pic>
        <p:sp>
          <p:nvSpPr>
            <p:cNvPr id="99" name="Rektangel 98"/>
            <p:cNvSpPr/>
            <p:nvPr/>
          </p:nvSpPr>
          <p:spPr bwMode="auto">
            <a:xfrm>
              <a:off x="6883910" y="4697104"/>
              <a:ext cx="106199" cy="348416"/>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88" name="Picture 33" descr="laptop_computer"/>
            <p:cNvPicPr>
              <a:picLocks noChangeAspect="1" noChangeArrowheads="1"/>
            </p:cNvPicPr>
            <p:nvPr/>
          </p:nvPicPr>
          <p:blipFill>
            <a:blip r:embed="rId10" cstate="print"/>
            <a:srcRect/>
            <a:stretch>
              <a:fillRect/>
            </a:stretch>
          </p:blipFill>
          <p:spPr bwMode="auto">
            <a:xfrm>
              <a:off x="6427292" y="4085886"/>
              <a:ext cx="1124385" cy="779324"/>
            </a:xfrm>
            <a:prstGeom prst="rect">
              <a:avLst/>
            </a:prstGeom>
            <a:noFill/>
            <a:ln w="9525">
              <a:noFill/>
              <a:miter lim="800000"/>
              <a:headEnd/>
              <a:tailEnd/>
            </a:ln>
          </p:spPr>
        </p:pic>
        <p:sp>
          <p:nvSpPr>
            <p:cNvPr id="102" name="Rektangel 101"/>
            <p:cNvSpPr/>
            <p:nvPr/>
          </p:nvSpPr>
          <p:spPr bwMode="auto">
            <a:xfrm rot="16200000">
              <a:off x="6588481" y="3489288"/>
              <a:ext cx="125212" cy="3112467"/>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sp>
          <p:nvSpPr>
            <p:cNvPr id="103" name="Rektangel 102"/>
            <p:cNvSpPr/>
            <p:nvPr/>
          </p:nvSpPr>
          <p:spPr bwMode="auto">
            <a:xfrm>
              <a:off x="5369885" y="4604556"/>
              <a:ext cx="89860" cy="391968"/>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ektangel 103"/>
            <p:cNvSpPr/>
            <p:nvPr/>
          </p:nvSpPr>
          <p:spPr bwMode="auto">
            <a:xfrm>
              <a:off x="5691207" y="5080907"/>
              <a:ext cx="92584" cy="391968"/>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92" name="Bildobjekt 91"/>
            <p:cNvPicPr>
              <a:picLocks noChangeAspect="1"/>
            </p:cNvPicPr>
            <p:nvPr/>
          </p:nvPicPr>
          <p:blipFill>
            <a:blip r:embed="rId11" cstate="print"/>
            <a:srcRect/>
            <a:stretch>
              <a:fillRect/>
            </a:stretch>
          </p:blipFill>
          <p:spPr bwMode="auto">
            <a:xfrm>
              <a:off x="5193943" y="5179611"/>
              <a:ext cx="936141" cy="615595"/>
            </a:xfrm>
            <a:prstGeom prst="rect">
              <a:avLst/>
            </a:prstGeom>
            <a:noFill/>
            <a:ln w="9525">
              <a:noFill/>
              <a:miter lim="800000"/>
              <a:headEnd/>
              <a:tailEnd/>
            </a:ln>
          </p:spPr>
        </p:pic>
        <p:sp>
          <p:nvSpPr>
            <p:cNvPr id="106" name="Rektangel 105"/>
            <p:cNvSpPr/>
            <p:nvPr/>
          </p:nvSpPr>
          <p:spPr bwMode="auto">
            <a:xfrm>
              <a:off x="7028232" y="5080907"/>
              <a:ext cx="89862" cy="391968"/>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94" name="Bildobjekt 3"/>
            <p:cNvPicPr>
              <a:picLocks noChangeAspect="1"/>
            </p:cNvPicPr>
            <p:nvPr/>
          </p:nvPicPr>
          <p:blipFill>
            <a:blip r:embed="rId12" cstate="print"/>
            <a:srcRect/>
            <a:stretch>
              <a:fillRect/>
            </a:stretch>
          </p:blipFill>
          <p:spPr bwMode="auto">
            <a:xfrm>
              <a:off x="6104785" y="5223929"/>
              <a:ext cx="2576938" cy="1047180"/>
            </a:xfrm>
            <a:prstGeom prst="rect">
              <a:avLst/>
            </a:prstGeom>
            <a:noFill/>
            <a:ln w="9525">
              <a:noFill/>
              <a:miter lim="800000"/>
              <a:headEnd/>
              <a:tailEnd/>
            </a:ln>
          </p:spPr>
        </p:pic>
        <p:pic>
          <p:nvPicPr>
            <p:cNvPr id="18495" name="Bildobjekt 17"/>
            <p:cNvPicPr>
              <a:picLocks noChangeAspect="1"/>
            </p:cNvPicPr>
            <p:nvPr/>
          </p:nvPicPr>
          <p:blipFill>
            <a:blip r:embed="rId13" cstate="print"/>
            <a:srcRect/>
            <a:stretch>
              <a:fillRect/>
            </a:stretch>
          </p:blipFill>
          <p:spPr bwMode="auto">
            <a:xfrm>
              <a:off x="7581468" y="3684520"/>
              <a:ext cx="1499957" cy="1562689"/>
            </a:xfrm>
            <a:prstGeom prst="rect">
              <a:avLst/>
            </a:prstGeom>
            <a:noFill/>
            <a:ln w="9525">
              <a:noFill/>
              <a:miter lim="800000"/>
              <a:headEnd/>
              <a:tailEnd/>
            </a:ln>
          </p:spPr>
        </p:pic>
        <p:pic>
          <p:nvPicPr>
            <p:cNvPr id="18496" name="Bildobjekt 192"/>
            <p:cNvPicPr>
              <a:picLocks noChangeAspect="1"/>
            </p:cNvPicPr>
            <p:nvPr/>
          </p:nvPicPr>
          <p:blipFill>
            <a:blip r:embed="rId14" cstate="print"/>
            <a:srcRect/>
            <a:stretch>
              <a:fillRect/>
            </a:stretch>
          </p:blipFill>
          <p:spPr bwMode="auto">
            <a:xfrm>
              <a:off x="5173477" y="4034278"/>
              <a:ext cx="567681" cy="923065"/>
            </a:xfrm>
            <a:prstGeom prst="rect">
              <a:avLst/>
            </a:prstGeom>
            <a:noFill/>
            <a:ln w="9525">
              <a:noFill/>
              <a:miter lim="800000"/>
              <a:headEnd/>
              <a:tailEnd/>
            </a:ln>
          </p:spPr>
        </p:pic>
      </p:grpSp>
      <p:pic>
        <p:nvPicPr>
          <p:cNvPr id="18440" name="Bildobjekt 4"/>
          <p:cNvPicPr>
            <a:picLocks noChangeAspect="1"/>
          </p:cNvPicPr>
          <p:nvPr/>
        </p:nvPicPr>
        <p:blipFill>
          <a:blip r:embed="rId15" cstate="print"/>
          <a:srcRect/>
          <a:stretch>
            <a:fillRect/>
          </a:stretch>
        </p:blipFill>
        <p:spPr bwMode="auto">
          <a:xfrm rot="959409">
            <a:off x="2517775" y="3193387"/>
            <a:ext cx="1682750" cy="415925"/>
          </a:xfrm>
          <a:prstGeom prst="rect">
            <a:avLst/>
          </a:prstGeom>
          <a:noFill/>
          <a:ln w="9525">
            <a:noFill/>
            <a:miter lim="800000"/>
            <a:headEnd/>
            <a:tailEnd/>
          </a:ln>
        </p:spPr>
      </p:pic>
      <p:pic>
        <p:nvPicPr>
          <p:cNvPr id="18441" name="Bildobjekt 4"/>
          <p:cNvPicPr>
            <a:picLocks noChangeAspect="1"/>
          </p:cNvPicPr>
          <p:nvPr/>
        </p:nvPicPr>
        <p:blipFill>
          <a:blip r:embed="rId15" cstate="print"/>
          <a:srcRect/>
          <a:stretch>
            <a:fillRect/>
          </a:stretch>
        </p:blipFill>
        <p:spPr bwMode="auto">
          <a:xfrm rot="-1544367">
            <a:off x="3103563" y="3755362"/>
            <a:ext cx="1235075" cy="411163"/>
          </a:xfrm>
          <a:prstGeom prst="rect">
            <a:avLst/>
          </a:prstGeom>
          <a:noFill/>
          <a:ln w="9525">
            <a:noFill/>
            <a:miter lim="800000"/>
            <a:headEnd/>
            <a:tailEnd/>
          </a:ln>
        </p:spPr>
      </p:pic>
      <p:grpSp>
        <p:nvGrpSpPr>
          <p:cNvPr id="6" name="Grupp 111"/>
          <p:cNvGrpSpPr>
            <a:grpSpLocks/>
          </p:cNvGrpSpPr>
          <p:nvPr/>
        </p:nvGrpSpPr>
        <p:grpSpPr bwMode="auto">
          <a:xfrm>
            <a:off x="2889250" y="3990312"/>
            <a:ext cx="476250" cy="771525"/>
            <a:chOff x="1366844" y="4495521"/>
            <a:chExt cx="476172" cy="771980"/>
          </a:xfrm>
        </p:grpSpPr>
        <p:pic>
          <p:nvPicPr>
            <p:cNvPr id="18481" name="Picture 19" descr="SmartPhone.png"/>
            <p:cNvPicPr>
              <a:picLocks noChangeAspect="1"/>
            </p:cNvPicPr>
            <p:nvPr/>
          </p:nvPicPr>
          <p:blipFill>
            <a:blip r:embed="rId16" cstate="print"/>
            <a:srcRect/>
            <a:stretch>
              <a:fillRect/>
            </a:stretch>
          </p:blipFill>
          <p:spPr bwMode="auto">
            <a:xfrm>
              <a:off x="1366844" y="4583796"/>
              <a:ext cx="386556" cy="683705"/>
            </a:xfrm>
            <a:prstGeom prst="rect">
              <a:avLst/>
            </a:prstGeom>
            <a:noFill/>
            <a:ln w="9525">
              <a:noFill/>
              <a:miter lim="800000"/>
              <a:headEnd/>
              <a:tailEnd/>
            </a:ln>
          </p:spPr>
        </p:pic>
        <p:grpSp>
          <p:nvGrpSpPr>
            <p:cNvPr id="7" name="Grupp 63"/>
            <p:cNvGrpSpPr>
              <a:grpSpLocks/>
            </p:cNvGrpSpPr>
            <p:nvPr/>
          </p:nvGrpSpPr>
          <p:grpSpPr bwMode="auto">
            <a:xfrm>
              <a:off x="1665298" y="4495521"/>
              <a:ext cx="177718" cy="187882"/>
              <a:chOff x="7655220" y="5485519"/>
              <a:chExt cx="343737" cy="363599"/>
            </a:xfrm>
          </p:grpSpPr>
          <p:sp>
            <p:nvSpPr>
              <p:cNvPr id="115" name="Båge 72"/>
              <p:cNvSpPr/>
              <p:nvPr/>
            </p:nvSpPr>
            <p:spPr>
              <a:xfrm>
                <a:off x="7655118" y="5525482"/>
                <a:ext cx="294720" cy="273588"/>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6" name="Båge 115"/>
              <p:cNvSpPr/>
              <p:nvPr/>
            </p:nvSpPr>
            <p:spPr>
              <a:xfrm>
                <a:off x="7661257" y="5485519"/>
                <a:ext cx="337700" cy="362735"/>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7" name="Båge 116"/>
              <p:cNvSpPr/>
              <p:nvPr/>
            </p:nvSpPr>
            <p:spPr>
              <a:xfrm>
                <a:off x="7655118" y="5568519"/>
                <a:ext cx="251740" cy="233626"/>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pic>
        <p:nvPicPr>
          <p:cNvPr id="18443" name="Bildobjekt 48"/>
          <p:cNvPicPr>
            <a:picLocks noChangeAspect="1"/>
          </p:cNvPicPr>
          <p:nvPr/>
        </p:nvPicPr>
        <p:blipFill>
          <a:blip r:embed="rId17" cstate="print"/>
          <a:srcRect/>
          <a:stretch>
            <a:fillRect/>
          </a:stretch>
        </p:blipFill>
        <p:spPr bwMode="auto">
          <a:xfrm>
            <a:off x="3378200" y="2286925"/>
            <a:ext cx="750888" cy="1703387"/>
          </a:xfrm>
          <a:prstGeom prst="rect">
            <a:avLst/>
          </a:prstGeom>
          <a:noFill/>
          <a:ln w="9525">
            <a:noFill/>
            <a:miter lim="800000"/>
            <a:headEnd/>
            <a:tailEnd/>
          </a:ln>
        </p:spPr>
      </p:pic>
      <p:pic>
        <p:nvPicPr>
          <p:cNvPr id="18444" name="Bildobjekt 157"/>
          <p:cNvPicPr>
            <a:picLocks noChangeAspect="1"/>
          </p:cNvPicPr>
          <p:nvPr/>
        </p:nvPicPr>
        <p:blipFill>
          <a:blip r:embed="rId18" cstate="print"/>
          <a:srcRect/>
          <a:stretch>
            <a:fillRect/>
          </a:stretch>
        </p:blipFill>
        <p:spPr bwMode="auto">
          <a:xfrm>
            <a:off x="4143375" y="3387062"/>
            <a:ext cx="379413" cy="615950"/>
          </a:xfrm>
          <a:prstGeom prst="rect">
            <a:avLst/>
          </a:prstGeom>
          <a:noFill/>
          <a:ln w="9525">
            <a:noFill/>
            <a:miter lim="800000"/>
            <a:headEnd/>
            <a:tailEnd/>
          </a:ln>
        </p:spPr>
      </p:pic>
      <p:grpSp>
        <p:nvGrpSpPr>
          <p:cNvPr id="8" name="Grupp 121"/>
          <p:cNvGrpSpPr>
            <a:grpSpLocks/>
          </p:cNvGrpSpPr>
          <p:nvPr/>
        </p:nvGrpSpPr>
        <p:grpSpPr bwMode="auto">
          <a:xfrm>
            <a:off x="2217738" y="2961612"/>
            <a:ext cx="1116012" cy="928688"/>
            <a:chOff x="695325" y="3467609"/>
            <a:chExt cx="1116024" cy="928024"/>
          </a:xfrm>
        </p:grpSpPr>
        <p:grpSp>
          <p:nvGrpSpPr>
            <p:cNvPr id="9" name="Grupp 77"/>
            <p:cNvGrpSpPr>
              <a:grpSpLocks/>
            </p:cNvGrpSpPr>
            <p:nvPr/>
          </p:nvGrpSpPr>
          <p:grpSpPr bwMode="auto">
            <a:xfrm>
              <a:off x="1631955" y="3482977"/>
              <a:ext cx="179394" cy="188913"/>
              <a:chOff x="7654646" y="5485745"/>
              <a:chExt cx="344149" cy="364336"/>
            </a:xfrm>
          </p:grpSpPr>
          <p:sp>
            <p:nvSpPr>
              <p:cNvPr id="125" name="Båge 124"/>
              <p:cNvSpPr/>
              <p:nvPr/>
            </p:nvSpPr>
            <p:spPr>
              <a:xfrm>
                <a:off x="7654656" y="5526475"/>
                <a:ext cx="295412" cy="275351"/>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6" name="Båge 125"/>
              <p:cNvSpPr/>
              <p:nvPr/>
            </p:nvSpPr>
            <p:spPr>
              <a:xfrm>
                <a:off x="7660747" y="5486701"/>
                <a:ext cx="338048" cy="364076"/>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7" name="Båge 126"/>
              <p:cNvSpPr/>
              <p:nvPr/>
            </p:nvSpPr>
            <p:spPr>
              <a:xfrm>
                <a:off x="7654656" y="5569307"/>
                <a:ext cx="252775" cy="235577"/>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pic>
          <p:nvPicPr>
            <p:cNvPr id="18477" name="Bildobjekt 71" descr="TelepresencePad2B.png"/>
            <p:cNvPicPr>
              <a:picLocks noChangeAspect="1"/>
            </p:cNvPicPr>
            <p:nvPr/>
          </p:nvPicPr>
          <p:blipFill>
            <a:blip r:embed="rId19" cstate="print"/>
            <a:srcRect/>
            <a:stretch>
              <a:fillRect/>
            </a:stretch>
          </p:blipFill>
          <p:spPr bwMode="auto">
            <a:xfrm>
              <a:off x="695325" y="3467609"/>
              <a:ext cx="1058121" cy="928024"/>
            </a:xfrm>
            <a:prstGeom prst="rect">
              <a:avLst/>
            </a:prstGeom>
            <a:noFill/>
            <a:ln w="9525">
              <a:noFill/>
              <a:miter lim="800000"/>
              <a:headEnd/>
              <a:tailEnd/>
            </a:ln>
          </p:spPr>
        </p:pic>
      </p:grpSp>
      <p:grpSp>
        <p:nvGrpSpPr>
          <p:cNvPr id="10" name="Grupp 130"/>
          <p:cNvGrpSpPr>
            <a:grpSpLocks/>
          </p:cNvGrpSpPr>
          <p:nvPr/>
        </p:nvGrpSpPr>
        <p:grpSpPr bwMode="auto">
          <a:xfrm>
            <a:off x="4565650" y="1774209"/>
            <a:ext cx="1657729" cy="1457278"/>
            <a:chOff x="2551558" y="2384010"/>
            <a:chExt cx="1503709" cy="1471637"/>
          </a:xfrm>
        </p:grpSpPr>
        <p:pic>
          <p:nvPicPr>
            <p:cNvPr id="18473" name="Bildobjekt 4"/>
            <p:cNvPicPr>
              <a:picLocks noChangeAspect="1"/>
            </p:cNvPicPr>
            <p:nvPr/>
          </p:nvPicPr>
          <p:blipFill>
            <a:blip r:embed="rId4" cstate="print"/>
            <a:srcRect/>
            <a:stretch>
              <a:fillRect/>
            </a:stretch>
          </p:blipFill>
          <p:spPr bwMode="auto">
            <a:xfrm>
              <a:off x="2763152" y="2850193"/>
              <a:ext cx="1005195" cy="854047"/>
            </a:xfrm>
            <a:prstGeom prst="rect">
              <a:avLst/>
            </a:prstGeom>
            <a:noFill/>
            <a:ln w="9525">
              <a:noFill/>
              <a:miter lim="800000"/>
              <a:headEnd/>
              <a:tailEnd/>
            </a:ln>
          </p:spPr>
        </p:pic>
        <p:pic>
          <p:nvPicPr>
            <p:cNvPr id="18474" name="Bildobjekt 244"/>
            <p:cNvPicPr>
              <a:picLocks noChangeAspect="1"/>
            </p:cNvPicPr>
            <p:nvPr/>
          </p:nvPicPr>
          <p:blipFill>
            <a:blip r:embed="rId20" cstate="print"/>
            <a:srcRect/>
            <a:stretch>
              <a:fillRect/>
            </a:stretch>
          </p:blipFill>
          <p:spPr bwMode="auto">
            <a:xfrm>
              <a:off x="2942186" y="3397627"/>
              <a:ext cx="281655" cy="458020"/>
            </a:xfrm>
            <a:prstGeom prst="rect">
              <a:avLst/>
            </a:prstGeom>
            <a:noFill/>
            <a:ln w="9525">
              <a:noFill/>
              <a:miter lim="800000"/>
              <a:headEnd/>
              <a:tailEnd/>
            </a:ln>
          </p:spPr>
        </p:pic>
        <p:pic>
          <p:nvPicPr>
            <p:cNvPr id="18475" name="Picture 2"/>
            <p:cNvPicPr>
              <a:picLocks noChangeAspect="1" noChangeArrowheads="1"/>
            </p:cNvPicPr>
            <p:nvPr/>
          </p:nvPicPr>
          <p:blipFill>
            <a:blip r:embed="rId21" cstate="print"/>
            <a:srcRect/>
            <a:stretch>
              <a:fillRect/>
            </a:stretch>
          </p:blipFill>
          <p:spPr bwMode="auto">
            <a:xfrm>
              <a:off x="2551558" y="2384010"/>
              <a:ext cx="1503709" cy="1044991"/>
            </a:xfrm>
            <a:prstGeom prst="rect">
              <a:avLst/>
            </a:prstGeom>
            <a:noFill/>
            <a:ln w="9525">
              <a:noFill/>
              <a:miter lim="800000"/>
              <a:headEnd/>
              <a:tailEnd/>
            </a:ln>
          </p:spPr>
        </p:pic>
      </p:grpSp>
      <p:grpSp>
        <p:nvGrpSpPr>
          <p:cNvPr id="11" name="Grupp 135"/>
          <p:cNvGrpSpPr>
            <a:grpSpLocks/>
          </p:cNvGrpSpPr>
          <p:nvPr/>
        </p:nvGrpSpPr>
        <p:grpSpPr bwMode="auto">
          <a:xfrm>
            <a:off x="4337050" y="3996662"/>
            <a:ext cx="2235200" cy="1223963"/>
            <a:chOff x="3346631" y="4600575"/>
            <a:chExt cx="2235019" cy="1223344"/>
          </a:xfrm>
        </p:grpSpPr>
        <p:pic>
          <p:nvPicPr>
            <p:cNvPr id="18456" name="Bildobjekt 4"/>
            <p:cNvPicPr>
              <a:picLocks noChangeAspect="1"/>
            </p:cNvPicPr>
            <p:nvPr/>
          </p:nvPicPr>
          <p:blipFill>
            <a:blip r:embed="rId4" cstate="print"/>
            <a:srcRect/>
            <a:stretch>
              <a:fillRect/>
            </a:stretch>
          </p:blipFill>
          <p:spPr bwMode="auto">
            <a:xfrm>
              <a:off x="3346631" y="4887747"/>
              <a:ext cx="2235019" cy="795640"/>
            </a:xfrm>
            <a:prstGeom prst="rect">
              <a:avLst/>
            </a:prstGeom>
            <a:noFill/>
            <a:ln w="9525">
              <a:noFill/>
              <a:miter lim="800000"/>
              <a:headEnd/>
              <a:tailEnd/>
            </a:ln>
          </p:spPr>
        </p:pic>
        <p:sp>
          <p:nvSpPr>
            <p:cNvPr id="140" name="Rektangel 29"/>
            <p:cNvSpPr/>
            <p:nvPr/>
          </p:nvSpPr>
          <p:spPr bwMode="auto">
            <a:xfrm rot="16200000">
              <a:off x="4163350" y="4486831"/>
              <a:ext cx="76161" cy="138895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sp>
          <p:nvSpPr>
            <p:cNvPr id="141" name="Rektangel 140"/>
            <p:cNvSpPr/>
            <p:nvPr/>
          </p:nvSpPr>
          <p:spPr bwMode="auto">
            <a:xfrm>
              <a:off x="4338739" y="5206693"/>
              <a:ext cx="47621" cy="112656"/>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Rektangel 141"/>
            <p:cNvSpPr/>
            <p:nvPr/>
          </p:nvSpPr>
          <p:spPr bwMode="auto">
            <a:xfrm>
              <a:off x="4230797" y="4862381"/>
              <a:ext cx="65082" cy="293538"/>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Rektangel 142"/>
            <p:cNvSpPr/>
            <p:nvPr/>
          </p:nvSpPr>
          <p:spPr bwMode="auto">
            <a:xfrm>
              <a:off x="3960944" y="5206693"/>
              <a:ext cx="47621" cy="112656"/>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Freeform 103"/>
            <p:cNvSpPr/>
            <p:nvPr/>
          </p:nvSpPr>
          <p:spPr bwMode="auto">
            <a:xfrm>
              <a:off x="3814906" y="4784632"/>
              <a:ext cx="350809" cy="109483"/>
            </a:xfrm>
            <a:custGeom>
              <a:avLst/>
              <a:gdLst>
                <a:gd name="connsiteX0" fmla="*/ 0 w 602166"/>
                <a:gd name="connsiteY0" fmla="*/ 189570 h 189570"/>
                <a:gd name="connsiteX1" fmla="*/ 301083 w 602166"/>
                <a:gd name="connsiteY1" fmla="*/ 22302 h 189570"/>
                <a:gd name="connsiteX2" fmla="*/ 591015 w 602166"/>
                <a:gd name="connsiteY2" fmla="*/ 66907 h 189570"/>
              </a:gdLst>
              <a:ahLst/>
              <a:cxnLst>
                <a:cxn ang="0">
                  <a:pos x="connsiteX0" y="connsiteY0"/>
                </a:cxn>
                <a:cxn ang="0">
                  <a:pos x="connsiteX1" y="connsiteY1"/>
                </a:cxn>
                <a:cxn ang="0">
                  <a:pos x="connsiteX2" y="connsiteY2"/>
                </a:cxn>
              </a:cxnLst>
              <a:rect l="l" t="t" r="r" b="b"/>
              <a:pathLst>
                <a:path w="602166" h="189570">
                  <a:moveTo>
                    <a:pt x="0" y="189570"/>
                  </a:moveTo>
                  <a:cubicBezTo>
                    <a:pt x="101290" y="116158"/>
                    <a:pt x="202581" y="42746"/>
                    <a:pt x="301083" y="22302"/>
                  </a:cubicBezTo>
                  <a:cubicBezTo>
                    <a:pt x="399585" y="1858"/>
                    <a:pt x="602166" y="0"/>
                    <a:pt x="591015" y="66907"/>
                  </a:cubicBez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8462" name="Bildobjekt 100"/>
            <p:cNvPicPr>
              <a:picLocks noChangeAspect="1"/>
            </p:cNvPicPr>
            <p:nvPr/>
          </p:nvPicPr>
          <p:blipFill>
            <a:blip r:embed="rId22" cstate="print"/>
            <a:srcRect/>
            <a:stretch>
              <a:fillRect/>
            </a:stretch>
          </p:blipFill>
          <p:spPr bwMode="auto">
            <a:xfrm>
              <a:off x="3504697" y="4808710"/>
              <a:ext cx="361240" cy="236872"/>
            </a:xfrm>
            <a:prstGeom prst="rect">
              <a:avLst/>
            </a:prstGeom>
            <a:noFill/>
            <a:ln w="9525">
              <a:noFill/>
              <a:miter lim="800000"/>
              <a:headEnd/>
              <a:tailEnd/>
            </a:ln>
          </p:spPr>
        </p:pic>
        <p:pic>
          <p:nvPicPr>
            <p:cNvPr id="18463" name="Bildobjekt 7"/>
            <p:cNvPicPr>
              <a:picLocks noChangeAspect="1"/>
            </p:cNvPicPr>
            <p:nvPr/>
          </p:nvPicPr>
          <p:blipFill>
            <a:blip r:embed="rId23" cstate="print"/>
            <a:srcRect/>
            <a:stretch>
              <a:fillRect/>
            </a:stretch>
          </p:blipFill>
          <p:spPr bwMode="auto">
            <a:xfrm>
              <a:off x="4231711" y="5268653"/>
              <a:ext cx="772184" cy="549783"/>
            </a:xfrm>
            <a:prstGeom prst="rect">
              <a:avLst/>
            </a:prstGeom>
            <a:noFill/>
            <a:ln w="9525">
              <a:noFill/>
              <a:miter lim="800000"/>
              <a:headEnd/>
              <a:tailEnd/>
            </a:ln>
          </p:spPr>
        </p:pic>
        <p:grpSp>
          <p:nvGrpSpPr>
            <p:cNvPr id="12" name="Grupp 61"/>
            <p:cNvGrpSpPr>
              <a:grpSpLocks/>
            </p:cNvGrpSpPr>
            <p:nvPr/>
          </p:nvGrpSpPr>
          <p:grpSpPr bwMode="auto">
            <a:xfrm>
              <a:off x="3459738" y="5208187"/>
              <a:ext cx="215875" cy="335913"/>
              <a:chOff x="7570224" y="5474633"/>
              <a:chExt cx="417847" cy="650317"/>
            </a:xfrm>
          </p:grpSpPr>
          <p:pic>
            <p:nvPicPr>
              <p:cNvPr id="18468" name="Picture 19" descr="SmartPhone.png"/>
              <p:cNvPicPr>
                <a:picLocks noChangeAspect="1"/>
              </p:cNvPicPr>
              <p:nvPr/>
            </p:nvPicPr>
            <p:blipFill>
              <a:blip r:embed="rId24" cstate="print"/>
              <a:srcRect/>
              <a:stretch>
                <a:fillRect/>
              </a:stretch>
            </p:blipFill>
            <p:spPr bwMode="auto">
              <a:xfrm>
                <a:off x="7570224" y="5627034"/>
                <a:ext cx="281357" cy="497916"/>
              </a:xfrm>
              <a:prstGeom prst="rect">
                <a:avLst/>
              </a:prstGeom>
              <a:noFill/>
              <a:ln w="9525">
                <a:noFill/>
                <a:miter lim="800000"/>
                <a:headEnd/>
                <a:tailEnd/>
              </a:ln>
            </p:spPr>
          </p:pic>
          <p:grpSp>
            <p:nvGrpSpPr>
              <p:cNvPr id="13" name="Grupp 63"/>
              <p:cNvGrpSpPr>
                <a:grpSpLocks/>
              </p:cNvGrpSpPr>
              <p:nvPr/>
            </p:nvGrpSpPr>
            <p:grpSpPr bwMode="auto">
              <a:xfrm>
                <a:off x="7644334" y="5474633"/>
                <a:ext cx="343737" cy="363599"/>
                <a:chOff x="7655220" y="5485519"/>
                <a:chExt cx="343737" cy="363599"/>
              </a:xfrm>
            </p:grpSpPr>
            <p:sp>
              <p:nvSpPr>
                <p:cNvPr id="156" name="Båge 72"/>
                <p:cNvSpPr/>
                <p:nvPr/>
              </p:nvSpPr>
              <p:spPr>
                <a:xfrm>
                  <a:off x="7654070" y="5525633"/>
                  <a:ext cx="291888" cy="380902"/>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7" name="Båge 73"/>
                <p:cNvSpPr/>
                <p:nvPr/>
              </p:nvSpPr>
              <p:spPr>
                <a:xfrm>
                  <a:off x="7657142" y="5485701"/>
                  <a:ext cx="341051" cy="469982"/>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8" name="Båge 74"/>
                <p:cNvSpPr/>
                <p:nvPr/>
              </p:nvSpPr>
              <p:spPr>
                <a:xfrm>
                  <a:off x="7654070" y="5568638"/>
                  <a:ext cx="248873" cy="340969"/>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pic>
          <p:nvPicPr>
            <p:cNvPr id="18465" name="Picture 33" descr="laptop_computer"/>
            <p:cNvPicPr>
              <a:picLocks noChangeAspect="1" noChangeArrowheads="1"/>
            </p:cNvPicPr>
            <p:nvPr/>
          </p:nvPicPr>
          <p:blipFill>
            <a:blip r:embed="rId10" cstate="print"/>
            <a:srcRect/>
            <a:stretch>
              <a:fillRect/>
            </a:stretch>
          </p:blipFill>
          <p:spPr bwMode="auto">
            <a:xfrm>
              <a:off x="3429026" y="5279941"/>
              <a:ext cx="785523" cy="543978"/>
            </a:xfrm>
            <a:prstGeom prst="rect">
              <a:avLst/>
            </a:prstGeom>
            <a:noFill/>
            <a:ln w="9525">
              <a:noFill/>
              <a:miter lim="800000"/>
              <a:headEnd/>
              <a:tailEnd/>
            </a:ln>
          </p:spPr>
        </p:pic>
        <p:pic>
          <p:nvPicPr>
            <p:cNvPr id="18466" name="Bildobjekt 236"/>
            <p:cNvPicPr>
              <a:picLocks noChangeAspect="1"/>
            </p:cNvPicPr>
            <p:nvPr/>
          </p:nvPicPr>
          <p:blipFill>
            <a:blip r:embed="rId25" cstate="print"/>
            <a:srcRect/>
            <a:stretch>
              <a:fillRect/>
            </a:stretch>
          </p:blipFill>
          <p:spPr bwMode="auto">
            <a:xfrm>
              <a:off x="4144970" y="4600575"/>
              <a:ext cx="299594" cy="487191"/>
            </a:xfrm>
            <a:prstGeom prst="rect">
              <a:avLst/>
            </a:prstGeom>
            <a:noFill/>
            <a:ln w="9525">
              <a:noFill/>
              <a:miter lim="800000"/>
              <a:headEnd/>
              <a:tailEnd/>
            </a:ln>
          </p:spPr>
        </p:pic>
        <p:pic>
          <p:nvPicPr>
            <p:cNvPr id="18467" name="Picture 2"/>
            <p:cNvPicPr>
              <a:picLocks noChangeAspect="1" noChangeArrowheads="1"/>
            </p:cNvPicPr>
            <p:nvPr/>
          </p:nvPicPr>
          <p:blipFill>
            <a:blip r:embed="rId21" cstate="print"/>
            <a:srcRect/>
            <a:stretch>
              <a:fillRect/>
            </a:stretch>
          </p:blipFill>
          <p:spPr bwMode="auto">
            <a:xfrm>
              <a:off x="4527550" y="4667250"/>
              <a:ext cx="973138" cy="676275"/>
            </a:xfrm>
            <a:prstGeom prst="rect">
              <a:avLst/>
            </a:prstGeom>
            <a:noFill/>
            <a:ln w="9525">
              <a:noFill/>
              <a:miter lim="800000"/>
              <a:headEnd/>
              <a:tailEnd/>
            </a:ln>
          </p:spPr>
        </p:pic>
      </p:grpSp>
      <p:sp>
        <p:nvSpPr>
          <p:cNvPr id="18448" name="textruta 158"/>
          <p:cNvSpPr txBox="1">
            <a:spLocks noChangeArrowheads="1"/>
          </p:cNvSpPr>
          <p:nvPr/>
        </p:nvSpPr>
        <p:spPr bwMode="auto">
          <a:xfrm>
            <a:off x="4994275" y="3310862"/>
            <a:ext cx="2228850" cy="461963"/>
          </a:xfrm>
          <a:prstGeom prst="rect">
            <a:avLst/>
          </a:prstGeom>
          <a:noFill/>
          <a:ln w="9525">
            <a:noFill/>
            <a:miter lim="800000"/>
            <a:headEnd/>
            <a:tailEnd/>
          </a:ln>
        </p:spPr>
        <p:txBody>
          <a:bodyPr>
            <a:spAutoFit/>
          </a:bodyPr>
          <a:lstStyle/>
          <a:p>
            <a:r>
              <a:rPr lang="en-US">
                <a:solidFill>
                  <a:srgbClr val="B30F41"/>
                </a:solidFill>
              </a:rPr>
              <a:t>Internet+</a:t>
            </a:r>
          </a:p>
        </p:txBody>
      </p:sp>
      <p:grpSp>
        <p:nvGrpSpPr>
          <p:cNvPr id="14" name="Grupp 159"/>
          <p:cNvGrpSpPr>
            <a:grpSpLocks/>
          </p:cNvGrpSpPr>
          <p:nvPr/>
        </p:nvGrpSpPr>
        <p:grpSpPr bwMode="auto">
          <a:xfrm>
            <a:off x="3959225" y="2715904"/>
            <a:ext cx="3376613" cy="1817332"/>
            <a:chOff x="2437067" y="3220916"/>
            <a:chExt cx="3376546" cy="1817025"/>
          </a:xfrm>
        </p:grpSpPr>
        <p:sp>
          <p:nvSpPr>
            <p:cNvPr id="18452" name="Ellips 71"/>
            <p:cNvSpPr>
              <a:spLocks noChangeArrowheads="1"/>
            </p:cNvSpPr>
            <p:nvPr/>
          </p:nvSpPr>
          <p:spPr bwMode="auto">
            <a:xfrm>
              <a:off x="2437067" y="3836895"/>
              <a:ext cx="727474" cy="733786"/>
            </a:xfrm>
            <a:prstGeom prst="ellipse">
              <a:avLst/>
            </a:prstGeom>
            <a:noFill/>
            <a:ln w="57150" algn="ctr">
              <a:solidFill>
                <a:srgbClr val="FF9999"/>
              </a:solidFill>
              <a:round/>
              <a:headEnd/>
              <a:tailEnd/>
            </a:ln>
          </p:spPr>
          <p:txBody>
            <a:bodyPr/>
            <a:lstStyle/>
            <a:p>
              <a:endParaRPr lang="en-US"/>
            </a:p>
          </p:txBody>
        </p:sp>
        <p:sp>
          <p:nvSpPr>
            <p:cNvPr id="18453" name="Ellips 136"/>
            <p:cNvSpPr>
              <a:spLocks noChangeArrowheads="1"/>
            </p:cNvSpPr>
            <p:nvPr/>
          </p:nvSpPr>
          <p:spPr bwMode="auto">
            <a:xfrm>
              <a:off x="5177118" y="4349750"/>
              <a:ext cx="636495" cy="656190"/>
            </a:xfrm>
            <a:prstGeom prst="ellipse">
              <a:avLst/>
            </a:prstGeom>
            <a:noFill/>
            <a:ln w="57150" algn="ctr">
              <a:solidFill>
                <a:srgbClr val="FF9999"/>
              </a:solidFill>
              <a:round/>
              <a:headEnd/>
              <a:tailEnd/>
            </a:ln>
          </p:spPr>
          <p:txBody>
            <a:bodyPr/>
            <a:lstStyle/>
            <a:p>
              <a:endParaRPr lang="en-US"/>
            </a:p>
          </p:txBody>
        </p:sp>
        <p:sp>
          <p:nvSpPr>
            <p:cNvPr id="18454" name="Ellips 135"/>
            <p:cNvSpPr>
              <a:spLocks noChangeArrowheads="1"/>
            </p:cNvSpPr>
            <p:nvPr/>
          </p:nvSpPr>
          <p:spPr bwMode="auto">
            <a:xfrm>
              <a:off x="3500718" y="4425950"/>
              <a:ext cx="586928" cy="611991"/>
            </a:xfrm>
            <a:prstGeom prst="ellipse">
              <a:avLst/>
            </a:prstGeom>
            <a:noFill/>
            <a:ln w="57150" algn="ctr">
              <a:solidFill>
                <a:srgbClr val="FF9999"/>
              </a:solidFill>
              <a:round/>
              <a:headEnd/>
              <a:tailEnd/>
            </a:ln>
          </p:spPr>
          <p:txBody>
            <a:bodyPr/>
            <a:lstStyle/>
            <a:p>
              <a:endParaRPr lang="en-US"/>
            </a:p>
          </p:txBody>
        </p:sp>
        <p:sp>
          <p:nvSpPr>
            <p:cNvPr id="18455" name="Ellips 71"/>
            <p:cNvSpPr>
              <a:spLocks noChangeArrowheads="1"/>
            </p:cNvSpPr>
            <p:nvPr/>
          </p:nvSpPr>
          <p:spPr bwMode="auto">
            <a:xfrm>
              <a:off x="3336427" y="3220916"/>
              <a:ext cx="600489" cy="600400"/>
            </a:xfrm>
            <a:prstGeom prst="ellipse">
              <a:avLst/>
            </a:prstGeom>
            <a:noFill/>
            <a:ln w="57150" algn="ctr">
              <a:solidFill>
                <a:srgbClr val="FF9999"/>
              </a:solidFill>
              <a:round/>
              <a:headEnd/>
              <a:tailEnd/>
            </a:ln>
          </p:spPr>
          <p:txBody>
            <a:bodyPr/>
            <a:lstStyle/>
            <a:p>
              <a:endParaRPr lang="en-US"/>
            </a:p>
          </p:txBody>
        </p:sp>
      </p:grpSp>
      <p:pic>
        <p:nvPicPr>
          <p:cNvPr id="18450" name="Picture 3"/>
          <p:cNvPicPr>
            <a:picLocks noChangeAspect="1" noChangeArrowheads="1"/>
          </p:cNvPicPr>
          <p:nvPr/>
        </p:nvPicPr>
        <p:blipFill>
          <a:blip r:embed="rId26" cstate="print">
            <a:lum bright="38000" contrast="-48000"/>
          </a:blip>
          <a:srcRect/>
          <a:stretch>
            <a:fillRect/>
          </a:stretch>
        </p:blipFill>
        <p:spPr bwMode="auto">
          <a:xfrm>
            <a:off x="6232525" y="3047337"/>
            <a:ext cx="1038225" cy="841375"/>
          </a:xfrm>
          <a:prstGeom prst="rect">
            <a:avLst/>
          </a:prstGeom>
          <a:noFill/>
          <a:ln w="9525">
            <a:noFill/>
            <a:miter lim="800000"/>
            <a:headEnd/>
            <a:tailEnd/>
          </a:ln>
        </p:spPr>
      </p:pic>
      <p:sp>
        <p:nvSpPr>
          <p:cNvPr id="177" name="Content Placeholder 125"/>
          <p:cNvSpPr txBox="1">
            <a:spLocks/>
          </p:cNvSpPr>
          <p:nvPr/>
        </p:nvSpPr>
        <p:spPr bwMode="auto">
          <a:xfrm>
            <a:off x="457200" y="2210937"/>
            <a:ext cx="1838325" cy="3129460"/>
          </a:xfrm>
          <a:prstGeom prst="rect">
            <a:avLst/>
          </a:prstGeom>
          <a:noFill/>
          <a:ln w="9525">
            <a:noFill/>
            <a:miter lim="800000"/>
            <a:headEnd/>
            <a:tailEnd/>
          </a:ln>
        </p:spPr>
        <p:txBody>
          <a:bodyPr lIns="0" tIns="0" rIns="0" bIns="0"/>
          <a:lstStyle/>
          <a:p>
            <a:pPr eaLnBrk="0" hangingPunct="0">
              <a:spcBef>
                <a:spcPts val="600"/>
              </a:spcBef>
              <a:buClr>
                <a:srgbClr val="FF3300"/>
              </a:buClr>
              <a:defRPr/>
            </a:pPr>
            <a:r>
              <a:rPr lang="en-US" sz="1800" kern="0" dirty="0">
                <a:latin typeface="+mn-lt"/>
                <a:cs typeface="+mn-cs"/>
              </a:rPr>
              <a:t>We</a:t>
            </a:r>
            <a:r>
              <a:rPr lang="en-US" sz="1800" dirty="0"/>
              <a:t> need a “toll to enter the highway” </a:t>
            </a:r>
            <a:r>
              <a:rPr lang="en-US" sz="1800" b="0" dirty="0"/>
              <a:t>or everyone will chose priority to surf faster – and we will be back to the same priority. </a:t>
            </a:r>
          </a:p>
          <a:p>
            <a:pPr eaLnBrk="0" hangingPunct="0">
              <a:spcBef>
                <a:spcPts val="600"/>
              </a:spcBef>
              <a:buClr>
                <a:srgbClr val="FF3300"/>
              </a:buClr>
              <a:defRPr/>
            </a:pPr>
            <a:r>
              <a:rPr lang="en-US" sz="1800" b="0" kern="0" dirty="0" smtClean="0">
                <a:latin typeface="+mn-lt"/>
                <a:cs typeface="+mn-cs"/>
              </a:rPr>
              <a:t>Real-time </a:t>
            </a:r>
            <a:r>
              <a:rPr lang="en-US" sz="1800" b="0" kern="0" dirty="0">
                <a:latin typeface="+mn-lt"/>
                <a:cs typeface="+mn-cs"/>
              </a:rPr>
              <a:t>traffic is more valuable.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par>
                                <p:cTn id="11" presetID="23"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57">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5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7" grpId="0" uiExpand="1" build="p"/>
      <p:bldP spid="1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423081"/>
            <a:ext cx="8488908" cy="668739"/>
          </a:xfrm>
        </p:spPr>
        <p:txBody>
          <a:bodyPr/>
          <a:lstStyle/>
          <a:p>
            <a:r>
              <a:rPr lang="en-US" dirty="0" smtClean="0"/>
              <a:t>The TURN Server IN the Firewall Fixes Traversal, Quality and can Measure: Q-TURN in the Firewall or an “EW-SBC”</a:t>
            </a:r>
            <a:endParaRPr lang="en-US" dirty="0"/>
          </a:p>
        </p:txBody>
      </p:sp>
      <p:sp>
        <p:nvSpPr>
          <p:cNvPr id="14" name="Platshållare för innehåll 13"/>
          <p:cNvSpPr>
            <a:spLocks noGrp="1"/>
          </p:cNvSpPr>
          <p:nvPr>
            <p:ph idx="1"/>
          </p:nvPr>
        </p:nvSpPr>
        <p:spPr>
          <a:xfrm>
            <a:off x="313900" y="1405719"/>
            <a:ext cx="4203509" cy="627797"/>
          </a:xfrm>
        </p:spPr>
        <p:txBody>
          <a:bodyPr/>
          <a:lstStyle/>
          <a:p>
            <a:pPr>
              <a:buNone/>
            </a:pPr>
            <a:r>
              <a:rPr lang="sv-SE" dirty="0" smtClean="0"/>
              <a:t> </a:t>
            </a:r>
            <a:endParaRPr lang="sv-SE" dirty="0"/>
          </a:p>
        </p:txBody>
      </p:sp>
      <p:sp>
        <p:nvSpPr>
          <p:cNvPr id="3" name="TextBox 2"/>
          <p:cNvSpPr txBox="1"/>
          <p:nvPr/>
        </p:nvSpPr>
        <p:spPr>
          <a:xfrm>
            <a:off x="394365" y="1337481"/>
            <a:ext cx="4655307" cy="5180901"/>
          </a:xfrm>
          <a:prstGeom prst="rect">
            <a:avLst/>
          </a:prstGeom>
          <a:noFill/>
        </p:spPr>
        <p:txBody>
          <a:bodyPr wrap="square" lIns="91435" tIns="45718" rIns="91435" bIns="45718" rtlCol="0">
            <a:spAutoFit/>
          </a:bodyPr>
          <a:lstStyle/>
          <a:p>
            <a:r>
              <a:rPr lang="en-US" i="1" dirty="0" smtClean="0"/>
              <a:t>A novel Ingate view:</a:t>
            </a:r>
          </a:p>
          <a:p>
            <a:r>
              <a:rPr lang="en-US" sz="2000" b="0" dirty="0" smtClean="0"/>
              <a:t>Knock-knock; Give my media a Quality Pipe</a:t>
            </a:r>
          </a:p>
          <a:p>
            <a:pPr marL="187802" indent="-187802">
              <a:spcBef>
                <a:spcPts val="840"/>
              </a:spcBef>
              <a:buFont typeface="Arial" pitchFamily="34" charset="0"/>
              <a:buChar char="•"/>
            </a:pPr>
            <a:r>
              <a:rPr lang="en-US" sz="2000" b="0" dirty="0" smtClean="0"/>
              <a:t>Regard ICE as a request for real-time traffic through the Firewall. Interpret the STUN &amp; TURN signals in the Firewall</a:t>
            </a:r>
          </a:p>
          <a:p>
            <a:pPr marL="187802" indent="-187802">
              <a:spcBef>
                <a:spcPts val="840"/>
              </a:spcBef>
              <a:buFont typeface="Arial" pitchFamily="34" charset="0"/>
              <a:buChar char="•"/>
            </a:pPr>
            <a:r>
              <a:rPr lang="en-US" sz="2000" b="0" dirty="0" smtClean="0"/>
              <a:t>Have the STUN/TURN server functionality IN the Firewall and setup the media flows under control</a:t>
            </a:r>
          </a:p>
          <a:p>
            <a:pPr marL="187802" indent="-187802">
              <a:spcBef>
                <a:spcPts val="840"/>
              </a:spcBef>
              <a:buFont typeface="Arial" pitchFamily="34" charset="0"/>
              <a:buChar char="•"/>
            </a:pPr>
            <a:r>
              <a:rPr lang="en-US" sz="2000" b="0" dirty="0" smtClean="0"/>
              <a:t>Security is back in the right place - The firewall is in charge of what is traversing </a:t>
            </a:r>
          </a:p>
          <a:p>
            <a:pPr marL="187802" indent="-187802">
              <a:spcBef>
                <a:spcPts val="840"/>
              </a:spcBef>
              <a:buFont typeface="Arial" pitchFamily="34" charset="0"/>
              <a:buChar char="•"/>
            </a:pPr>
            <a:r>
              <a:rPr lang="en-US" sz="2000" b="0" dirty="0" smtClean="0"/>
              <a:t>Enterprise firewall can still be restrictive</a:t>
            </a:r>
            <a:endParaRPr lang="en-US" sz="2000" b="0" dirty="0"/>
          </a:p>
        </p:txBody>
      </p:sp>
      <p:pic>
        <p:nvPicPr>
          <p:cNvPr id="4098" name="Picture 2"/>
          <p:cNvPicPr>
            <a:picLocks noChangeAspect="1" noChangeArrowheads="1"/>
          </p:cNvPicPr>
          <p:nvPr/>
        </p:nvPicPr>
        <p:blipFill>
          <a:blip r:embed="rId2" cstate="print"/>
          <a:stretch>
            <a:fillRect/>
          </a:stretch>
        </p:blipFill>
        <p:spPr bwMode="auto">
          <a:xfrm>
            <a:off x="5095875" y="1569835"/>
            <a:ext cx="3760366" cy="2067330"/>
          </a:xfrm>
          <a:prstGeom prst="rect">
            <a:avLst/>
          </a:prstGeom>
          <a:noFill/>
          <a:ln w="9525">
            <a:noFill/>
            <a:miter lim="800000"/>
            <a:headEnd/>
            <a:tailEnd/>
          </a:ln>
          <a:effectLst/>
        </p:spPr>
      </p:pic>
      <p:grpSp>
        <p:nvGrpSpPr>
          <p:cNvPr id="4" name="Grupp 47"/>
          <p:cNvGrpSpPr/>
          <p:nvPr/>
        </p:nvGrpSpPr>
        <p:grpSpPr>
          <a:xfrm>
            <a:off x="6114197" y="2074459"/>
            <a:ext cx="2287169" cy="1303781"/>
            <a:chOff x="3077181" y="1421159"/>
            <a:chExt cx="4718474" cy="2690615"/>
          </a:xfrm>
        </p:grpSpPr>
        <p:sp>
          <p:nvSpPr>
            <p:cNvPr id="49" name="Freeform 105"/>
            <p:cNvSpPr/>
            <p:nvPr/>
          </p:nvSpPr>
          <p:spPr>
            <a:xfrm>
              <a:off x="3077181" y="1421159"/>
              <a:ext cx="4718474" cy="160810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0 w 4718474"/>
                <a:gd name="connsiteY0" fmla="*/ 0 h 1518771"/>
                <a:gd name="connsiteX1" fmla="*/ 2149911 w 4718474"/>
                <a:gd name="connsiteY1" fmla="*/ 1416163 h 1518771"/>
                <a:gd name="connsiteX2" fmla="*/ 4718474 w 4718474"/>
                <a:gd name="connsiteY2" fmla="*/ 1141087 h 1518771"/>
              </a:gdLst>
              <a:ahLst/>
              <a:cxnLst>
                <a:cxn ang="0">
                  <a:pos x="connsiteX0" y="connsiteY0"/>
                </a:cxn>
                <a:cxn ang="0">
                  <a:pos x="connsiteX1" y="connsiteY1"/>
                </a:cxn>
                <a:cxn ang="0">
                  <a:pos x="connsiteX2" y="connsiteY2"/>
                </a:cxn>
              </a:cxnLst>
              <a:rect l="l" t="t" r="r" b="b"/>
              <a:pathLst>
                <a:path w="4718474" h="1518771">
                  <a:moveTo>
                    <a:pt x="0" y="0"/>
                  </a:moveTo>
                  <a:cubicBezTo>
                    <a:pt x="570287" y="459502"/>
                    <a:pt x="1228745" y="1266547"/>
                    <a:pt x="2149911" y="1416163"/>
                  </a:cubicBezTo>
                  <a:cubicBezTo>
                    <a:pt x="2784474" y="1518771"/>
                    <a:pt x="4365623" y="1346230"/>
                    <a:pt x="4718474" y="1141087"/>
                  </a:cubicBezTo>
                </a:path>
              </a:pathLst>
            </a:custGeom>
            <a:ln w="63500">
              <a:solidFill>
                <a:srgbClr val="0099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0" name="TextBox 104"/>
            <p:cNvSpPr txBox="1"/>
            <p:nvPr/>
          </p:nvSpPr>
          <p:spPr>
            <a:xfrm rot="1501145">
              <a:off x="4489307" y="2952768"/>
              <a:ext cx="926552" cy="676145"/>
            </a:xfrm>
            <a:prstGeom prst="rect">
              <a:avLst/>
            </a:prstGeom>
            <a:solidFill>
              <a:srgbClr val="FFFF00"/>
            </a:solidFill>
            <a:ln w="12700">
              <a:solidFill>
                <a:schemeClr val="accent1"/>
              </a:solidFill>
            </a:ln>
          </p:spPr>
          <p:txBody>
            <a:bodyPr wrap="square" lIns="36000" rIns="0" rtlCol="0">
              <a:spAutoFit/>
            </a:bodyPr>
            <a:lstStyle/>
            <a:p>
              <a:r>
                <a:rPr lang="en-US" sz="1000" dirty="0" smtClean="0"/>
                <a:t>Q-TURN</a:t>
              </a:r>
            </a:p>
          </p:txBody>
        </p:sp>
        <p:cxnSp>
          <p:nvCxnSpPr>
            <p:cNvPr id="51" name="Rak 50"/>
            <p:cNvCxnSpPr/>
            <p:nvPr/>
          </p:nvCxnSpPr>
          <p:spPr>
            <a:xfrm>
              <a:off x="3288331" y="3183727"/>
              <a:ext cx="545910" cy="805217"/>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Rak 51"/>
            <p:cNvCxnSpPr/>
            <p:nvPr/>
          </p:nvCxnSpPr>
          <p:spPr>
            <a:xfrm flipH="1">
              <a:off x="3110911" y="3156431"/>
              <a:ext cx="655089" cy="955343"/>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Höger 52"/>
            <p:cNvSpPr/>
            <p:nvPr/>
          </p:nvSpPr>
          <p:spPr>
            <a:xfrm rot="19919647">
              <a:off x="4041855" y="3467569"/>
              <a:ext cx="558177" cy="335112"/>
            </a:xfrm>
            <a:prstGeom prst="rightArrow">
              <a:avLst>
                <a:gd name="adj1" fmla="val 47591"/>
                <a:gd name="adj2" fmla="val 50000"/>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TextBox 2"/>
          <p:cNvSpPr txBox="1"/>
          <p:nvPr/>
        </p:nvSpPr>
        <p:spPr>
          <a:xfrm>
            <a:off x="5238750" y="3937001"/>
            <a:ext cx="3714750" cy="2236506"/>
          </a:xfrm>
          <a:prstGeom prst="rect">
            <a:avLst/>
          </a:prstGeom>
          <a:noFill/>
        </p:spPr>
        <p:txBody>
          <a:bodyPr wrap="square" lIns="91435" tIns="45718" rIns="91435" bIns="45718" rtlCol="0">
            <a:spAutoFit/>
          </a:bodyPr>
          <a:lstStyle/>
          <a:p>
            <a:r>
              <a:rPr lang="en-US" sz="1800" dirty="0" smtClean="0"/>
              <a:t>Q-TURN Enables QoS and More:</a:t>
            </a:r>
          </a:p>
          <a:p>
            <a:pPr marL="187802" indent="-187802">
              <a:spcBef>
                <a:spcPts val="420"/>
              </a:spcBef>
              <a:buFont typeface="Arial" pitchFamily="34" charset="0"/>
              <a:buChar char="•"/>
            </a:pPr>
            <a:r>
              <a:rPr lang="en-US" sz="1800" b="0" dirty="0" smtClean="0"/>
              <a:t>Prioritization and Traffic Shaping</a:t>
            </a:r>
          </a:p>
          <a:p>
            <a:pPr marL="187802" indent="-187802">
              <a:spcBef>
                <a:spcPts val="420"/>
              </a:spcBef>
              <a:buFont typeface="Arial" pitchFamily="34" charset="0"/>
              <a:buChar char="•"/>
            </a:pPr>
            <a:r>
              <a:rPr lang="en-US" sz="1800" b="0" dirty="0" err="1" smtClean="0"/>
              <a:t>Diffserve</a:t>
            </a:r>
            <a:r>
              <a:rPr lang="en-US" sz="1800" b="0" dirty="0" smtClean="0"/>
              <a:t> or RVSP QoS over the Net</a:t>
            </a:r>
          </a:p>
          <a:p>
            <a:pPr marL="187802" indent="-187802">
              <a:spcBef>
                <a:spcPts val="420"/>
              </a:spcBef>
              <a:buFont typeface="Arial" pitchFamily="34" charset="0"/>
              <a:buChar char="•"/>
            </a:pPr>
            <a:r>
              <a:rPr lang="en-US" sz="1800" b="0" dirty="0" smtClean="0"/>
              <a:t>Authentication (in STUN and TURN)</a:t>
            </a:r>
          </a:p>
          <a:p>
            <a:pPr marL="187802" indent="-187802">
              <a:spcBef>
                <a:spcPts val="420"/>
              </a:spcBef>
              <a:buFont typeface="Arial" pitchFamily="34" charset="0"/>
              <a:buChar char="•"/>
            </a:pPr>
            <a:r>
              <a:rPr lang="en-US" sz="1800" b="0" dirty="0" smtClean="0"/>
              <a:t>Accounting </a:t>
            </a:r>
            <a:r>
              <a:rPr lang="en-US" sz="1800" b="0" dirty="0" smtClean="0"/>
              <a:t>(usage of this pipe)</a:t>
            </a:r>
            <a:endParaRPr lang="en-US" sz="1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Q-TURN as the Carrier Broadband Delivery</a:t>
            </a:r>
            <a:endParaRPr lang="en-US" dirty="0"/>
          </a:p>
        </p:txBody>
      </p:sp>
      <p:sp>
        <p:nvSpPr>
          <p:cNvPr id="76" name="Platshållare för innehåll 75"/>
          <p:cNvSpPr>
            <a:spLocks noGrp="1"/>
          </p:cNvSpPr>
          <p:nvPr>
            <p:ph idx="1"/>
          </p:nvPr>
        </p:nvSpPr>
        <p:spPr>
          <a:xfrm>
            <a:off x="313899" y="1304925"/>
            <a:ext cx="3575713" cy="974252"/>
          </a:xfrm>
        </p:spPr>
        <p:txBody>
          <a:bodyPr/>
          <a:lstStyle/>
          <a:p>
            <a:pPr>
              <a:buNone/>
            </a:pPr>
            <a:r>
              <a:rPr lang="sv-SE" dirty="0" smtClean="0"/>
              <a:t> </a:t>
            </a:r>
            <a:endParaRPr lang="sv-SE" dirty="0"/>
          </a:p>
        </p:txBody>
      </p:sp>
      <p:sp>
        <p:nvSpPr>
          <p:cNvPr id="3" name="TextBox 2"/>
          <p:cNvSpPr txBox="1"/>
          <p:nvPr/>
        </p:nvSpPr>
        <p:spPr>
          <a:xfrm>
            <a:off x="339774" y="1296728"/>
            <a:ext cx="3905249" cy="4555089"/>
          </a:xfrm>
          <a:prstGeom prst="rect">
            <a:avLst/>
          </a:prstGeom>
          <a:noFill/>
        </p:spPr>
        <p:txBody>
          <a:bodyPr wrap="square" lIns="91435" tIns="45718" rIns="91435" bIns="45718" rtlCol="0">
            <a:spAutoFit/>
          </a:bodyPr>
          <a:lstStyle/>
          <a:p>
            <a:r>
              <a:rPr lang="en-US" dirty="0" smtClean="0"/>
              <a:t>Sell a “WebRTC-Ready” Access!</a:t>
            </a:r>
          </a:p>
          <a:p>
            <a:pPr marL="187802" indent="-187802">
              <a:spcBef>
                <a:spcPts val="840"/>
              </a:spcBef>
              <a:buFont typeface="Arial" pitchFamily="34" charset="0"/>
              <a:buChar char="•"/>
            </a:pPr>
            <a:r>
              <a:rPr lang="en-US" sz="2200" b="0" dirty="0" smtClean="0"/>
              <a:t>Why only deliver Best-Effort Data?</a:t>
            </a:r>
          </a:p>
          <a:p>
            <a:pPr marL="187802" indent="-187802">
              <a:spcBef>
                <a:spcPts val="840"/>
              </a:spcBef>
              <a:buFont typeface="Arial" pitchFamily="34" charset="0"/>
              <a:buChar char="•"/>
            </a:pPr>
            <a:r>
              <a:rPr lang="en-US" sz="2200" b="0" dirty="0" smtClean="0"/>
              <a:t>Quality Traffic - prioritized real-time traffic within the same pipe - is highly valuable, but cost no more bandwidth to produce!</a:t>
            </a:r>
          </a:p>
          <a:p>
            <a:pPr marL="187802" indent="-187802">
              <a:spcBef>
                <a:spcPts val="840"/>
              </a:spcBef>
              <a:buFont typeface="Arial" pitchFamily="34" charset="0"/>
              <a:buChar char="•"/>
            </a:pPr>
            <a:r>
              <a:rPr lang="en-US" sz="2200" b="0" dirty="0" smtClean="0"/>
              <a:t>OTT can be more than data delivery. Telepresence in </a:t>
            </a:r>
          </a:p>
          <a:p>
            <a:pPr marL="187802" indent="-187802"/>
            <a:r>
              <a:rPr lang="en-US" sz="2200" b="0" dirty="0" smtClean="0"/>
              <a:t>	your pocket</a:t>
            </a:r>
            <a:r>
              <a:rPr lang="en-US" sz="2200" dirty="0" smtClean="0"/>
              <a:t>!</a:t>
            </a:r>
          </a:p>
        </p:txBody>
      </p:sp>
      <p:sp>
        <p:nvSpPr>
          <p:cNvPr id="54" name="TextBox 2"/>
          <p:cNvSpPr txBox="1"/>
          <p:nvPr/>
        </p:nvSpPr>
        <p:spPr>
          <a:xfrm>
            <a:off x="4722124" y="4163136"/>
            <a:ext cx="4421875" cy="2476500"/>
          </a:xfrm>
          <a:prstGeom prst="rect">
            <a:avLst/>
          </a:prstGeom>
          <a:noFill/>
        </p:spPr>
        <p:txBody>
          <a:bodyPr wrap="square" lIns="91435" tIns="45718" rIns="91435" bIns="45718" rtlCol="0">
            <a:spAutoFit/>
          </a:bodyPr>
          <a:lstStyle/>
          <a:p>
            <a:r>
              <a:rPr lang="en-US" sz="2200" dirty="0" smtClean="0"/>
              <a:t>Q-TURN at the Carrier Demarcation Points</a:t>
            </a:r>
          </a:p>
          <a:p>
            <a:pPr marL="187802" indent="-187802">
              <a:spcBef>
                <a:spcPts val="420"/>
              </a:spcBef>
              <a:buFont typeface="Arial" pitchFamily="34" charset="0"/>
              <a:buChar char="•"/>
            </a:pPr>
            <a:r>
              <a:rPr lang="en-US" sz="2000" b="0" dirty="0" smtClean="0"/>
              <a:t>Mobile (replace the DPI behind the Cell Tower)</a:t>
            </a:r>
          </a:p>
          <a:p>
            <a:pPr marL="187802" indent="-187802">
              <a:spcBef>
                <a:spcPts val="420"/>
              </a:spcBef>
              <a:buFont typeface="Arial" pitchFamily="34" charset="0"/>
              <a:buChar char="•"/>
            </a:pPr>
            <a:r>
              <a:rPr lang="en-US" sz="2000" b="0" dirty="0" smtClean="0"/>
              <a:t>Enterprise and SMB delivery</a:t>
            </a:r>
          </a:p>
          <a:p>
            <a:pPr marL="187802" indent="-187802">
              <a:spcBef>
                <a:spcPts val="420"/>
              </a:spcBef>
              <a:buFont typeface="Arial" pitchFamily="34" charset="0"/>
              <a:buChar char="•"/>
            </a:pPr>
            <a:r>
              <a:rPr lang="en-US" sz="2000" b="0" dirty="0" smtClean="0"/>
              <a:t>Residential delivery – Fits embedded CPEs</a:t>
            </a:r>
          </a:p>
        </p:txBody>
      </p:sp>
      <p:pic>
        <p:nvPicPr>
          <p:cNvPr id="149" name="Bildobjekt 31" descr="ViolinSmartphone.png"/>
          <p:cNvPicPr>
            <a:picLocks noChangeAspect="1"/>
          </p:cNvPicPr>
          <p:nvPr/>
        </p:nvPicPr>
        <p:blipFill>
          <a:blip r:embed="rId2" cstate="print"/>
          <a:stretch>
            <a:fillRect/>
          </a:stretch>
        </p:blipFill>
        <p:spPr>
          <a:xfrm>
            <a:off x="2209943" y="5448792"/>
            <a:ext cx="2415730" cy="1238611"/>
          </a:xfrm>
          <a:prstGeom prst="rect">
            <a:avLst/>
          </a:prstGeom>
        </p:spPr>
      </p:pic>
      <p:pic>
        <p:nvPicPr>
          <p:cNvPr id="74" name="Bildobjekt 73" descr="Q-TURN-Delivery2.png"/>
          <p:cNvPicPr>
            <a:picLocks noChangeAspect="1"/>
          </p:cNvPicPr>
          <p:nvPr/>
        </p:nvPicPr>
        <p:blipFill>
          <a:blip r:embed="rId3" cstate="print"/>
          <a:stretch>
            <a:fillRect/>
          </a:stretch>
        </p:blipFill>
        <p:spPr>
          <a:xfrm>
            <a:off x="4231668" y="1285403"/>
            <a:ext cx="4912332" cy="2604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xEl>
                                              <p:pRg st="0" end="0"/>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500"/>
                                  </p:stCondLst>
                                  <p:childTnLst>
                                    <p:set>
                                      <p:cBhvr>
                                        <p:cTn id="27" dur="1" fill="hold">
                                          <p:stCondLst>
                                            <p:cond delay="0"/>
                                          </p:stCondLst>
                                        </p:cTn>
                                        <p:tgtEl>
                                          <p:spTgt spid="54">
                                            <p:txEl>
                                              <p:pRg st="1" end="1"/>
                                            </p:txEl>
                                          </p:spTgt>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54">
                                            <p:txEl>
                                              <p:pRg st="2" end="2"/>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500"/>
                                  </p:stCondLst>
                                  <p:childTnLst>
                                    <p:set>
                                      <p:cBhvr>
                                        <p:cTn id="33" dur="1" fill="hold">
                                          <p:stCondLst>
                                            <p:cond delay="0"/>
                                          </p:stCondLst>
                                        </p:cTn>
                                        <p:tgtEl>
                                          <p:spTgt spid="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2400" dirty="0" smtClean="0"/>
              <a:t>A Healthy Win-Win Economy for Users and Carriers</a:t>
            </a:r>
          </a:p>
        </p:txBody>
      </p:sp>
      <p:sp>
        <p:nvSpPr>
          <p:cNvPr id="659459" name="Rectangle 3"/>
          <p:cNvSpPr>
            <a:spLocks noGrp="1" noChangeArrowheads="1"/>
          </p:cNvSpPr>
          <p:nvPr>
            <p:ph idx="1"/>
          </p:nvPr>
        </p:nvSpPr>
        <p:spPr/>
        <p:txBody>
          <a:bodyPr/>
          <a:lstStyle/>
          <a:p>
            <a:pPr>
              <a:buFont typeface="Wingdings" pitchFamily="2" charset="2"/>
              <a:buNone/>
            </a:pPr>
            <a:r>
              <a:rPr lang="en-US" sz="1600" dirty="0" smtClean="0"/>
              <a:t> </a:t>
            </a:r>
          </a:p>
        </p:txBody>
      </p:sp>
      <p:sp>
        <p:nvSpPr>
          <p:cNvPr id="19460" name="Slide Number Placeholder 3"/>
          <p:cNvSpPr txBox="1">
            <a:spLocks noGrp="1"/>
          </p:cNvSpPr>
          <p:nvPr/>
        </p:nvSpPr>
        <p:spPr bwMode="auto">
          <a:xfrm>
            <a:off x="7994650" y="6203950"/>
            <a:ext cx="571500" cy="377825"/>
          </a:xfrm>
          <a:prstGeom prst="rect">
            <a:avLst/>
          </a:prstGeom>
          <a:noFill/>
          <a:ln w="9525">
            <a:noFill/>
            <a:miter lim="800000"/>
            <a:headEnd/>
            <a:tailEnd/>
          </a:ln>
        </p:spPr>
        <p:txBody>
          <a:bodyPr/>
          <a:lstStyle/>
          <a:p>
            <a:pPr algn="r"/>
            <a:endParaRPr lang="en-GB" sz="1400">
              <a:solidFill>
                <a:srgbClr val="000000"/>
              </a:solidFill>
              <a:latin typeface="Times New Roman" pitchFamily="18" charset="0"/>
            </a:endParaRPr>
          </a:p>
        </p:txBody>
      </p:sp>
      <p:grpSp>
        <p:nvGrpSpPr>
          <p:cNvPr id="2" name="Grupp 79"/>
          <p:cNvGrpSpPr>
            <a:grpSpLocks/>
          </p:cNvGrpSpPr>
          <p:nvPr/>
        </p:nvGrpSpPr>
        <p:grpSpPr bwMode="auto">
          <a:xfrm>
            <a:off x="130175" y="3219450"/>
            <a:ext cx="8899525" cy="3362325"/>
            <a:chOff x="129451" y="3495675"/>
            <a:chExt cx="8900249" cy="3362325"/>
          </a:xfrm>
        </p:grpSpPr>
        <p:sp>
          <p:nvSpPr>
            <p:cNvPr id="19467" name="Rektangel med rundade hörn 67"/>
            <p:cNvSpPr>
              <a:spLocks noChangeArrowheads="1"/>
            </p:cNvSpPr>
            <p:nvPr/>
          </p:nvSpPr>
          <p:spPr bwMode="auto">
            <a:xfrm>
              <a:off x="3943350" y="3495675"/>
              <a:ext cx="3543299" cy="895350"/>
            </a:xfrm>
            <a:prstGeom prst="roundRect">
              <a:avLst>
                <a:gd name="adj" fmla="val 16667"/>
              </a:avLst>
            </a:prstGeom>
            <a:solidFill>
              <a:srgbClr val="FFFF00"/>
            </a:solidFill>
            <a:ln w="9525" algn="ctr">
              <a:solidFill>
                <a:srgbClr val="FF0000"/>
              </a:solidFill>
              <a:round/>
              <a:headEnd/>
              <a:tailEnd/>
            </a:ln>
          </p:spPr>
          <p:txBody>
            <a:bodyPr/>
            <a:lstStyle/>
            <a:p>
              <a:endParaRPr lang="en-US">
                <a:solidFill>
                  <a:srgbClr val="000000"/>
                </a:solidFill>
              </a:endParaRPr>
            </a:p>
          </p:txBody>
        </p:sp>
        <p:sp>
          <p:nvSpPr>
            <p:cNvPr id="19468" name="Rektangel 7"/>
            <p:cNvSpPr>
              <a:spLocks noChangeArrowheads="1"/>
            </p:cNvSpPr>
            <p:nvPr/>
          </p:nvSpPr>
          <p:spPr bwMode="auto">
            <a:xfrm>
              <a:off x="976902" y="6419970"/>
              <a:ext cx="3257634" cy="438030"/>
            </a:xfrm>
            <a:prstGeom prst="rect">
              <a:avLst/>
            </a:prstGeom>
            <a:noFill/>
            <a:ln w="9525">
              <a:noFill/>
              <a:miter lim="800000"/>
              <a:headEnd/>
              <a:tailEnd/>
            </a:ln>
          </p:spPr>
          <p:txBody>
            <a:bodyPr wrap="none">
              <a:spAutoFit/>
            </a:bodyPr>
            <a:lstStyle/>
            <a:p>
              <a:pPr>
                <a:lnSpc>
                  <a:spcPts val="2700"/>
                </a:lnSpc>
              </a:pPr>
              <a:r>
                <a:rPr lang="en-US" sz="1400">
                  <a:solidFill>
                    <a:srgbClr val="CC3300"/>
                  </a:solidFill>
                </a:rPr>
                <a:t>Telephony Income (highly charged)</a:t>
              </a:r>
            </a:p>
          </p:txBody>
        </p:sp>
        <p:sp>
          <p:nvSpPr>
            <p:cNvPr id="19469" name="Rektangel 8"/>
            <p:cNvSpPr>
              <a:spLocks noChangeArrowheads="1"/>
            </p:cNvSpPr>
            <p:nvPr/>
          </p:nvSpPr>
          <p:spPr bwMode="auto">
            <a:xfrm>
              <a:off x="7652121" y="4584456"/>
              <a:ext cx="1377579" cy="1169551"/>
            </a:xfrm>
            <a:prstGeom prst="rect">
              <a:avLst/>
            </a:prstGeom>
            <a:noFill/>
            <a:ln w="9525">
              <a:noFill/>
              <a:miter lim="800000"/>
              <a:headEnd/>
              <a:tailEnd/>
            </a:ln>
          </p:spPr>
          <p:txBody>
            <a:bodyPr>
              <a:spAutoFit/>
            </a:bodyPr>
            <a:lstStyle/>
            <a:p>
              <a:endParaRPr lang="en-US" sz="1400">
                <a:solidFill>
                  <a:srgbClr val="000000"/>
                </a:solidFill>
              </a:endParaRPr>
            </a:p>
            <a:p>
              <a:r>
                <a:rPr lang="en-US" sz="1400">
                  <a:solidFill>
                    <a:srgbClr val="000000"/>
                  </a:solidFill>
                </a:rPr>
                <a:t>Low Charged </a:t>
              </a:r>
            </a:p>
            <a:p>
              <a:r>
                <a:rPr lang="en-US" sz="1400">
                  <a:solidFill>
                    <a:srgbClr val="000000"/>
                  </a:solidFill>
                </a:rPr>
                <a:t>Internet Bandwidth</a:t>
              </a:r>
            </a:p>
            <a:p>
              <a:endParaRPr lang="en-US" sz="1400">
                <a:solidFill>
                  <a:srgbClr val="000000"/>
                </a:solidFill>
              </a:endParaRPr>
            </a:p>
          </p:txBody>
        </p:sp>
        <p:grpSp>
          <p:nvGrpSpPr>
            <p:cNvPr id="3" name="Grupp 78"/>
            <p:cNvGrpSpPr>
              <a:grpSpLocks/>
            </p:cNvGrpSpPr>
            <p:nvPr/>
          </p:nvGrpSpPr>
          <p:grpSpPr bwMode="auto">
            <a:xfrm>
              <a:off x="204191" y="4165601"/>
              <a:ext cx="7534872" cy="2495549"/>
              <a:chOff x="204191" y="4165601"/>
              <a:chExt cx="7534872" cy="2495549"/>
            </a:xfrm>
          </p:grpSpPr>
          <p:sp>
            <p:nvSpPr>
              <p:cNvPr id="55" name="Frihandsfigur 53"/>
              <p:cNvSpPr/>
              <p:nvPr/>
            </p:nvSpPr>
            <p:spPr bwMode="auto">
              <a:xfrm>
                <a:off x="3923885" y="5524500"/>
                <a:ext cx="3549939" cy="792163"/>
              </a:xfrm>
              <a:custGeom>
                <a:avLst/>
                <a:gdLst>
                  <a:gd name="connsiteX0" fmla="*/ 0 w 2871787"/>
                  <a:gd name="connsiteY0" fmla="*/ 1009650 h 1009650"/>
                  <a:gd name="connsiteX1" fmla="*/ 0 w 2871787"/>
                  <a:gd name="connsiteY1" fmla="*/ 681038 h 1009650"/>
                  <a:gd name="connsiteX2" fmla="*/ 2871787 w 2871787"/>
                  <a:gd name="connsiteY2" fmla="*/ 0 h 1009650"/>
                  <a:gd name="connsiteX3" fmla="*/ 2871787 w 2871787"/>
                  <a:gd name="connsiteY3" fmla="*/ 838200 h 1009650"/>
                  <a:gd name="connsiteX4" fmla="*/ 0 w 2871787"/>
                  <a:gd name="connsiteY4" fmla="*/ 1009650 h 1009650"/>
                  <a:gd name="connsiteX0" fmla="*/ 0 w 2871787"/>
                  <a:gd name="connsiteY0" fmla="*/ 1294504 h 1294504"/>
                  <a:gd name="connsiteX1" fmla="*/ 0 w 2871787"/>
                  <a:gd name="connsiteY1" fmla="*/ 965892 h 1294504"/>
                  <a:gd name="connsiteX2" fmla="*/ 2871787 w 2871787"/>
                  <a:gd name="connsiteY2" fmla="*/ 0 h 1294504"/>
                  <a:gd name="connsiteX3" fmla="*/ 2871787 w 2871787"/>
                  <a:gd name="connsiteY3" fmla="*/ 1123054 h 1294504"/>
                  <a:gd name="connsiteX4" fmla="*/ 0 w 2871787"/>
                  <a:gd name="connsiteY4" fmla="*/ 1294504 h 1294504"/>
                  <a:gd name="connsiteX0" fmla="*/ 0 w 2879514"/>
                  <a:gd name="connsiteY0" fmla="*/ 1579358 h 1579358"/>
                  <a:gd name="connsiteX1" fmla="*/ 7727 w 2879514"/>
                  <a:gd name="connsiteY1" fmla="*/ 965892 h 1579358"/>
                  <a:gd name="connsiteX2" fmla="*/ 2879514 w 2879514"/>
                  <a:gd name="connsiteY2" fmla="*/ 0 h 1579358"/>
                  <a:gd name="connsiteX3" fmla="*/ 2879514 w 2879514"/>
                  <a:gd name="connsiteY3" fmla="*/ 1123054 h 1579358"/>
                  <a:gd name="connsiteX4" fmla="*/ 0 w 2879514"/>
                  <a:gd name="connsiteY4" fmla="*/ 1579358 h 157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514" h="1579358">
                    <a:moveTo>
                      <a:pt x="0" y="1579358"/>
                    </a:moveTo>
                    <a:cubicBezTo>
                      <a:pt x="2576" y="1374869"/>
                      <a:pt x="5151" y="1170381"/>
                      <a:pt x="7727" y="965892"/>
                    </a:cubicBezTo>
                    <a:lnTo>
                      <a:pt x="2879514" y="0"/>
                    </a:lnTo>
                    <a:lnTo>
                      <a:pt x="2879514" y="1123054"/>
                    </a:lnTo>
                    <a:lnTo>
                      <a:pt x="0" y="1579358"/>
                    </a:lnTo>
                    <a:close/>
                  </a:path>
                </a:pathLst>
              </a:custGeom>
              <a:solidFill>
                <a:srgbClr val="F4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6" name="Frihandsfigur 37"/>
              <p:cNvSpPr/>
              <p:nvPr/>
            </p:nvSpPr>
            <p:spPr bwMode="auto">
              <a:xfrm>
                <a:off x="3900071" y="5819775"/>
                <a:ext cx="3573753" cy="608013"/>
              </a:xfrm>
              <a:custGeom>
                <a:avLst/>
                <a:gdLst>
                  <a:gd name="connsiteX0" fmla="*/ 4763 w 2862263"/>
                  <a:gd name="connsiteY0" fmla="*/ 238125 h 633413"/>
                  <a:gd name="connsiteX1" fmla="*/ 2862263 w 2862263"/>
                  <a:gd name="connsiteY1" fmla="*/ 0 h 633413"/>
                  <a:gd name="connsiteX2" fmla="*/ 2862263 w 2862263"/>
                  <a:gd name="connsiteY2" fmla="*/ 633413 h 633413"/>
                  <a:gd name="connsiteX3" fmla="*/ 0 w 2862263"/>
                  <a:gd name="connsiteY3" fmla="*/ 633413 h 633413"/>
                  <a:gd name="connsiteX4" fmla="*/ 4763 w 2862263"/>
                  <a:gd name="connsiteY4" fmla="*/ 238125 h 633413"/>
                  <a:gd name="connsiteX0" fmla="*/ 4763 w 2862263"/>
                  <a:gd name="connsiteY0" fmla="*/ 486883 h 882171"/>
                  <a:gd name="connsiteX1" fmla="*/ 2862263 w 2862263"/>
                  <a:gd name="connsiteY1" fmla="*/ 0 h 882171"/>
                  <a:gd name="connsiteX2" fmla="*/ 2862263 w 2862263"/>
                  <a:gd name="connsiteY2" fmla="*/ 882171 h 882171"/>
                  <a:gd name="connsiteX3" fmla="*/ 0 w 2862263"/>
                  <a:gd name="connsiteY3" fmla="*/ 882171 h 882171"/>
                  <a:gd name="connsiteX4" fmla="*/ 4763 w 2862263"/>
                  <a:gd name="connsiteY4" fmla="*/ 486883 h 882171"/>
                  <a:gd name="connsiteX0" fmla="*/ 1588 w 2874408"/>
                  <a:gd name="connsiteY0" fmla="*/ 680361 h 882171"/>
                  <a:gd name="connsiteX1" fmla="*/ 2874408 w 2874408"/>
                  <a:gd name="connsiteY1" fmla="*/ 0 h 882171"/>
                  <a:gd name="connsiteX2" fmla="*/ 2874408 w 2874408"/>
                  <a:gd name="connsiteY2" fmla="*/ 882171 h 882171"/>
                  <a:gd name="connsiteX3" fmla="*/ 12145 w 2874408"/>
                  <a:gd name="connsiteY3" fmla="*/ 882171 h 882171"/>
                  <a:gd name="connsiteX4" fmla="*/ 1588 w 2874408"/>
                  <a:gd name="connsiteY4" fmla="*/ 680361 h 88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408" h="882171">
                    <a:moveTo>
                      <a:pt x="1588" y="680361"/>
                    </a:moveTo>
                    <a:lnTo>
                      <a:pt x="2874408" y="0"/>
                    </a:lnTo>
                    <a:lnTo>
                      <a:pt x="2874408" y="882171"/>
                    </a:lnTo>
                    <a:lnTo>
                      <a:pt x="12145" y="882171"/>
                    </a:lnTo>
                    <a:cubicBezTo>
                      <a:pt x="13733" y="750408"/>
                      <a:pt x="0" y="812124"/>
                      <a:pt x="1588" y="680361"/>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7" name="Rak pil 51"/>
              <p:cNvCxnSpPr/>
              <p:nvPr/>
            </p:nvCxnSpPr>
            <p:spPr bwMode="auto">
              <a:xfrm flipV="1">
                <a:off x="4100112" y="6380163"/>
                <a:ext cx="0" cy="280987"/>
              </a:xfrm>
              <a:prstGeom prst="straightConnector1">
                <a:avLst/>
              </a:prstGeom>
              <a:ln w="12700">
                <a:solidFill>
                  <a:srgbClr val="CC33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Rak 36"/>
              <p:cNvCxnSpPr/>
              <p:nvPr/>
            </p:nvCxnSpPr>
            <p:spPr bwMode="auto">
              <a:xfrm flipH="1">
                <a:off x="7559555" y="5819775"/>
                <a:ext cx="3175" cy="608013"/>
              </a:xfrm>
              <a:prstGeom prst="line">
                <a:avLst/>
              </a:prstGeom>
              <a:ln w="38100">
                <a:solidFill>
                  <a:srgbClr val="EE6C6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Frihandsfigur 39"/>
              <p:cNvSpPr/>
              <p:nvPr/>
            </p:nvSpPr>
            <p:spPr bwMode="auto">
              <a:xfrm>
                <a:off x="3928648" y="4168775"/>
                <a:ext cx="3554701" cy="1870075"/>
              </a:xfrm>
              <a:custGeom>
                <a:avLst/>
                <a:gdLst>
                  <a:gd name="connsiteX0" fmla="*/ 4763 w 2871788"/>
                  <a:gd name="connsiteY0" fmla="*/ 1543050 h 1543050"/>
                  <a:gd name="connsiteX1" fmla="*/ 0 w 2871788"/>
                  <a:gd name="connsiteY1" fmla="*/ 685800 h 1543050"/>
                  <a:gd name="connsiteX2" fmla="*/ 2871788 w 2871788"/>
                  <a:gd name="connsiteY2" fmla="*/ 0 h 1543050"/>
                  <a:gd name="connsiteX3" fmla="*/ 2871788 w 2871788"/>
                  <a:gd name="connsiteY3" fmla="*/ 1228725 h 1543050"/>
                  <a:gd name="connsiteX4" fmla="*/ 4763 w 2871788"/>
                  <a:gd name="connsiteY4" fmla="*/ 1543050 h 1543050"/>
                  <a:gd name="connsiteX0" fmla="*/ 4763 w 2871788"/>
                  <a:gd name="connsiteY0" fmla="*/ 1779816 h 1779816"/>
                  <a:gd name="connsiteX1" fmla="*/ 0 w 2871788"/>
                  <a:gd name="connsiteY1" fmla="*/ 922566 h 1779816"/>
                  <a:gd name="connsiteX2" fmla="*/ 2871788 w 2871788"/>
                  <a:gd name="connsiteY2" fmla="*/ 0 h 1779816"/>
                  <a:gd name="connsiteX3" fmla="*/ 2871788 w 2871788"/>
                  <a:gd name="connsiteY3" fmla="*/ 1465491 h 1779816"/>
                  <a:gd name="connsiteX4" fmla="*/ 4763 w 2871788"/>
                  <a:gd name="connsiteY4" fmla="*/ 1779816 h 1779816"/>
                  <a:gd name="connsiteX0" fmla="*/ 10812 w 2877837"/>
                  <a:gd name="connsiteY0" fmla="*/ 1779816 h 1779816"/>
                  <a:gd name="connsiteX1" fmla="*/ 0 w 2877837"/>
                  <a:gd name="connsiteY1" fmla="*/ 776328 h 1779816"/>
                  <a:gd name="connsiteX2" fmla="*/ 2877837 w 2877837"/>
                  <a:gd name="connsiteY2" fmla="*/ 0 h 1779816"/>
                  <a:gd name="connsiteX3" fmla="*/ 2877837 w 2877837"/>
                  <a:gd name="connsiteY3" fmla="*/ 1465491 h 1779816"/>
                  <a:gd name="connsiteX4" fmla="*/ 10812 w 2877837"/>
                  <a:gd name="connsiteY4" fmla="*/ 1779816 h 1779816"/>
                  <a:gd name="connsiteX0" fmla="*/ 1588 w 2868613"/>
                  <a:gd name="connsiteY0" fmla="*/ 1779816 h 1779816"/>
                  <a:gd name="connsiteX1" fmla="*/ 8921 w 2868613"/>
                  <a:gd name="connsiteY1" fmla="*/ 769365 h 1779816"/>
                  <a:gd name="connsiteX2" fmla="*/ 2868613 w 2868613"/>
                  <a:gd name="connsiteY2" fmla="*/ 0 h 1779816"/>
                  <a:gd name="connsiteX3" fmla="*/ 2868613 w 2868613"/>
                  <a:gd name="connsiteY3" fmla="*/ 1465491 h 1779816"/>
                  <a:gd name="connsiteX4" fmla="*/ 1588 w 2868613"/>
                  <a:gd name="connsiteY4" fmla="*/ 1779816 h 1779816"/>
                  <a:gd name="connsiteX0" fmla="*/ 1588 w 2868613"/>
                  <a:gd name="connsiteY0" fmla="*/ 1779816 h 1779816"/>
                  <a:gd name="connsiteX1" fmla="*/ 2872 w 2868613"/>
                  <a:gd name="connsiteY1" fmla="*/ 769365 h 1779816"/>
                  <a:gd name="connsiteX2" fmla="*/ 2868613 w 2868613"/>
                  <a:gd name="connsiteY2" fmla="*/ 0 h 1779816"/>
                  <a:gd name="connsiteX3" fmla="*/ 2868613 w 2868613"/>
                  <a:gd name="connsiteY3" fmla="*/ 1465491 h 1779816"/>
                  <a:gd name="connsiteX4" fmla="*/ 1588 w 2868613"/>
                  <a:gd name="connsiteY4" fmla="*/ 1779816 h 1779816"/>
                  <a:gd name="connsiteX0" fmla="*/ 1588 w 2868613"/>
                  <a:gd name="connsiteY0" fmla="*/ 1779816 h 1779816"/>
                  <a:gd name="connsiteX1" fmla="*/ 2872 w 2868613"/>
                  <a:gd name="connsiteY1" fmla="*/ 769365 h 1779816"/>
                  <a:gd name="connsiteX2" fmla="*/ 2868613 w 2868613"/>
                  <a:gd name="connsiteY2" fmla="*/ 0 h 1779816"/>
                  <a:gd name="connsiteX3" fmla="*/ 2868613 w 2868613"/>
                  <a:gd name="connsiteY3" fmla="*/ 1293251 h 1779816"/>
                  <a:gd name="connsiteX4" fmla="*/ 1588 w 2868613"/>
                  <a:gd name="connsiteY4" fmla="*/ 1779816 h 177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613" h="1779816">
                    <a:moveTo>
                      <a:pt x="1588" y="1779816"/>
                    </a:moveTo>
                    <a:cubicBezTo>
                      <a:pt x="0" y="1494066"/>
                      <a:pt x="4460" y="1055115"/>
                      <a:pt x="2872" y="769365"/>
                    </a:cubicBezTo>
                    <a:lnTo>
                      <a:pt x="2868613" y="0"/>
                    </a:lnTo>
                    <a:lnTo>
                      <a:pt x="2868613" y="1293251"/>
                    </a:lnTo>
                    <a:lnTo>
                      <a:pt x="1588" y="1779816"/>
                    </a:lnTo>
                    <a:close/>
                  </a:path>
                </a:pathLst>
              </a:custGeom>
              <a:solidFill>
                <a:srgbClr val="F9CF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490" name="Rektangel 112"/>
              <p:cNvSpPr>
                <a:spLocks noChangeArrowheads="1"/>
              </p:cNvSpPr>
              <p:nvPr/>
            </p:nvSpPr>
            <p:spPr bwMode="auto">
              <a:xfrm>
                <a:off x="5824874" y="5124252"/>
                <a:ext cx="529102" cy="276954"/>
              </a:xfrm>
              <a:prstGeom prst="rect">
                <a:avLst/>
              </a:prstGeom>
              <a:noFill/>
              <a:ln w="9525">
                <a:noFill/>
                <a:miter lim="800000"/>
                <a:headEnd/>
                <a:tailEnd/>
              </a:ln>
            </p:spPr>
            <p:txBody>
              <a:bodyPr wrap="none">
                <a:spAutoFit/>
              </a:bodyPr>
              <a:lstStyle/>
              <a:p>
                <a:r>
                  <a:rPr lang="en-US" sz="1200">
                    <a:solidFill>
                      <a:srgbClr val="000000"/>
                    </a:solidFill>
                  </a:rPr>
                  <a:t>Data</a:t>
                </a:r>
              </a:p>
            </p:txBody>
          </p:sp>
          <p:sp>
            <p:nvSpPr>
              <p:cNvPr id="19491" name="Rektangel 113"/>
              <p:cNvSpPr>
                <a:spLocks noChangeArrowheads="1"/>
              </p:cNvSpPr>
              <p:nvPr/>
            </p:nvSpPr>
            <p:spPr bwMode="auto">
              <a:xfrm>
                <a:off x="5826623" y="5629991"/>
                <a:ext cx="1657827" cy="276999"/>
              </a:xfrm>
              <a:prstGeom prst="rect">
                <a:avLst/>
              </a:prstGeom>
              <a:noFill/>
              <a:ln w="9525">
                <a:noFill/>
                <a:miter lim="800000"/>
                <a:headEnd/>
                <a:tailEnd/>
              </a:ln>
            </p:spPr>
            <p:txBody>
              <a:bodyPr wrap="none">
                <a:spAutoFit/>
              </a:bodyPr>
              <a:lstStyle/>
              <a:p>
                <a:r>
                  <a:rPr lang="en-US" sz="1200">
                    <a:solidFill>
                      <a:srgbClr val="000000"/>
                    </a:solidFill>
                  </a:rPr>
                  <a:t>Limited Quality RTC</a:t>
                </a:r>
              </a:p>
            </p:txBody>
          </p:sp>
          <p:sp>
            <p:nvSpPr>
              <p:cNvPr id="19492" name="Rektangel 114"/>
              <p:cNvSpPr>
                <a:spLocks noChangeArrowheads="1"/>
              </p:cNvSpPr>
              <p:nvPr/>
            </p:nvSpPr>
            <p:spPr bwMode="auto">
              <a:xfrm>
                <a:off x="4876799" y="6144618"/>
                <a:ext cx="2400301" cy="276999"/>
              </a:xfrm>
              <a:prstGeom prst="rect">
                <a:avLst/>
              </a:prstGeom>
              <a:noFill/>
              <a:ln w="9525">
                <a:noFill/>
                <a:miter lim="800000"/>
                <a:headEnd/>
                <a:tailEnd/>
              </a:ln>
            </p:spPr>
            <p:txBody>
              <a:bodyPr>
                <a:spAutoFit/>
              </a:bodyPr>
              <a:lstStyle/>
              <a:p>
                <a:r>
                  <a:rPr lang="en-US" sz="1200">
                    <a:solidFill>
                      <a:srgbClr val="000000"/>
                    </a:solidFill>
                  </a:rPr>
                  <a:t>SIP, WebRTC  =  Telephony</a:t>
                </a:r>
                <a:r>
                  <a:rPr lang="en-US" sz="1200" baseline="30000">
                    <a:solidFill>
                      <a:srgbClr val="000000"/>
                    </a:solidFill>
                    <a:latin typeface="Arial Black" pitchFamily="34" charset="0"/>
                  </a:rPr>
                  <a:t>+</a:t>
                </a:r>
              </a:p>
            </p:txBody>
          </p:sp>
          <p:sp>
            <p:nvSpPr>
              <p:cNvPr id="66" name="Frihandsfigur 3"/>
              <p:cNvSpPr/>
              <p:nvPr/>
            </p:nvSpPr>
            <p:spPr bwMode="auto">
              <a:xfrm>
                <a:off x="3917534" y="6305550"/>
                <a:ext cx="549320" cy="138113"/>
              </a:xfrm>
              <a:custGeom>
                <a:avLst/>
                <a:gdLst>
                  <a:gd name="connsiteX0" fmla="*/ 31172 w 1465118"/>
                  <a:gd name="connsiteY0" fmla="*/ 0 h 207818"/>
                  <a:gd name="connsiteX1" fmla="*/ 1465118 w 1465118"/>
                  <a:gd name="connsiteY1" fmla="*/ 207818 h 207818"/>
                  <a:gd name="connsiteX2" fmla="*/ 0 w 1465118"/>
                  <a:gd name="connsiteY2" fmla="*/ 207818 h 207818"/>
                  <a:gd name="connsiteX3" fmla="*/ 31172 w 1465118"/>
                  <a:gd name="connsiteY3" fmla="*/ 0 h 207818"/>
                  <a:gd name="connsiteX0" fmla="*/ 0 w 1465119"/>
                  <a:gd name="connsiteY0" fmla="*/ 0 h 207818"/>
                  <a:gd name="connsiteX1" fmla="*/ 1465119 w 1465119"/>
                  <a:gd name="connsiteY1" fmla="*/ 207818 h 207818"/>
                  <a:gd name="connsiteX2" fmla="*/ 1 w 1465119"/>
                  <a:gd name="connsiteY2" fmla="*/ 207818 h 207818"/>
                  <a:gd name="connsiteX3" fmla="*/ 0 w 1465119"/>
                  <a:gd name="connsiteY3" fmla="*/ 0 h 207818"/>
                  <a:gd name="connsiteX0" fmla="*/ 0 w 535868"/>
                  <a:gd name="connsiteY0" fmla="*/ 0 h 207818"/>
                  <a:gd name="connsiteX1" fmla="*/ 535868 w 535868"/>
                  <a:gd name="connsiteY1" fmla="*/ 195943 h 207818"/>
                  <a:gd name="connsiteX2" fmla="*/ 1 w 535868"/>
                  <a:gd name="connsiteY2" fmla="*/ 207818 h 207818"/>
                  <a:gd name="connsiteX3" fmla="*/ 0 w 535868"/>
                  <a:gd name="connsiteY3" fmla="*/ 0 h 207818"/>
                  <a:gd name="connsiteX0" fmla="*/ 0 w 535868"/>
                  <a:gd name="connsiteY0" fmla="*/ 0 h 172192"/>
                  <a:gd name="connsiteX1" fmla="*/ 535868 w 535868"/>
                  <a:gd name="connsiteY1" fmla="*/ 160317 h 172192"/>
                  <a:gd name="connsiteX2" fmla="*/ 1 w 535868"/>
                  <a:gd name="connsiteY2" fmla="*/ 172192 h 172192"/>
                  <a:gd name="connsiteX3" fmla="*/ 0 w 535868"/>
                  <a:gd name="connsiteY3" fmla="*/ 0 h 172192"/>
                </a:gdLst>
                <a:ahLst/>
                <a:cxnLst>
                  <a:cxn ang="0">
                    <a:pos x="connsiteX0" y="connsiteY0"/>
                  </a:cxn>
                  <a:cxn ang="0">
                    <a:pos x="connsiteX1" y="connsiteY1"/>
                  </a:cxn>
                  <a:cxn ang="0">
                    <a:pos x="connsiteX2" y="connsiteY2"/>
                  </a:cxn>
                  <a:cxn ang="0">
                    <a:pos x="connsiteX3" y="connsiteY3"/>
                  </a:cxn>
                </a:cxnLst>
                <a:rect l="l" t="t" r="r" b="b"/>
                <a:pathLst>
                  <a:path w="535868" h="172192">
                    <a:moveTo>
                      <a:pt x="0" y="0"/>
                    </a:moveTo>
                    <a:lnTo>
                      <a:pt x="535868" y="160317"/>
                    </a:lnTo>
                    <a:lnTo>
                      <a:pt x="1" y="172192"/>
                    </a:lnTo>
                    <a:cubicBezTo>
                      <a:pt x="1" y="102919"/>
                      <a:pt x="0" y="69273"/>
                      <a:pt x="0" y="0"/>
                    </a:cubicBez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67" name="Rak pil 76"/>
              <p:cNvCxnSpPr/>
              <p:nvPr/>
            </p:nvCxnSpPr>
            <p:spPr bwMode="auto">
              <a:xfrm flipV="1">
                <a:off x="7562731" y="4165600"/>
                <a:ext cx="4763" cy="1644650"/>
              </a:xfrm>
              <a:prstGeom prst="straightConnector1">
                <a:avLst/>
              </a:prstGeom>
              <a:ln w="38100">
                <a:solidFill>
                  <a:srgbClr val="F9CFC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Rak pil 28"/>
              <p:cNvCxnSpPr>
                <a:stCxn id="53" idx="0"/>
              </p:cNvCxnSpPr>
              <p:nvPr/>
            </p:nvCxnSpPr>
            <p:spPr bwMode="auto">
              <a:xfrm>
                <a:off x="204070" y="6424613"/>
                <a:ext cx="7534888" cy="9525"/>
              </a:xfrm>
              <a:prstGeom prst="straightConnector1">
                <a:avLst/>
              </a:prstGeom>
              <a:ln w="254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19496" name="TextBox 35"/>
              <p:cNvSpPr txBox="1">
                <a:spLocks noChangeArrowheads="1"/>
              </p:cNvSpPr>
              <p:nvPr/>
            </p:nvSpPr>
            <p:spPr bwMode="auto">
              <a:xfrm>
                <a:off x="4787665" y="5861948"/>
                <a:ext cx="1026658" cy="276954"/>
              </a:xfrm>
              <a:prstGeom prst="rect">
                <a:avLst/>
              </a:prstGeom>
              <a:noFill/>
              <a:ln w="9525">
                <a:noFill/>
                <a:miter lim="800000"/>
                <a:headEnd/>
                <a:tailEnd/>
              </a:ln>
            </p:spPr>
            <p:txBody>
              <a:bodyPr>
                <a:spAutoFit/>
              </a:bodyPr>
              <a:lstStyle/>
              <a:p>
                <a:r>
                  <a:rPr lang="sv-SE" sz="1200">
                    <a:solidFill>
                      <a:srgbClr val="FFFFFF"/>
                    </a:solidFill>
                  </a:rPr>
                  <a:t>Skype etc.</a:t>
                </a:r>
              </a:p>
            </p:txBody>
          </p:sp>
        </p:grpSp>
        <p:sp>
          <p:nvSpPr>
            <p:cNvPr id="19471" name="Rektangel 11"/>
            <p:cNvSpPr>
              <a:spLocks noChangeArrowheads="1"/>
            </p:cNvSpPr>
            <p:nvPr/>
          </p:nvSpPr>
          <p:spPr bwMode="auto">
            <a:xfrm>
              <a:off x="129451" y="4819651"/>
              <a:ext cx="7360028" cy="307777"/>
            </a:xfrm>
            <a:prstGeom prst="rect">
              <a:avLst/>
            </a:prstGeom>
            <a:noFill/>
            <a:ln w="9525">
              <a:noFill/>
              <a:miter lim="800000"/>
              <a:headEnd/>
              <a:tailEnd/>
            </a:ln>
          </p:spPr>
          <p:txBody>
            <a:bodyPr>
              <a:spAutoFit/>
            </a:bodyPr>
            <a:lstStyle/>
            <a:p>
              <a:r>
                <a:rPr lang="en-US" sz="1400">
                  <a:solidFill>
                    <a:srgbClr val="000000"/>
                  </a:solidFill>
                </a:rPr>
                <a:t>     Bandwidth Usage </a:t>
              </a:r>
            </a:p>
          </p:txBody>
        </p:sp>
        <p:grpSp>
          <p:nvGrpSpPr>
            <p:cNvPr id="4" name="Grupp 79"/>
            <p:cNvGrpSpPr>
              <a:grpSpLocks/>
            </p:cNvGrpSpPr>
            <p:nvPr/>
          </p:nvGrpSpPr>
          <p:grpSpPr bwMode="auto">
            <a:xfrm>
              <a:off x="185738" y="4770440"/>
              <a:ext cx="3608386" cy="1866899"/>
              <a:chOff x="185738" y="4770440"/>
              <a:chExt cx="3608386" cy="1866899"/>
            </a:xfrm>
          </p:grpSpPr>
          <p:sp>
            <p:nvSpPr>
              <p:cNvPr id="45" name="Rektangel 62"/>
              <p:cNvSpPr/>
              <p:nvPr/>
            </p:nvSpPr>
            <p:spPr bwMode="auto">
              <a:xfrm>
                <a:off x="3746071" y="6116638"/>
                <a:ext cx="47629"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 name="Frihandsfigur 22"/>
              <p:cNvSpPr/>
              <p:nvPr/>
            </p:nvSpPr>
            <p:spPr bwMode="auto">
              <a:xfrm>
                <a:off x="185019" y="4946650"/>
                <a:ext cx="3561052" cy="1350963"/>
              </a:xfrm>
              <a:custGeom>
                <a:avLst/>
                <a:gdLst>
                  <a:gd name="connsiteX0" fmla="*/ 0 w 2871787"/>
                  <a:gd name="connsiteY0" fmla="*/ 1009650 h 1009650"/>
                  <a:gd name="connsiteX1" fmla="*/ 0 w 2871787"/>
                  <a:gd name="connsiteY1" fmla="*/ 681038 h 1009650"/>
                  <a:gd name="connsiteX2" fmla="*/ 2871787 w 2871787"/>
                  <a:gd name="connsiteY2" fmla="*/ 0 h 1009650"/>
                  <a:gd name="connsiteX3" fmla="*/ 2871787 w 2871787"/>
                  <a:gd name="connsiteY3" fmla="*/ 838200 h 1009650"/>
                  <a:gd name="connsiteX4" fmla="*/ 0 w 2871787"/>
                  <a:gd name="connsiteY4" fmla="*/ 100965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787" h="1009650">
                    <a:moveTo>
                      <a:pt x="0" y="1009650"/>
                    </a:moveTo>
                    <a:lnTo>
                      <a:pt x="0" y="681038"/>
                    </a:lnTo>
                    <a:lnTo>
                      <a:pt x="2871787" y="0"/>
                    </a:lnTo>
                    <a:lnTo>
                      <a:pt x="2871787" y="838200"/>
                    </a:lnTo>
                    <a:lnTo>
                      <a:pt x="0" y="1009650"/>
                    </a:lnTo>
                    <a:close/>
                  </a:path>
                </a:pathLst>
              </a:custGeom>
              <a:solidFill>
                <a:srgbClr val="F9CF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8" name="Frihandsfigur 52"/>
              <p:cNvSpPr/>
              <p:nvPr/>
            </p:nvSpPr>
            <p:spPr bwMode="auto">
              <a:xfrm>
                <a:off x="208833" y="6043613"/>
                <a:ext cx="3537238" cy="360362"/>
              </a:xfrm>
              <a:custGeom>
                <a:avLst/>
                <a:gdLst>
                  <a:gd name="connsiteX0" fmla="*/ 0 w 2871787"/>
                  <a:gd name="connsiteY0" fmla="*/ 1009650 h 1009650"/>
                  <a:gd name="connsiteX1" fmla="*/ 0 w 2871787"/>
                  <a:gd name="connsiteY1" fmla="*/ 681038 h 1009650"/>
                  <a:gd name="connsiteX2" fmla="*/ 2871787 w 2871787"/>
                  <a:gd name="connsiteY2" fmla="*/ 0 h 1009650"/>
                  <a:gd name="connsiteX3" fmla="*/ 2871787 w 2871787"/>
                  <a:gd name="connsiteY3" fmla="*/ 838200 h 1009650"/>
                  <a:gd name="connsiteX4" fmla="*/ 0 w 2871787"/>
                  <a:gd name="connsiteY4" fmla="*/ 1009650 h 1009650"/>
                  <a:gd name="connsiteX0" fmla="*/ 0 w 2871787"/>
                  <a:gd name="connsiteY0" fmla="*/ 1009650 h 1331285"/>
                  <a:gd name="connsiteX1" fmla="*/ 0 w 2871787"/>
                  <a:gd name="connsiteY1" fmla="*/ 681038 h 1331285"/>
                  <a:gd name="connsiteX2" fmla="*/ 2871787 w 2871787"/>
                  <a:gd name="connsiteY2" fmla="*/ 0 h 1331285"/>
                  <a:gd name="connsiteX3" fmla="*/ 2871787 w 2871787"/>
                  <a:gd name="connsiteY3" fmla="*/ 1331285 h 1331285"/>
                  <a:gd name="connsiteX4" fmla="*/ 0 w 2871787"/>
                  <a:gd name="connsiteY4" fmla="*/ 1009650 h 1331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787" h="1331285">
                    <a:moveTo>
                      <a:pt x="0" y="1009650"/>
                    </a:moveTo>
                    <a:lnTo>
                      <a:pt x="0" y="681038"/>
                    </a:lnTo>
                    <a:lnTo>
                      <a:pt x="2871787" y="0"/>
                    </a:lnTo>
                    <a:lnTo>
                      <a:pt x="2871787" y="1331285"/>
                    </a:lnTo>
                    <a:lnTo>
                      <a:pt x="0" y="1009650"/>
                    </a:lnTo>
                    <a:close/>
                  </a:path>
                </a:pathLst>
              </a:custGeom>
              <a:solidFill>
                <a:srgbClr val="F4A2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480" name="Rektangel 40"/>
              <p:cNvSpPr>
                <a:spLocks noChangeArrowheads="1"/>
              </p:cNvSpPr>
              <p:nvPr/>
            </p:nvSpPr>
            <p:spPr bwMode="auto">
              <a:xfrm>
                <a:off x="2480002" y="5572398"/>
                <a:ext cx="502828" cy="261567"/>
              </a:xfrm>
              <a:prstGeom prst="rect">
                <a:avLst/>
              </a:prstGeom>
              <a:noFill/>
              <a:ln w="9525">
                <a:noFill/>
                <a:miter lim="800000"/>
                <a:headEnd/>
                <a:tailEnd/>
              </a:ln>
            </p:spPr>
            <p:txBody>
              <a:bodyPr wrap="none">
                <a:spAutoFit/>
              </a:bodyPr>
              <a:lstStyle/>
              <a:p>
                <a:r>
                  <a:rPr lang="en-US" sz="1100">
                    <a:solidFill>
                      <a:srgbClr val="000000"/>
                    </a:solidFill>
                  </a:rPr>
                  <a:t>Data</a:t>
                </a:r>
              </a:p>
            </p:txBody>
          </p:sp>
          <p:sp>
            <p:nvSpPr>
              <p:cNvPr id="19481" name="Rektangel 41"/>
              <p:cNvSpPr>
                <a:spLocks noChangeArrowheads="1"/>
              </p:cNvSpPr>
              <p:nvPr/>
            </p:nvSpPr>
            <p:spPr bwMode="auto">
              <a:xfrm>
                <a:off x="2491679" y="6034039"/>
                <a:ext cx="488047" cy="261567"/>
              </a:xfrm>
              <a:prstGeom prst="rect">
                <a:avLst/>
              </a:prstGeom>
              <a:noFill/>
              <a:ln w="9525">
                <a:noFill/>
                <a:miter lim="800000"/>
                <a:headEnd/>
                <a:tailEnd/>
              </a:ln>
            </p:spPr>
            <p:txBody>
              <a:bodyPr wrap="none">
                <a:spAutoFit/>
              </a:bodyPr>
              <a:lstStyle/>
              <a:p>
                <a:r>
                  <a:rPr lang="en-US" sz="1100">
                    <a:solidFill>
                      <a:srgbClr val="000000"/>
                    </a:solidFill>
                  </a:rPr>
                  <a:t>RTC</a:t>
                </a:r>
              </a:p>
            </p:txBody>
          </p:sp>
          <p:cxnSp>
            <p:nvCxnSpPr>
              <p:cNvPr id="51" name="Rak pil 25"/>
              <p:cNvCxnSpPr/>
              <p:nvPr/>
            </p:nvCxnSpPr>
            <p:spPr bwMode="auto">
              <a:xfrm flipV="1">
                <a:off x="194545" y="4770438"/>
                <a:ext cx="4762" cy="1657350"/>
              </a:xfrm>
              <a:prstGeom prst="straightConnector1">
                <a:avLst/>
              </a:prstGeom>
              <a:ln w="254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53" name="Frihandsfigur 19"/>
              <p:cNvSpPr/>
              <p:nvPr/>
            </p:nvSpPr>
            <p:spPr bwMode="auto">
              <a:xfrm>
                <a:off x="202482" y="6210300"/>
                <a:ext cx="3543589" cy="214313"/>
              </a:xfrm>
              <a:custGeom>
                <a:avLst/>
                <a:gdLst>
                  <a:gd name="connsiteX0" fmla="*/ 0 w 2876550"/>
                  <a:gd name="connsiteY0" fmla="*/ 371475 h 381000"/>
                  <a:gd name="connsiteX1" fmla="*/ 0 w 2876550"/>
                  <a:gd name="connsiteY1" fmla="*/ 0 h 381000"/>
                  <a:gd name="connsiteX2" fmla="*/ 2876550 w 2876550"/>
                  <a:gd name="connsiteY2" fmla="*/ 219075 h 381000"/>
                  <a:gd name="connsiteX3" fmla="*/ 2876550 w 2876550"/>
                  <a:gd name="connsiteY3" fmla="*/ 381000 h 381000"/>
                  <a:gd name="connsiteX4" fmla="*/ 0 w 2876550"/>
                  <a:gd name="connsiteY4" fmla="*/ 371475 h 381000"/>
                  <a:gd name="connsiteX0" fmla="*/ 0 w 2887454"/>
                  <a:gd name="connsiteY0" fmla="*/ 371475 h 372242"/>
                  <a:gd name="connsiteX1" fmla="*/ 0 w 2887454"/>
                  <a:gd name="connsiteY1" fmla="*/ 0 h 372242"/>
                  <a:gd name="connsiteX2" fmla="*/ 2876550 w 2887454"/>
                  <a:gd name="connsiteY2" fmla="*/ 219075 h 372242"/>
                  <a:gd name="connsiteX3" fmla="*/ 2887454 w 2887454"/>
                  <a:gd name="connsiteY3" fmla="*/ 372242 h 372242"/>
                  <a:gd name="connsiteX4" fmla="*/ 0 w 2887454"/>
                  <a:gd name="connsiteY4" fmla="*/ 371475 h 372242"/>
                  <a:gd name="connsiteX0" fmla="*/ 0 w 2920403"/>
                  <a:gd name="connsiteY0" fmla="*/ 371475 h 372242"/>
                  <a:gd name="connsiteX1" fmla="*/ 0 w 2920403"/>
                  <a:gd name="connsiteY1" fmla="*/ 0 h 372242"/>
                  <a:gd name="connsiteX2" fmla="*/ 2920403 w 2920403"/>
                  <a:gd name="connsiteY2" fmla="*/ 201559 h 372242"/>
                  <a:gd name="connsiteX3" fmla="*/ 2887454 w 2920403"/>
                  <a:gd name="connsiteY3" fmla="*/ 372242 h 372242"/>
                  <a:gd name="connsiteX4" fmla="*/ 0 w 2920403"/>
                  <a:gd name="connsiteY4" fmla="*/ 371475 h 372242"/>
                  <a:gd name="connsiteX0" fmla="*/ 0 w 2887454"/>
                  <a:gd name="connsiteY0" fmla="*/ 371475 h 372242"/>
                  <a:gd name="connsiteX1" fmla="*/ 0 w 2887454"/>
                  <a:gd name="connsiteY1" fmla="*/ 0 h 372242"/>
                  <a:gd name="connsiteX2" fmla="*/ 2886827 w 2887454"/>
                  <a:gd name="connsiteY2" fmla="*/ 205391 h 372242"/>
                  <a:gd name="connsiteX3" fmla="*/ 2887454 w 2887454"/>
                  <a:gd name="connsiteY3" fmla="*/ 372242 h 372242"/>
                  <a:gd name="connsiteX4" fmla="*/ 0 w 2887454"/>
                  <a:gd name="connsiteY4" fmla="*/ 371475 h 372242"/>
                  <a:gd name="connsiteX0" fmla="*/ 0 w 2887454"/>
                  <a:gd name="connsiteY0" fmla="*/ 241202 h 241969"/>
                  <a:gd name="connsiteX1" fmla="*/ 4796 w 2887454"/>
                  <a:gd name="connsiteY1" fmla="*/ 0 h 241969"/>
                  <a:gd name="connsiteX2" fmla="*/ 2886827 w 2887454"/>
                  <a:gd name="connsiteY2" fmla="*/ 75118 h 241969"/>
                  <a:gd name="connsiteX3" fmla="*/ 2887454 w 2887454"/>
                  <a:gd name="connsiteY3" fmla="*/ 241969 h 241969"/>
                  <a:gd name="connsiteX4" fmla="*/ 0 w 2887454"/>
                  <a:gd name="connsiteY4" fmla="*/ 241202 h 241969"/>
                  <a:gd name="connsiteX0" fmla="*/ 0 w 2887454"/>
                  <a:gd name="connsiteY0" fmla="*/ 241202 h 241969"/>
                  <a:gd name="connsiteX1" fmla="*/ 4796 w 2887454"/>
                  <a:gd name="connsiteY1" fmla="*/ 0 h 241969"/>
                  <a:gd name="connsiteX2" fmla="*/ 2886827 w 2887454"/>
                  <a:gd name="connsiteY2" fmla="*/ 83997 h 241969"/>
                  <a:gd name="connsiteX3" fmla="*/ 2887454 w 2887454"/>
                  <a:gd name="connsiteY3" fmla="*/ 241969 h 241969"/>
                  <a:gd name="connsiteX4" fmla="*/ 0 w 2887454"/>
                  <a:gd name="connsiteY4" fmla="*/ 241202 h 241969"/>
                  <a:gd name="connsiteX0" fmla="*/ 0 w 2887454"/>
                  <a:gd name="connsiteY0" fmla="*/ 205685 h 206452"/>
                  <a:gd name="connsiteX1" fmla="*/ 9592 w 2887454"/>
                  <a:gd name="connsiteY1" fmla="*/ 0 h 206452"/>
                  <a:gd name="connsiteX2" fmla="*/ 2886827 w 2887454"/>
                  <a:gd name="connsiteY2" fmla="*/ 48480 h 206452"/>
                  <a:gd name="connsiteX3" fmla="*/ 2887454 w 2887454"/>
                  <a:gd name="connsiteY3" fmla="*/ 206452 h 206452"/>
                  <a:gd name="connsiteX4" fmla="*/ 0 w 2887454"/>
                  <a:gd name="connsiteY4" fmla="*/ 205685 h 206452"/>
                  <a:gd name="connsiteX0" fmla="*/ 0 w 2887454"/>
                  <a:gd name="connsiteY0" fmla="*/ 187927 h 188694"/>
                  <a:gd name="connsiteX1" fmla="*/ 9592 w 2887454"/>
                  <a:gd name="connsiteY1" fmla="*/ 0 h 188694"/>
                  <a:gd name="connsiteX2" fmla="*/ 2886827 w 2887454"/>
                  <a:gd name="connsiteY2" fmla="*/ 30722 h 188694"/>
                  <a:gd name="connsiteX3" fmla="*/ 2887454 w 2887454"/>
                  <a:gd name="connsiteY3" fmla="*/ 188694 h 188694"/>
                  <a:gd name="connsiteX4" fmla="*/ 0 w 2887454"/>
                  <a:gd name="connsiteY4" fmla="*/ 187927 h 188694"/>
                  <a:gd name="connsiteX0" fmla="*/ 0 w 2887454"/>
                  <a:gd name="connsiteY0" fmla="*/ 188659 h 189426"/>
                  <a:gd name="connsiteX1" fmla="*/ 9592 w 2887454"/>
                  <a:gd name="connsiteY1" fmla="*/ 732 h 189426"/>
                  <a:gd name="connsiteX2" fmla="*/ 2886828 w 2887454"/>
                  <a:gd name="connsiteY2" fmla="*/ 0 h 189426"/>
                  <a:gd name="connsiteX3" fmla="*/ 2887454 w 2887454"/>
                  <a:gd name="connsiteY3" fmla="*/ 189426 h 189426"/>
                  <a:gd name="connsiteX4" fmla="*/ 0 w 2887454"/>
                  <a:gd name="connsiteY4" fmla="*/ 188659 h 189426"/>
                  <a:gd name="connsiteX0" fmla="*/ 0 w 2887454"/>
                  <a:gd name="connsiteY0" fmla="*/ 188659 h 189426"/>
                  <a:gd name="connsiteX1" fmla="*/ 9592 w 2887454"/>
                  <a:gd name="connsiteY1" fmla="*/ 11216 h 189426"/>
                  <a:gd name="connsiteX2" fmla="*/ 2886828 w 2887454"/>
                  <a:gd name="connsiteY2" fmla="*/ 0 h 189426"/>
                  <a:gd name="connsiteX3" fmla="*/ 2887454 w 2887454"/>
                  <a:gd name="connsiteY3" fmla="*/ 189426 h 189426"/>
                  <a:gd name="connsiteX4" fmla="*/ 0 w 2887454"/>
                  <a:gd name="connsiteY4" fmla="*/ 188659 h 189426"/>
                  <a:gd name="connsiteX0" fmla="*/ 0 w 2887454"/>
                  <a:gd name="connsiteY0" fmla="*/ 188659 h 189426"/>
                  <a:gd name="connsiteX1" fmla="*/ 9592 w 2887454"/>
                  <a:gd name="connsiteY1" fmla="*/ 53155 h 189426"/>
                  <a:gd name="connsiteX2" fmla="*/ 2886828 w 2887454"/>
                  <a:gd name="connsiteY2" fmla="*/ 0 h 189426"/>
                  <a:gd name="connsiteX3" fmla="*/ 2887454 w 2887454"/>
                  <a:gd name="connsiteY3" fmla="*/ 189426 h 189426"/>
                  <a:gd name="connsiteX4" fmla="*/ 0 w 2887454"/>
                  <a:gd name="connsiteY4" fmla="*/ 188659 h 189426"/>
                  <a:gd name="connsiteX0" fmla="*/ 0 w 2887454"/>
                  <a:gd name="connsiteY0" fmla="*/ 135504 h 136271"/>
                  <a:gd name="connsiteX1" fmla="*/ 9592 w 2887454"/>
                  <a:gd name="connsiteY1" fmla="*/ 0 h 136271"/>
                  <a:gd name="connsiteX2" fmla="*/ 2886828 w 2887454"/>
                  <a:gd name="connsiteY2" fmla="*/ 17352 h 136271"/>
                  <a:gd name="connsiteX3" fmla="*/ 2887454 w 2887454"/>
                  <a:gd name="connsiteY3" fmla="*/ 136271 h 136271"/>
                  <a:gd name="connsiteX4" fmla="*/ 0 w 2887454"/>
                  <a:gd name="connsiteY4" fmla="*/ 135504 h 136271"/>
                  <a:gd name="connsiteX0" fmla="*/ 0 w 2887454"/>
                  <a:gd name="connsiteY0" fmla="*/ 135504 h 136271"/>
                  <a:gd name="connsiteX1" fmla="*/ 9592 w 2887454"/>
                  <a:gd name="connsiteY1" fmla="*/ 0 h 136271"/>
                  <a:gd name="connsiteX2" fmla="*/ 2870279 w 2887454"/>
                  <a:gd name="connsiteY2" fmla="*/ 45555 h 136271"/>
                  <a:gd name="connsiteX3" fmla="*/ 2887454 w 2887454"/>
                  <a:gd name="connsiteY3" fmla="*/ 136271 h 136271"/>
                  <a:gd name="connsiteX4" fmla="*/ 0 w 2887454"/>
                  <a:gd name="connsiteY4" fmla="*/ 135504 h 136271"/>
                  <a:gd name="connsiteX0" fmla="*/ 0 w 2887454"/>
                  <a:gd name="connsiteY0" fmla="*/ 135504 h 136271"/>
                  <a:gd name="connsiteX1" fmla="*/ 9592 w 2887454"/>
                  <a:gd name="connsiteY1" fmla="*/ 0 h 136271"/>
                  <a:gd name="connsiteX2" fmla="*/ 2845457 w 2887454"/>
                  <a:gd name="connsiteY2" fmla="*/ 66708 h 136271"/>
                  <a:gd name="connsiteX3" fmla="*/ 2887454 w 2887454"/>
                  <a:gd name="connsiteY3" fmla="*/ 136271 h 136271"/>
                  <a:gd name="connsiteX4" fmla="*/ 0 w 2887454"/>
                  <a:gd name="connsiteY4" fmla="*/ 135504 h 136271"/>
                  <a:gd name="connsiteX0" fmla="*/ 0 w 2854357"/>
                  <a:gd name="connsiteY0" fmla="*/ 135504 h 136271"/>
                  <a:gd name="connsiteX1" fmla="*/ 9592 w 2854357"/>
                  <a:gd name="connsiteY1" fmla="*/ 0 h 136271"/>
                  <a:gd name="connsiteX2" fmla="*/ 2845457 w 2854357"/>
                  <a:gd name="connsiteY2" fmla="*/ 66708 h 136271"/>
                  <a:gd name="connsiteX3" fmla="*/ 2854357 w 2854357"/>
                  <a:gd name="connsiteY3" fmla="*/ 136271 h 136271"/>
                  <a:gd name="connsiteX4" fmla="*/ 0 w 2854357"/>
                  <a:gd name="connsiteY4" fmla="*/ 135504 h 136271"/>
                  <a:gd name="connsiteX0" fmla="*/ 0 w 2878764"/>
                  <a:gd name="connsiteY0" fmla="*/ 135504 h 136271"/>
                  <a:gd name="connsiteX1" fmla="*/ 9592 w 2878764"/>
                  <a:gd name="connsiteY1" fmla="*/ 0 h 136271"/>
                  <a:gd name="connsiteX2" fmla="*/ 2878555 w 2878764"/>
                  <a:gd name="connsiteY2" fmla="*/ 66708 h 136271"/>
                  <a:gd name="connsiteX3" fmla="*/ 2854357 w 2878764"/>
                  <a:gd name="connsiteY3" fmla="*/ 136271 h 136271"/>
                  <a:gd name="connsiteX4" fmla="*/ 0 w 2878764"/>
                  <a:gd name="connsiteY4" fmla="*/ 135504 h 136271"/>
                  <a:gd name="connsiteX0" fmla="*/ 0 w 2878764"/>
                  <a:gd name="connsiteY0" fmla="*/ 135504 h 136271"/>
                  <a:gd name="connsiteX1" fmla="*/ 9592 w 2878764"/>
                  <a:gd name="connsiteY1" fmla="*/ 0 h 136271"/>
                  <a:gd name="connsiteX2" fmla="*/ 2878555 w 2878764"/>
                  <a:gd name="connsiteY2" fmla="*/ 66708 h 136271"/>
                  <a:gd name="connsiteX3" fmla="*/ 2862632 w 2878764"/>
                  <a:gd name="connsiteY3" fmla="*/ 136271 h 136271"/>
                  <a:gd name="connsiteX4" fmla="*/ 0 w 2878764"/>
                  <a:gd name="connsiteY4" fmla="*/ 135504 h 136271"/>
                  <a:gd name="connsiteX0" fmla="*/ 0 w 2862632"/>
                  <a:gd name="connsiteY0" fmla="*/ 135504 h 136271"/>
                  <a:gd name="connsiteX1" fmla="*/ 9592 w 2862632"/>
                  <a:gd name="connsiteY1" fmla="*/ 0 h 136271"/>
                  <a:gd name="connsiteX2" fmla="*/ 2853732 w 2862632"/>
                  <a:gd name="connsiteY2" fmla="*/ 31454 h 136271"/>
                  <a:gd name="connsiteX3" fmla="*/ 2862632 w 2862632"/>
                  <a:gd name="connsiteY3" fmla="*/ 136271 h 136271"/>
                  <a:gd name="connsiteX4" fmla="*/ 0 w 2862632"/>
                  <a:gd name="connsiteY4" fmla="*/ 135504 h 136271"/>
                  <a:gd name="connsiteX0" fmla="*/ 0 w 2862739"/>
                  <a:gd name="connsiteY0" fmla="*/ 135504 h 136271"/>
                  <a:gd name="connsiteX1" fmla="*/ 9592 w 2862739"/>
                  <a:gd name="connsiteY1" fmla="*/ 0 h 136271"/>
                  <a:gd name="connsiteX2" fmla="*/ 2862530 w 2862739"/>
                  <a:gd name="connsiteY2" fmla="*/ 46452 h 136271"/>
                  <a:gd name="connsiteX3" fmla="*/ 2862632 w 2862739"/>
                  <a:gd name="connsiteY3" fmla="*/ 136271 h 136271"/>
                  <a:gd name="connsiteX4" fmla="*/ 0 w 2862739"/>
                  <a:gd name="connsiteY4" fmla="*/ 135504 h 136271"/>
                  <a:gd name="connsiteX0" fmla="*/ 805 w 2854746"/>
                  <a:gd name="connsiteY0" fmla="*/ 139253 h 139253"/>
                  <a:gd name="connsiteX1" fmla="*/ 1599 w 2854746"/>
                  <a:gd name="connsiteY1" fmla="*/ 0 h 139253"/>
                  <a:gd name="connsiteX2" fmla="*/ 2854537 w 2854746"/>
                  <a:gd name="connsiteY2" fmla="*/ 46452 h 139253"/>
                  <a:gd name="connsiteX3" fmla="*/ 2854639 w 2854746"/>
                  <a:gd name="connsiteY3" fmla="*/ 136271 h 139253"/>
                  <a:gd name="connsiteX4" fmla="*/ 805 w 2854746"/>
                  <a:gd name="connsiteY4" fmla="*/ 139253 h 139253"/>
                  <a:gd name="connsiteX0" fmla="*/ 805 w 2854746"/>
                  <a:gd name="connsiteY0" fmla="*/ 124255 h 124255"/>
                  <a:gd name="connsiteX1" fmla="*/ 1599 w 2854746"/>
                  <a:gd name="connsiteY1" fmla="*/ 0 h 124255"/>
                  <a:gd name="connsiteX2" fmla="*/ 2854537 w 2854746"/>
                  <a:gd name="connsiteY2" fmla="*/ 31454 h 124255"/>
                  <a:gd name="connsiteX3" fmla="*/ 2854639 w 2854746"/>
                  <a:gd name="connsiteY3" fmla="*/ 121273 h 124255"/>
                  <a:gd name="connsiteX4" fmla="*/ 805 w 2854746"/>
                  <a:gd name="connsiteY4" fmla="*/ 124255 h 124255"/>
                  <a:gd name="connsiteX0" fmla="*/ 805 w 2863544"/>
                  <a:gd name="connsiteY0" fmla="*/ 124255 h 124255"/>
                  <a:gd name="connsiteX1" fmla="*/ 1599 w 2863544"/>
                  <a:gd name="connsiteY1" fmla="*/ 0 h 124255"/>
                  <a:gd name="connsiteX2" fmla="*/ 2863335 w 2863544"/>
                  <a:gd name="connsiteY2" fmla="*/ 31454 h 124255"/>
                  <a:gd name="connsiteX3" fmla="*/ 2854639 w 2863544"/>
                  <a:gd name="connsiteY3" fmla="*/ 121273 h 124255"/>
                  <a:gd name="connsiteX4" fmla="*/ 805 w 2863544"/>
                  <a:gd name="connsiteY4" fmla="*/ 124255 h 124255"/>
                  <a:gd name="connsiteX0" fmla="*/ 805 w 2877857"/>
                  <a:gd name="connsiteY0" fmla="*/ 124255 h 124255"/>
                  <a:gd name="connsiteX1" fmla="*/ 1599 w 2877857"/>
                  <a:gd name="connsiteY1" fmla="*/ 0 h 124255"/>
                  <a:gd name="connsiteX2" fmla="*/ 2863335 w 2877857"/>
                  <a:gd name="connsiteY2" fmla="*/ 31454 h 124255"/>
                  <a:gd name="connsiteX3" fmla="*/ 2877857 w 2877857"/>
                  <a:gd name="connsiteY3" fmla="*/ 121273 h 124255"/>
                  <a:gd name="connsiteX4" fmla="*/ 805 w 2877857"/>
                  <a:gd name="connsiteY4" fmla="*/ 124255 h 124255"/>
                  <a:gd name="connsiteX0" fmla="*/ 805 w 2894502"/>
                  <a:gd name="connsiteY0" fmla="*/ 124255 h 124255"/>
                  <a:gd name="connsiteX1" fmla="*/ 1599 w 2894502"/>
                  <a:gd name="connsiteY1" fmla="*/ 0 h 124255"/>
                  <a:gd name="connsiteX2" fmla="*/ 2894293 w 2894502"/>
                  <a:gd name="connsiteY2" fmla="*/ 38171 h 124255"/>
                  <a:gd name="connsiteX3" fmla="*/ 2877857 w 2894502"/>
                  <a:gd name="connsiteY3" fmla="*/ 121273 h 124255"/>
                  <a:gd name="connsiteX4" fmla="*/ 805 w 2894502"/>
                  <a:gd name="connsiteY4" fmla="*/ 124255 h 124255"/>
                  <a:gd name="connsiteX0" fmla="*/ 805 w 2909981"/>
                  <a:gd name="connsiteY0" fmla="*/ 124255 h 124255"/>
                  <a:gd name="connsiteX1" fmla="*/ 1599 w 2909981"/>
                  <a:gd name="connsiteY1" fmla="*/ 0 h 124255"/>
                  <a:gd name="connsiteX2" fmla="*/ 2909772 w 2909981"/>
                  <a:gd name="connsiteY2" fmla="*/ 51604 h 124255"/>
                  <a:gd name="connsiteX3" fmla="*/ 2877857 w 2909981"/>
                  <a:gd name="connsiteY3" fmla="*/ 121273 h 124255"/>
                  <a:gd name="connsiteX4" fmla="*/ 805 w 2909981"/>
                  <a:gd name="connsiteY4" fmla="*/ 124255 h 124255"/>
                  <a:gd name="connsiteX0" fmla="*/ 805 w 2879024"/>
                  <a:gd name="connsiteY0" fmla="*/ 124255 h 124255"/>
                  <a:gd name="connsiteX1" fmla="*/ 1599 w 2879024"/>
                  <a:gd name="connsiteY1" fmla="*/ 0 h 124255"/>
                  <a:gd name="connsiteX2" fmla="*/ 2878815 w 2879024"/>
                  <a:gd name="connsiteY2" fmla="*/ 51604 h 124255"/>
                  <a:gd name="connsiteX3" fmla="*/ 2877857 w 2879024"/>
                  <a:gd name="connsiteY3" fmla="*/ 121273 h 124255"/>
                  <a:gd name="connsiteX4" fmla="*/ 805 w 2879024"/>
                  <a:gd name="connsiteY4" fmla="*/ 124255 h 12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024" h="124255">
                    <a:moveTo>
                      <a:pt x="805" y="124255"/>
                    </a:moveTo>
                    <a:cubicBezTo>
                      <a:pt x="2404" y="43854"/>
                      <a:pt x="0" y="80401"/>
                      <a:pt x="1599" y="0"/>
                    </a:cubicBezTo>
                    <a:lnTo>
                      <a:pt x="2878815" y="51604"/>
                    </a:lnTo>
                    <a:cubicBezTo>
                      <a:pt x="2879024" y="114746"/>
                      <a:pt x="2877648" y="58131"/>
                      <a:pt x="2877857" y="121273"/>
                    </a:cubicBezTo>
                    <a:lnTo>
                      <a:pt x="805" y="124255"/>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54" name="Rak pil 51"/>
              <p:cNvCxnSpPr/>
              <p:nvPr/>
            </p:nvCxnSpPr>
            <p:spPr bwMode="auto">
              <a:xfrm flipV="1">
                <a:off x="1024874" y="6356350"/>
                <a:ext cx="0" cy="280988"/>
              </a:xfrm>
              <a:prstGeom prst="straightConnector1">
                <a:avLst/>
              </a:prstGeom>
              <a:ln w="12700">
                <a:solidFill>
                  <a:srgbClr val="CC33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39" name="Rundad rektangulär 38"/>
            <p:cNvSpPr/>
            <p:nvPr/>
          </p:nvSpPr>
          <p:spPr bwMode="auto">
            <a:xfrm>
              <a:off x="7733556" y="5609853"/>
              <a:ext cx="1296144" cy="876299"/>
            </a:xfrm>
            <a:prstGeom prst="wedgeRoundRectCallout">
              <a:avLst>
                <a:gd name="adj1" fmla="val -83203"/>
                <a:gd name="adj2" fmla="val 14173"/>
                <a:gd name="adj3" fmla="val 16667"/>
              </a:avLst>
            </a:prstGeom>
            <a:solidFill>
              <a:srgbClr val="FFFF00"/>
            </a:solidFill>
            <a:ln w="12700" cap="flat" cmpd="sng" algn="ctr">
              <a:solidFill>
                <a:srgbClr val="FF0000"/>
              </a:solidFill>
              <a:prstDash val="solid"/>
              <a:round/>
              <a:headEnd type="none" w="med" len="med"/>
              <a:tailEnd type="none" w="med" len="med"/>
            </a:ln>
            <a:effectLst>
              <a:glow rad="139700">
                <a:schemeClr val="accent1">
                  <a:satMod val="175000"/>
                  <a:alpha val="40000"/>
                </a:schemeClr>
              </a:glow>
            </a:effectLst>
          </p:spPr>
          <p:txBody>
            <a:bodyPr lIns="0" rIns="0"/>
            <a:lstStyle/>
            <a:p>
              <a:pPr>
                <a:defRPr/>
              </a:pPr>
              <a:r>
                <a:rPr lang="en-US" sz="1600" dirty="0">
                  <a:solidFill>
                    <a:srgbClr val="000000"/>
                  </a:solidFill>
                  <a:cs typeface="Arial" charset="0"/>
                </a:rPr>
                <a:t>Quality </a:t>
              </a:r>
              <a:r>
                <a:rPr lang="en-US" sz="1600" dirty="0">
                  <a:solidFill>
                    <a:srgbClr val="000000"/>
                  </a:solidFill>
                  <a:cs typeface="Arial" charset="0"/>
                  <a:sym typeface="Wingdings" pitchFamily="2" charset="2"/>
                </a:rPr>
                <a:t> </a:t>
              </a:r>
              <a:r>
                <a:rPr lang="en-US" sz="1600" dirty="0">
                  <a:solidFill>
                    <a:srgbClr val="000000"/>
                  </a:solidFill>
                  <a:cs typeface="Arial" charset="0"/>
                </a:rPr>
                <a:t>Bandwidth </a:t>
              </a:r>
            </a:p>
            <a:p>
              <a:pPr>
                <a:defRPr/>
              </a:pPr>
              <a:r>
                <a:rPr lang="en-US" sz="1600" dirty="0">
                  <a:solidFill>
                    <a:srgbClr val="000000"/>
                  </a:solidFill>
                  <a:cs typeface="Arial" charset="0"/>
                </a:rPr>
                <a:t>New Income</a:t>
              </a:r>
            </a:p>
          </p:txBody>
        </p:sp>
        <p:sp>
          <p:nvSpPr>
            <p:cNvPr id="19476" name="Rektangel 8"/>
            <p:cNvSpPr>
              <a:spLocks noChangeArrowheads="1"/>
            </p:cNvSpPr>
            <p:nvPr/>
          </p:nvSpPr>
          <p:spPr bwMode="auto">
            <a:xfrm>
              <a:off x="3588360" y="4550668"/>
              <a:ext cx="612704" cy="2031325"/>
            </a:xfrm>
            <a:prstGeom prst="rect">
              <a:avLst/>
            </a:prstGeom>
            <a:noFill/>
            <a:ln w="9525">
              <a:noFill/>
              <a:miter lim="800000"/>
              <a:headEnd/>
              <a:tailEnd/>
            </a:ln>
          </p:spPr>
          <p:txBody>
            <a:bodyPr>
              <a:spAutoFit/>
            </a:bodyPr>
            <a:lstStyle/>
            <a:p>
              <a:r>
                <a:rPr lang="en-US" sz="1400">
                  <a:solidFill>
                    <a:srgbClr val="000000"/>
                  </a:solidFill>
                </a:rPr>
                <a:t>Now</a:t>
              </a:r>
            </a:p>
            <a:p>
              <a:r>
                <a:rPr lang="sv-SE" sz="1400">
                  <a:solidFill>
                    <a:srgbClr val="000000"/>
                  </a:solidFill>
                </a:rPr>
                <a:t>   I</a:t>
              </a:r>
            </a:p>
            <a:p>
              <a:r>
                <a:rPr lang="sv-SE" sz="1400">
                  <a:solidFill>
                    <a:srgbClr val="000000"/>
                  </a:solidFill>
                </a:rPr>
                <a:t>   I</a:t>
              </a:r>
            </a:p>
            <a:p>
              <a:r>
                <a:rPr lang="sv-SE" sz="1400">
                  <a:solidFill>
                    <a:srgbClr val="000000"/>
                  </a:solidFill>
                </a:rPr>
                <a:t>   I</a:t>
              </a:r>
            </a:p>
            <a:p>
              <a:r>
                <a:rPr lang="sv-SE" sz="1400">
                  <a:solidFill>
                    <a:srgbClr val="000000"/>
                  </a:solidFill>
                </a:rPr>
                <a:t>   I</a:t>
              </a:r>
            </a:p>
            <a:p>
              <a:r>
                <a:rPr lang="sv-SE" sz="1400">
                  <a:solidFill>
                    <a:srgbClr val="000000"/>
                  </a:solidFill>
                </a:rPr>
                <a:t>   I</a:t>
              </a:r>
            </a:p>
            <a:p>
              <a:r>
                <a:rPr lang="sv-SE" sz="1400">
                  <a:solidFill>
                    <a:srgbClr val="000000"/>
                  </a:solidFill>
                </a:rPr>
                <a:t>   I</a:t>
              </a:r>
            </a:p>
            <a:p>
              <a:r>
                <a:rPr lang="sv-SE" sz="1400">
                  <a:solidFill>
                    <a:srgbClr val="000000"/>
                  </a:solidFill>
                </a:rPr>
                <a:t>   I</a:t>
              </a:r>
            </a:p>
            <a:p>
              <a:endParaRPr lang="en-US" sz="1400">
                <a:solidFill>
                  <a:srgbClr val="000000"/>
                </a:solidFill>
              </a:endParaRPr>
            </a:p>
          </p:txBody>
        </p:sp>
      </p:grpSp>
      <p:sp>
        <p:nvSpPr>
          <p:cNvPr id="19463" name="Rektangel med rundade hörn 64"/>
          <p:cNvSpPr>
            <a:spLocks noChangeArrowheads="1"/>
          </p:cNvSpPr>
          <p:nvPr/>
        </p:nvSpPr>
        <p:spPr bwMode="auto">
          <a:xfrm>
            <a:off x="247650" y="3209925"/>
            <a:ext cx="3476625" cy="914400"/>
          </a:xfrm>
          <a:prstGeom prst="roundRect">
            <a:avLst>
              <a:gd name="adj" fmla="val 16667"/>
            </a:avLst>
          </a:prstGeom>
          <a:solidFill>
            <a:srgbClr val="FF9900"/>
          </a:solidFill>
          <a:ln w="9525" algn="ctr">
            <a:solidFill>
              <a:srgbClr val="FF0000"/>
            </a:solidFill>
            <a:round/>
            <a:headEnd/>
            <a:tailEnd/>
          </a:ln>
        </p:spPr>
        <p:txBody>
          <a:bodyPr/>
          <a:lstStyle/>
          <a:p>
            <a:endParaRPr lang="en-US">
              <a:solidFill>
                <a:srgbClr val="000000"/>
              </a:solidFill>
            </a:endParaRPr>
          </a:p>
        </p:txBody>
      </p:sp>
      <p:sp>
        <p:nvSpPr>
          <p:cNvPr id="19464" name="Rektangel 11"/>
          <p:cNvSpPr>
            <a:spLocks noChangeArrowheads="1"/>
          </p:cNvSpPr>
          <p:nvPr/>
        </p:nvSpPr>
        <p:spPr bwMode="auto">
          <a:xfrm>
            <a:off x="200025" y="1266825"/>
            <a:ext cx="8391525" cy="2114550"/>
          </a:xfrm>
          <a:prstGeom prst="rect">
            <a:avLst/>
          </a:prstGeom>
          <a:noFill/>
          <a:ln w="9525">
            <a:noFill/>
            <a:miter lim="800000"/>
            <a:headEnd/>
            <a:tailEnd/>
          </a:ln>
        </p:spPr>
        <p:txBody>
          <a:bodyPr/>
          <a:lstStyle/>
          <a:p>
            <a:r>
              <a:rPr lang="en-US" sz="1400" i="1" dirty="0">
                <a:solidFill>
                  <a:srgbClr val="000000"/>
                </a:solidFill>
              </a:rPr>
              <a:t>E-SBCs with SIP proxies and TURN servers at the carrier demarcation point allow the already available bandwidth to be used for high quality real-time traffic delivery in addition to the best-effort data delivery. </a:t>
            </a:r>
          </a:p>
          <a:p>
            <a:endParaRPr lang="en-US" sz="1400" i="1" dirty="0">
              <a:solidFill>
                <a:srgbClr val="000000"/>
              </a:solidFill>
            </a:endParaRPr>
          </a:p>
          <a:p>
            <a:r>
              <a:rPr lang="en-US" sz="1400" i="1" dirty="0">
                <a:solidFill>
                  <a:srgbClr val="000000"/>
                </a:solidFill>
              </a:rPr>
              <a:t>The future loss of income from specific telephone networks , may be replaced by prioritized OTT and Internet traffic, charged separately from less valuable data traffic. The Internet+ model applies to fixed, Wi-Fi and mobile broadband delivery for both SIP and WebRTC traffic.  </a:t>
            </a:r>
            <a:endParaRPr lang="en-US" sz="1400" u="sng" dirty="0">
              <a:solidFill>
                <a:srgbClr val="000000"/>
              </a:solidFill>
            </a:endParaRPr>
          </a:p>
        </p:txBody>
      </p:sp>
      <p:sp>
        <p:nvSpPr>
          <p:cNvPr id="19465" name="Rektangel 11"/>
          <p:cNvSpPr>
            <a:spLocks noChangeArrowheads="1"/>
          </p:cNvSpPr>
          <p:nvPr/>
        </p:nvSpPr>
        <p:spPr bwMode="auto">
          <a:xfrm>
            <a:off x="247650" y="3252788"/>
            <a:ext cx="3609975" cy="830262"/>
          </a:xfrm>
          <a:prstGeom prst="rect">
            <a:avLst/>
          </a:prstGeom>
          <a:noFill/>
          <a:ln w="9525">
            <a:noFill/>
            <a:miter lim="800000"/>
            <a:headEnd/>
            <a:tailEnd/>
          </a:ln>
        </p:spPr>
        <p:txBody>
          <a:bodyPr>
            <a:spAutoFit/>
          </a:bodyPr>
          <a:lstStyle/>
          <a:p>
            <a:r>
              <a:rPr lang="en-US" sz="1200">
                <a:solidFill>
                  <a:srgbClr val="000000"/>
                </a:solidFill>
              </a:rPr>
              <a:t>Decreasing Telephony Income Being Replaced by Real-Time Traffic over Data Crowed OTT and Internet Best Effort Traffic is a Lose-Lose Situation for Both Carriers and Users.</a:t>
            </a:r>
          </a:p>
        </p:txBody>
      </p:sp>
      <p:sp>
        <p:nvSpPr>
          <p:cNvPr id="19466" name="Rektangel 11"/>
          <p:cNvSpPr>
            <a:spLocks noChangeArrowheads="1"/>
          </p:cNvSpPr>
          <p:nvPr/>
        </p:nvSpPr>
        <p:spPr bwMode="auto">
          <a:xfrm>
            <a:off x="3933825" y="3262313"/>
            <a:ext cx="3524250" cy="830262"/>
          </a:xfrm>
          <a:prstGeom prst="rect">
            <a:avLst/>
          </a:prstGeom>
          <a:noFill/>
          <a:ln w="9525">
            <a:noFill/>
            <a:miter lim="800000"/>
            <a:headEnd/>
            <a:tailEnd/>
          </a:ln>
        </p:spPr>
        <p:txBody>
          <a:bodyPr>
            <a:spAutoFit/>
          </a:bodyPr>
          <a:lstStyle/>
          <a:p>
            <a:r>
              <a:rPr lang="en-US" sz="1200">
                <a:solidFill>
                  <a:srgbClr val="000000"/>
                </a:solidFill>
              </a:rPr>
              <a:t>Delivering Prioritized, Separately Charged  High Quality Multimedia Traffic Over Existing OTT and Internet Bandwidth, is a Win-Win Solution for Both Carriers and Users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59"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ubrik 1"/>
          <p:cNvSpPr>
            <a:spLocks noGrp="1"/>
          </p:cNvSpPr>
          <p:nvPr>
            <p:ph type="title"/>
          </p:nvPr>
        </p:nvSpPr>
        <p:spPr/>
        <p:txBody>
          <a:bodyPr/>
          <a:lstStyle/>
          <a:p>
            <a:endParaRPr lang="sv-SE" smtClean="0"/>
          </a:p>
        </p:txBody>
      </p:sp>
      <p:sp>
        <p:nvSpPr>
          <p:cNvPr id="34819" name="Platshållare för innehåll 2"/>
          <p:cNvSpPr>
            <a:spLocks noGrp="1"/>
          </p:cNvSpPr>
          <p:nvPr>
            <p:ph idx="1"/>
          </p:nvPr>
        </p:nvSpPr>
        <p:spPr>
          <a:xfrm>
            <a:off x="485775" y="1304925"/>
            <a:ext cx="8316913" cy="5086350"/>
          </a:xfrm>
        </p:spPr>
        <p:txBody>
          <a:bodyPr/>
          <a:lstStyle/>
          <a:p>
            <a:endParaRPr lang="sv-SE" smtClean="0"/>
          </a:p>
        </p:txBody>
      </p:sp>
      <p:pic>
        <p:nvPicPr>
          <p:cNvPr id="34820" name="Picture 2"/>
          <p:cNvPicPr>
            <a:picLocks noChangeAspect="1" noChangeArrowheads="1"/>
          </p:cNvPicPr>
          <p:nvPr/>
        </p:nvPicPr>
        <p:blipFill>
          <a:blip r:embed="rId2" cstate="print"/>
          <a:srcRect/>
          <a:stretch>
            <a:fillRect/>
          </a:stretch>
        </p:blipFill>
        <p:spPr bwMode="auto">
          <a:xfrm>
            <a:off x="0" y="0"/>
            <a:ext cx="9229725" cy="6924675"/>
          </a:xfrm>
          <a:prstGeom prst="rect">
            <a:avLst/>
          </a:prstGeom>
          <a:noFill/>
          <a:ln w="9525">
            <a:noFill/>
            <a:miter lim="800000"/>
            <a:headEnd/>
            <a:tailEnd/>
          </a:ln>
        </p:spPr>
      </p:pic>
      <p:sp>
        <p:nvSpPr>
          <p:cNvPr id="5" name="Text Box 87"/>
          <p:cNvSpPr txBox="1">
            <a:spLocks noChangeArrowheads="1"/>
          </p:cNvSpPr>
          <p:nvPr/>
        </p:nvSpPr>
        <p:spPr bwMode="auto">
          <a:xfrm>
            <a:off x="1515564" y="1910687"/>
            <a:ext cx="6318250" cy="4418775"/>
          </a:xfrm>
          <a:prstGeom prst="rect">
            <a:avLst/>
          </a:prstGeom>
          <a:solidFill>
            <a:srgbClr val="FEB8AC"/>
          </a:solidFill>
          <a:ln w="12700">
            <a:noFill/>
            <a:miter lim="800000"/>
            <a:headEnd/>
            <a:tailEnd/>
          </a:ln>
        </p:spPr>
        <p:txBody>
          <a:bodyPr wrap="square" lIns="90000" tIns="46800" rIns="90000" bIns="46800">
            <a:spAutoFit/>
          </a:bodyPr>
          <a:lstStyle/>
          <a:p>
            <a:pPr marL="273050" indent="-273050"/>
            <a:r>
              <a:rPr lang="en-GB" dirty="0" smtClean="0"/>
              <a:t>There is Power Behind – It Will Happen!</a:t>
            </a:r>
          </a:p>
          <a:p>
            <a:pPr marL="273050" indent="-273050">
              <a:buFont typeface="Arial" pitchFamily="34" charset="0"/>
              <a:buChar char="•"/>
            </a:pPr>
            <a:endParaRPr lang="en-GB" sz="2000" dirty="0" smtClean="0"/>
          </a:p>
          <a:p>
            <a:pPr marL="273050" indent="-273050">
              <a:buFont typeface="Arial" pitchFamily="34" charset="0"/>
              <a:buChar char="•"/>
            </a:pPr>
            <a:r>
              <a:rPr lang="en-GB" sz="2000" dirty="0" smtClean="0"/>
              <a:t>Google </a:t>
            </a:r>
            <a:r>
              <a:rPr lang="en-GB" sz="2000" dirty="0"/>
              <a:t>acquired </a:t>
            </a:r>
            <a:r>
              <a:rPr lang="en-GB" sz="2000" dirty="0" smtClean="0"/>
              <a:t>GIPS </a:t>
            </a:r>
            <a:r>
              <a:rPr lang="en-GB" sz="2000" dirty="0"/>
              <a:t>(known from the Skype voice engine etc.) for 80 MUSD just to implement </a:t>
            </a:r>
            <a:r>
              <a:rPr lang="en-GB" sz="2000" dirty="0" smtClean="0"/>
              <a:t>WebRTC in Chrome.</a:t>
            </a:r>
            <a:endParaRPr lang="en-GB" sz="2000" dirty="0"/>
          </a:p>
          <a:p>
            <a:pPr marL="273050" indent="-273050">
              <a:buFont typeface="Arial" pitchFamily="34" charset="0"/>
              <a:buChar char="•"/>
            </a:pPr>
            <a:endParaRPr lang="en-GB" sz="900" dirty="0"/>
          </a:p>
          <a:p>
            <a:pPr marL="273050" indent="-273050">
              <a:buFont typeface="Arial" pitchFamily="34" charset="0"/>
              <a:buChar char="•"/>
            </a:pPr>
            <a:r>
              <a:rPr lang="en-GB" sz="2000" dirty="0"/>
              <a:t>And another 130 MUSD for the VP8 licence free (H.264 like) video codec.</a:t>
            </a:r>
          </a:p>
          <a:p>
            <a:pPr marL="273050" indent="-273050">
              <a:buFont typeface="Arial" pitchFamily="34" charset="0"/>
              <a:buChar char="•"/>
            </a:pPr>
            <a:endParaRPr lang="en-GB" sz="800" dirty="0"/>
          </a:p>
          <a:p>
            <a:pPr marL="273050" indent="-273050">
              <a:buFont typeface="Arial" pitchFamily="34" charset="0"/>
              <a:buChar char="•"/>
            </a:pPr>
            <a:r>
              <a:rPr lang="en-GB" sz="2000" i="1" dirty="0"/>
              <a:t>“</a:t>
            </a:r>
            <a:r>
              <a:rPr lang="en-US" sz="2000" i="1" dirty="0"/>
              <a:t>Google recently released nearly $70M worth of open source code to the world…</a:t>
            </a:r>
            <a:r>
              <a:rPr lang="en-GB" sz="2000" i="1" dirty="0" smtClean="0"/>
              <a:t>”</a:t>
            </a:r>
          </a:p>
          <a:p>
            <a:pPr marL="273050" indent="-273050">
              <a:buFont typeface="Arial" pitchFamily="34" charset="0"/>
              <a:buChar char="•"/>
            </a:pPr>
            <a:endParaRPr lang="en-GB" sz="2000" i="1" dirty="0" smtClean="0"/>
          </a:p>
          <a:p>
            <a:pPr marL="273050" indent="-273050">
              <a:buFont typeface="Arial" pitchFamily="34" charset="0"/>
              <a:buChar char="•"/>
            </a:pPr>
            <a:r>
              <a:rPr lang="en-GB" sz="2000" dirty="0" smtClean="0"/>
              <a:t>Intense standardization work (~a year to go):</a:t>
            </a:r>
          </a:p>
          <a:p>
            <a:pPr marL="273050" indent="-273050">
              <a:buFont typeface="Arial" pitchFamily="34" charset="0"/>
              <a:buChar char="•"/>
            </a:pPr>
            <a:r>
              <a:rPr lang="en-GB" sz="2000" dirty="0" smtClean="0"/>
              <a:t>IETF - the protocols</a:t>
            </a:r>
          </a:p>
          <a:p>
            <a:pPr marL="273050" indent="-273050">
              <a:buFont typeface="Arial" pitchFamily="34" charset="0"/>
              <a:buChar char="•"/>
            </a:pPr>
            <a:r>
              <a:rPr lang="en-GB" sz="2000" dirty="0" smtClean="0"/>
              <a:t>W3C - the Web application API (JS)</a:t>
            </a:r>
            <a:endParaRPr lang="en-GB"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86"/>
          <p:cNvSpPr>
            <a:spLocks noGrp="1"/>
          </p:cNvSpPr>
          <p:nvPr>
            <p:ph type="title"/>
          </p:nvPr>
        </p:nvSpPr>
        <p:spPr/>
        <p:txBody>
          <a:bodyPr/>
          <a:lstStyle/>
          <a:p>
            <a:r>
              <a:rPr lang="en-US" dirty="0" smtClean="0"/>
              <a:t>What is WebRTC? Social Calling…</a:t>
            </a:r>
          </a:p>
        </p:txBody>
      </p:sp>
      <p:sp>
        <p:nvSpPr>
          <p:cNvPr id="5" name="Platshållare för innehåll 4"/>
          <p:cNvSpPr>
            <a:spLocks noGrp="1"/>
          </p:cNvSpPr>
          <p:nvPr>
            <p:ph idx="1"/>
          </p:nvPr>
        </p:nvSpPr>
        <p:spPr>
          <a:xfrm>
            <a:off x="4626591" y="1304924"/>
            <a:ext cx="4176215" cy="5553075"/>
          </a:xfrm>
        </p:spPr>
        <p:txBody>
          <a:bodyPr/>
          <a:lstStyle/>
          <a:p>
            <a:pPr marL="0" indent="0">
              <a:buFont typeface="Wingdings" pitchFamily="2" charset="2"/>
              <a:buNone/>
              <a:defRPr/>
            </a:pPr>
            <a:r>
              <a:rPr lang="en-US" sz="2000" b="1" u="sng" dirty="0" smtClean="0">
                <a:solidFill>
                  <a:srgbClr val="B30F41"/>
                </a:solidFill>
              </a:rPr>
              <a:t>Calling Without Phone Numbers</a:t>
            </a:r>
          </a:p>
          <a:p>
            <a:pPr marL="180975" indent="-180975">
              <a:buClr>
                <a:schemeClr val="tx1"/>
              </a:buClr>
              <a:buFont typeface="Arial" pitchFamily="34" charset="0"/>
              <a:buChar char="•"/>
              <a:defRPr/>
            </a:pPr>
            <a:r>
              <a:rPr lang="en-US" b="0" dirty="0" smtClean="0"/>
              <a:t>You already are in contact: Chatting, emailing. Just pass a URL to click!</a:t>
            </a:r>
          </a:p>
          <a:p>
            <a:pPr marL="180975" indent="-180975">
              <a:buClr>
                <a:schemeClr val="tx1"/>
              </a:buClr>
              <a:buFont typeface="Arial" pitchFamily="34" charset="0"/>
              <a:buChar char="•"/>
              <a:defRPr/>
            </a:pPr>
            <a:r>
              <a:rPr lang="en-US" b="0" dirty="0" smtClean="0"/>
              <a:t>Or join a scheduled meeting</a:t>
            </a:r>
          </a:p>
          <a:p>
            <a:pPr marL="180975" indent="-180975">
              <a:buClr>
                <a:schemeClr val="tx1"/>
              </a:buClr>
              <a:buFont typeface="Arial" pitchFamily="34" charset="0"/>
              <a:buChar char="•"/>
              <a:defRPr/>
            </a:pPr>
            <a:r>
              <a:rPr lang="en-US" b="0" dirty="0" smtClean="0"/>
              <a:t>No rendezvous protocol like SIP required</a:t>
            </a:r>
          </a:p>
          <a:p>
            <a:pPr marL="180975" indent="-180975">
              <a:buClr>
                <a:schemeClr val="tx1"/>
              </a:buClr>
              <a:buFont typeface="Arial" pitchFamily="34" charset="0"/>
              <a:buChar char="•"/>
              <a:defRPr/>
            </a:pPr>
            <a:r>
              <a:rPr lang="en-US" b="0" dirty="0" smtClean="0"/>
              <a:t>“Integrate into </a:t>
            </a:r>
            <a:r>
              <a:rPr lang="en-US" b="0" dirty="0" err="1" smtClean="0"/>
              <a:t>Facebook</a:t>
            </a:r>
            <a:r>
              <a:rPr lang="en-US" b="0" dirty="0" smtClean="0"/>
              <a:t> chat takes about half an hour”, Google says…</a:t>
            </a:r>
          </a:p>
          <a:p>
            <a:pPr marL="0" indent="0">
              <a:buFont typeface="Wingdings" pitchFamily="2" charset="2"/>
              <a:buNone/>
              <a:defRPr/>
            </a:pPr>
            <a:endParaRPr lang="en-US" sz="800" b="0" dirty="0" smtClean="0">
              <a:solidFill>
                <a:srgbClr val="B71937"/>
              </a:solidFill>
            </a:endParaRPr>
          </a:p>
          <a:p>
            <a:pPr marL="0" indent="0">
              <a:buFont typeface="Wingdings" pitchFamily="2" charset="2"/>
              <a:buNone/>
              <a:defRPr/>
            </a:pPr>
            <a:r>
              <a:rPr lang="en-US" b="0" dirty="0" smtClean="0"/>
              <a:t>It is Internet/OTT and does not enter VoIP, IMS networks or the enterprise PBX, unless…</a:t>
            </a:r>
          </a:p>
        </p:txBody>
      </p:sp>
      <p:pic>
        <p:nvPicPr>
          <p:cNvPr id="48132" name="Bildobjekt 9" descr="URL_Calling.png"/>
          <p:cNvPicPr>
            <a:picLocks noChangeAspect="1"/>
          </p:cNvPicPr>
          <p:nvPr/>
        </p:nvPicPr>
        <p:blipFill>
          <a:blip r:embed="rId2" cstate="print"/>
          <a:srcRect/>
          <a:stretch>
            <a:fillRect/>
          </a:stretch>
        </p:blipFill>
        <p:spPr bwMode="auto">
          <a:xfrm>
            <a:off x="269875" y="1220788"/>
            <a:ext cx="4181475" cy="2333625"/>
          </a:xfrm>
          <a:prstGeom prst="rect">
            <a:avLst/>
          </a:prstGeom>
          <a:noFill/>
          <a:ln w="9525">
            <a:noFill/>
            <a:miter lim="800000"/>
            <a:headEnd/>
            <a:tailEnd/>
          </a:ln>
        </p:spPr>
      </p:pic>
      <p:pic>
        <p:nvPicPr>
          <p:cNvPr id="48133" name="Picture 2"/>
          <p:cNvPicPr>
            <a:picLocks noChangeAspect="1" noChangeArrowheads="1"/>
          </p:cNvPicPr>
          <p:nvPr/>
        </p:nvPicPr>
        <p:blipFill>
          <a:blip r:embed="rId3" cstate="print"/>
          <a:srcRect/>
          <a:stretch>
            <a:fillRect/>
          </a:stretch>
        </p:blipFill>
        <p:spPr bwMode="auto">
          <a:xfrm>
            <a:off x="266700" y="3835400"/>
            <a:ext cx="4181475" cy="236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86"/>
          <p:cNvSpPr>
            <a:spLocks noGrp="1"/>
          </p:cNvSpPr>
          <p:nvPr>
            <p:ph type="title"/>
          </p:nvPr>
        </p:nvSpPr>
        <p:spPr/>
        <p:txBody>
          <a:bodyPr/>
          <a:lstStyle/>
          <a:p>
            <a:r>
              <a:rPr lang="en-US" dirty="0" smtClean="0"/>
              <a:t>And a Click to Call Website is Great</a:t>
            </a:r>
          </a:p>
        </p:txBody>
      </p:sp>
      <p:sp>
        <p:nvSpPr>
          <p:cNvPr id="49155" name="Platshållare för innehåll 4"/>
          <p:cNvSpPr>
            <a:spLocks noGrp="1"/>
          </p:cNvSpPr>
          <p:nvPr>
            <p:ph idx="1"/>
          </p:nvPr>
        </p:nvSpPr>
        <p:spPr/>
        <p:txBody>
          <a:bodyPr/>
          <a:lstStyle/>
          <a:p>
            <a:pPr marL="0" indent="0">
              <a:buFont typeface="Wingdings" pitchFamily="2" charset="2"/>
              <a:buNone/>
            </a:pPr>
            <a:r>
              <a:rPr lang="en-US" sz="2000" u="sng" smtClean="0">
                <a:solidFill>
                  <a:srgbClr val="B71937"/>
                </a:solidFill>
              </a:rPr>
              <a:t> </a:t>
            </a:r>
            <a:endParaRPr lang="en-US" b="0" smtClean="0"/>
          </a:p>
        </p:txBody>
      </p:sp>
      <p:sp>
        <p:nvSpPr>
          <p:cNvPr id="7" name="Content Placeholder 4"/>
          <p:cNvSpPr txBox="1">
            <a:spLocks/>
          </p:cNvSpPr>
          <p:nvPr/>
        </p:nvSpPr>
        <p:spPr bwMode="auto">
          <a:xfrm>
            <a:off x="400050" y="1312863"/>
            <a:ext cx="3276600" cy="4926012"/>
          </a:xfrm>
          <a:prstGeom prst="rect">
            <a:avLst/>
          </a:prstGeom>
          <a:noFill/>
          <a:ln w="38100">
            <a:solidFill>
              <a:srgbClr val="FF9999"/>
            </a:solidFill>
            <a:miter lim="800000"/>
            <a:headEnd/>
            <a:tailEnd/>
          </a:ln>
        </p:spPr>
        <p:txBody>
          <a:bodyPr lIns="72000" tIns="0" rIns="0" bIns="0"/>
          <a:lstStyle/>
          <a:p>
            <a:pPr eaLnBrk="0" hangingPunct="0">
              <a:spcBef>
                <a:spcPts val="600"/>
              </a:spcBef>
              <a:spcAft>
                <a:spcPts val="0"/>
              </a:spcAft>
              <a:buClr>
                <a:srgbClr val="FF3300"/>
              </a:buClr>
              <a:buFont typeface="Wingdings" pitchFamily="2" charset="2"/>
              <a:buNone/>
              <a:defRPr/>
            </a:pPr>
            <a:endParaRPr lang="en-US" sz="1600" u="sng" kern="0" dirty="0">
              <a:latin typeface="+mn-lt"/>
              <a:ea typeface="Times New Roman"/>
              <a:cs typeface="+mn-cs"/>
            </a:endParaRPr>
          </a:p>
          <a:p>
            <a:pPr eaLnBrk="0" hangingPunct="0">
              <a:spcBef>
                <a:spcPts val="600"/>
              </a:spcBef>
              <a:spcAft>
                <a:spcPts val="0"/>
              </a:spcAft>
              <a:buClr>
                <a:srgbClr val="FF3300"/>
              </a:buClr>
              <a:buFont typeface="Wingdings" pitchFamily="2" charset="2"/>
              <a:buNone/>
              <a:defRPr/>
            </a:pPr>
            <a:endParaRPr lang="en-US" sz="1600" u="sng" kern="0" dirty="0">
              <a:latin typeface="+mn-lt"/>
              <a:ea typeface="Times New Roman"/>
              <a:cs typeface="+mn-cs"/>
            </a:endParaRPr>
          </a:p>
          <a:p>
            <a:pPr eaLnBrk="0" hangingPunct="0">
              <a:spcBef>
                <a:spcPts val="600"/>
              </a:spcBef>
              <a:spcAft>
                <a:spcPts val="0"/>
              </a:spcAft>
              <a:buClr>
                <a:srgbClr val="FF3300"/>
              </a:buClr>
              <a:buFont typeface="Wingdings" pitchFamily="2" charset="2"/>
              <a:buNone/>
              <a:defRPr/>
            </a:pPr>
            <a:endParaRPr lang="en-US" sz="1600" u="sng" kern="0" dirty="0">
              <a:latin typeface="+mn-lt"/>
              <a:ea typeface="Times New Roman"/>
              <a:cs typeface="+mn-cs"/>
            </a:endParaRPr>
          </a:p>
          <a:p>
            <a:pPr eaLnBrk="0" hangingPunct="0">
              <a:spcBef>
                <a:spcPts val="600"/>
              </a:spcBef>
              <a:spcAft>
                <a:spcPts val="0"/>
              </a:spcAft>
              <a:buClr>
                <a:srgbClr val="FF3300"/>
              </a:buClr>
              <a:buFont typeface="Wingdings" pitchFamily="2" charset="2"/>
              <a:buNone/>
              <a:defRPr/>
            </a:pPr>
            <a:endParaRPr lang="en-US" sz="1600" u="sng" kern="0" dirty="0">
              <a:latin typeface="+mn-lt"/>
              <a:ea typeface="Times New Roman"/>
              <a:cs typeface="+mn-cs"/>
            </a:endParaRPr>
          </a:p>
          <a:p>
            <a:pPr eaLnBrk="0" hangingPunct="0">
              <a:spcBef>
                <a:spcPts val="600"/>
              </a:spcBef>
              <a:spcAft>
                <a:spcPts val="0"/>
              </a:spcAft>
              <a:buClr>
                <a:srgbClr val="FF3300"/>
              </a:buClr>
              <a:buFont typeface="Wingdings" pitchFamily="2" charset="2"/>
              <a:buNone/>
              <a:defRPr/>
            </a:pPr>
            <a:endParaRPr lang="en-US" sz="1600" u="sng" kern="0" dirty="0">
              <a:latin typeface="+mn-lt"/>
              <a:ea typeface="Times New Roman"/>
              <a:cs typeface="+mn-cs"/>
            </a:endParaRPr>
          </a:p>
          <a:p>
            <a:pPr eaLnBrk="0" hangingPunct="0">
              <a:spcBef>
                <a:spcPts val="600"/>
              </a:spcBef>
              <a:spcAft>
                <a:spcPts val="0"/>
              </a:spcAft>
              <a:buClr>
                <a:srgbClr val="FF3300"/>
              </a:buClr>
              <a:buFont typeface="Wingdings" pitchFamily="2" charset="2"/>
              <a:buNone/>
              <a:defRPr/>
            </a:pPr>
            <a:endParaRPr lang="en-US" sz="1600" u="sng" kern="0" dirty="0">
              <a:latin typeface="+mn-lt"/>
              <a:ea typeface="Times New Roman"/>
              <a:cs typeface="+mn-cs"/>
            </a:endParaRPr>
          </a:p>
          <a:p>
            <a:pPr eaLnBrk="0" hangingPunct="0">
              <a:spcBef>
                <a:spcPts val="600"/>
              </a:spcBef>
              <a:spcAft>
                <a:spcPts val="0"/>
              </a:spcAft>
              <a:buClr>
                <a:srgbClr val="FF3300"/>
              </a:buClr>
              <a:buFont typeface="Wingdings" pitchFamily="2" charset="2"/>
              <a:buNone/>
              <a:defRPr/>
            </a:pPr>
            <a:endParaRPr lang="en-US" sz="1600" u="sng" kern="0" dirty="0">
              <a:latin typeface="+mn-lt"/>
              <a:ea typeface="Times New Roman"/>
              <a:cs typeface="+mn-cs"/>
            </a:endParaRPr>
          </a:p>
          <a:p>
            <a:pPr eaLnBrk="0" hangingPunct="0">
              <a:spcBef>
                <a:spcPts val="600"/>
              </a:spcBef>
              <a:spcAft>
                <a:spcPts val="0"/>
              </a:spcAft>
              <a:buClr>
                <a:srgbClr val="FF3300"/>
              </a:buClr>
              <a:buFont typeface="Wingdings" pitchFamily="2" charset="2"/>
              <a:buNone/>
              <a:defRPr/>
            </a:pPr>
            <a:endParaRPr lang="en-US" sz="1600" u="sng" kern="0" dirty="0">
              <a:latin typeface="+mn-lt"/>
              <a:ea typeface="Times New Roman"/>
              <a:cs typeface="+mn-cs"/>
            </a:endParaRPr>
          </a:p>
          <a:p>
            <a:pPr marL="180975" indent="-180975" eaLnBrk="0" hangingPunct="0">
              <a:spcBef>
                <a:spcPts val="900"/>
              </a:spcBef>
              <a:spcAft>
                <a:spcPts val="0"/>
              </a:spcAft>
              <a:buClr>
                <a:srgbClr val="FF3300"/>
              </a:buClr>
              <a:defRPr/>
            </a:pPr>
            <a:endParaRPr lang="en-US" sz="1600" b="0" kern="0" dirty="0">
              <a:latin typeface="+mn-lt"/>
              <a:ea typeface="Times New Roman"/>
              <a:cs typeface="+mn-cs"/>
            </a:endParaRPr>
          </a:p>
          <a:p>
            <a:pPr eaLnBrk="0" hangingPunct="0">
              <a:spcBef>
                <a:spcPts val="900"/>
              </a:spcBef>
              <a:spcAft>
                <a:spcPts val="0"/>
              </a:spcAft>
              <a:buClr>
                <a:srgbClr val="FF3300"/>
              </a:buClr>
              <a:defRPr/>
            </a:pPr>
            <a:endParaRPr lang="en-US" sz="1600" b="0" kern="0" dirty="0">
              <a:latin typeface="+mn-lt"/>
              <a:ea typeface="Times New Roman"/>
              <a:cs typeface="+mn-cs"/>
            </a:endParaRPr>
          </a:p>
          <a:p>
            <a:pPr eaLnBrk="0" hangingPunct="0">
              <a:spcBef>
                <a:spcPts val="900"/>
              </a:spcBef>
              <a:spcAft>
                <a:spcPts val="0"/>
              </a:spcAft>
              <a:buClr>
                <a:srgbClr val="FF3300"/>
              </a:buClr>
              <a:defRPr/>
            </a:pPr>
            <a:endParaRPr lang="en-US" sz="1600" b="0" kern="0" dirty="0">
              <a:latin typeface="+mn-lt"/>
              <a:ea typeface="Times New Roman"/>
              <a:cs typeface="+mn-cs"/>
            </a:endParaRPr>
          </a:p>
          <a:p>
            <a:pPr eaLnBrk="0" hangingPunct="0">
              <a:spcBef>
                <a:spcPts val="900"/>
              </a:spcBef>
              <a:spcAft>
                <a:spcPts val="0"/>
              </a:spcAft>
              <a:buClr>
                <a:srgbClr val="FF3300"/>
              </a:buClr>
              <a:defRPr/>
            </a:pPr>
            <a:r>
              <a:rPr lang="en-US" sz="1600" b="0" kern="0" dirty="0">
                <a:latin typeface="+mn-lt"/>
                <a:ea typeface="Times New Roman"/>
                <a:cs typeface="+mn-cs"/>
              </a:rPr>
              <a:t>You are on the Web – </a:t>
            </a:r>
            <a:r>
              <a:rPr lang="en-US" sz="1600" b="0" kern="0" dirty="0" err="1">
                <a:latin typeface="+mn-lt"/>
                <a:ea typeface="Times New Roman"/>
                <a:cs typeface="+mn-cs"/>
              </a:rPr>
              <a:t>Wanna</a:t>
            </a:r>
            <a:r>
              <a:rPr lang="en-US" sz="1600" b="0" kern="0" dirty="0">
                <a:latin typeface="+mn-lt"/>
                <a:ea typeface="Times New Roman"/>
                <a:cs typeface="+mn-cs"/>
              </a:rPr>
              <a:t> talk?</a:t>
            </a:r>
          </a:p>
          <a:p>
            <a:pPr eaLnBrk="0" hangingPunct="0">
              <a:spcBef>
                <a:spcPts val="900"/>
              </a:spcBef>
              <a:spcAft>
                <a:spcPts val="0"/>
              </a:spcAft>
              <a:buClr>
                <a:srgbClr val="FF3300"/>
              </a:buClr>
              <a:defRPr/>
            </a:pPr>
            <a:r>
              <a:rPr lang="en-US" sz="1600" b="0" kern="0" dirty="0">
                <a:latin typeface="+mn-lt"/>
                <a:ea typeface="Times New Roman"/>
                <a:cs typeface="+mn-cs"/>
              </a:rPr>
              <a:t>– </a:t>
            </a:r>
            <a:r>
              <a:rPr lang="en-US" sz="1600" kern="0" dirty="0">
                <a:latin typeface="+mn-lt"/>
                <a:ea typeface="Times New Roman"/>
                <a:cs typeface="+mn-cs"/>
              </a:rPr>
              <a:t>Don’t pick up your phone. Just click! </a:t>
            </a:r>
            <a:r>
              <a:rPr lang="en-US" sz="1600" b="0" kern="0" dirty="0">
                <a:latin typeface="+mn-lt"/>
                <a:ea typeface="Times New Roman"/>
                <a:cs typeface="+mn-cs"/>
              </a:rPr>
              <a:t>Communicate with voice, video and data and screen.</a:t>
            </a:r>
          </a:p>
          <a:p>
            <a:pPr marL="180975" indent="-180975" eaLnBrk="0" hangingPunct="0">
              <a:spcBef>
                <a:spcPts val="900"/>
              </a:spcBef>
              <a:spcAft>
                <a:spcPts val="0"/>
              </a:spcAft>
              <a:buClr>
                <a:srgbClr val="FF3300"/>
              </a:buClr>
              <a:defRPr/>
            </a:pPr>
            <a:endParaRPr lang="en-US" sz="1800" kern="0" dirty="0">
              <a:latin typeface="+mn-lt"/>
              <a:cs typeface="+mn-cs"/>
            </a:endParaRPr>
          </a:p>
        </p:txBody>
      </p:sp>
      <p:grpSp>
        <p:nvGrpSpPr>
          <p:cNvPr id="2" name="Grupp 12"/>
          <p:cNvGrpSpPr>
            <a:grpSpLocks/>
          </p:cNvGrpSpPr>
          <p:nvPr/>
        </p:nvGrpSpPr>
        <p:grpSpPr bwMode="auto">
          <a:xfrm>
            <a:off x="390525" y="1257300"/>
            <a:ext cx="3295650" cy="3463925"/>
            <a:chOff x="5981702" y="3190875"/>
            <a:chExt cx="3295649" cy="3463925"/>
          </a:xfrm>
        </p:grpSpPr>
        <p:pic>
          <p:nvPicPr>
            <p:cNvPr id="49166" name="Picture 3"/>
            <p:cNvPicPr>
              <a:picLocks noChangeAspect="1" noChangeArrowheads="1"/>
            </p:cNvPicPr>
            <p:nvPr/>
          </p:nvPicPr>
          <p:blipFill>
            <a:blip r:embed="rId2" cstate="print"/>
            <a:srcRect/>
            <a:stretch>
              <a:fillRect/>
            </a:stretch>
          </p:blipFill>
          <p:spPr bwMode="auto">
            <a:xfrm>
              <a:off x="6270625" y="3737586"/>
              <a:ext cx="2520950" cy="775677"/>
            </a:xfrm>
            <a:prstGeom prst="rect">
              <a:avLst/>
            </a:prstGeom>
            <a:noFill/>
            <a:ln w="9525">
              <a:noFill/>
              <a:miter lim="800000"/>
              <a:headEnd/>
              <a:tailEnd/>
            </a:ln>
          </p:spPr>
        </p:pic>
        <p:sp>
          <p:nvSpPr>
            <p:cNvPr id="49167" name="textruta 76"/>
            <p:cNvSpPr txBox="1">
              <a:spLocks noChangeArrowheads="1"/>
            </p:cNvSpPr>
            <p:nvPr/>
          </p:nvSpPr>
          <p:spPr bwMode="auto">
            <a:xfrm>
              <a:off x="5981702" y="3190875"/>
              <a:ext cx="3295649" cy="400050"/>
            </a:xfrm>
            <a:prstGeom prst="rect">
              <a:avLst/>
            </a:prstGeom>
            <a:solidFill>
              <a:srgbClr val="FF9999"/>
            </a:solidFill>
            <a:ln w="9525">
              <a:solidFill>
                <a:srgbClr val="000000"/>
              </a:solidFill>
              <a:miter lim="800000"/>
              <a:headEnd/>
              <a:tailEnd/>
            </a:ln>
          </p:spPr>
          <p:txBody>
            <a:bodyPr/>
            <a:lstStyle/>
            <a:p>
              <a:pPr algn="ctr"/>
              <a:r>
                <a:rPr lang="en-US" sz="2000"/>
                <a:t>Don’t Dial,</a:t>
              </a:r>
              <a:r>
                <a:rPr lang="en-US" sz="2000" b="0"/>
                <a:t> </a:t>
              </a:r>
              <a:r>
                <a:rPr lang="en-US" sz="2000"/>
                <a:t>Just click!</a:t>
              </a:r>
            </a:p>
            <a:p>
              <a:pPr algn="ctr"/>
              <a:endParaRPr lang="en-US" sz="2000"/>
            </a:p>
            <a:p>
              <a:pPr algn="ctr"/>
              <a:endParaRPr lang="en-US" sz="2000"/>
            </a:p>
            <a:p>
              <a:pPr algn="ctr"/>
              <a:r>
                <a:rPr lang="en-US" sz="2000"/>
                <a:t>               </a:t>
              </a:r>
            </a:p>
            <a:p>
              <a:pPr algn="ctr"/>
              <a:endParaRPr lang="en-US" sz="2000"/>
            </a:p>
          </p:txBody>
        </p:sp>
        <p:pic>
          <p:nvPicPr>
            <p:cNvPr id="49168" name="Picture 4"/>
            <p:cNvPicPr>
              <a:picLocks noChangeAspect="1" noChangeArrowheads="1"/>
            </p:cNvPicPr>
            <p:nvPr/>
          </p:nvPicPr>
          <p:blipFill>
            <a:blip r:embed="rId3" cstate="print"/>
            <a:srcRect/>
            <a:stretch>
              <a:fillRect/>
            </a:stretch>
          </p:blipFill>
          <p:spPr bwMode="auto">
            <a:xfrm>
              <a:off x="6214083" y="4794249"/>
              <a:ext cx="2796033" cy="663575"/>
            </a:xfrm>
            <a:prstGeom prst="rect">
              <a:avLst/>
            </a:prstGeom>
            <a:noFill/>
            <a:ln w="9525">
              <a:noFill/>
              <a:miter lim="800000"/>
              <a:headEnd/>
              <a:tailEnd/>
            </a:ln>
          </p:spPr>
        </p:pic>
        <p:pic>
          <p:nvPicPr>
            <p:cNvPr id="49169" name="Picture 7"/>
            <p:cNvPicPr>
              <a:picLocks noChangeAspect="1" noChangeArrowheads="1"/>
            </p:cNvPicPr>
            <p:nvPr/>
          </p:nvPicPr>
          <p:blipFill>
            <a:blip r:embed="rId4" cstate="print"/>
            <a:srcRect/>
            <a:stretch>
              <a:fillRect/>
            </a:stretch>
          </p:blipFill>
          <p:spPr bwMode="auto">
            <a:xfrm>
              <a:off x="6435725" y="5835650"/>
              <a:ext cx="2143125" cy="819150"/>
            </a:xfrm>
            <a:prstGeom prst="rect">
              <a:avLst/>
            </a:prstGeom>
            <a:noFill/>
            <a:ln w="9525">
              <a:noFill/>
              <a:miter lim="800000"/>
              <a:headEnd/>
              <a:tailEnd/>
            </a:ln>
          </p:spPr>
        </p:pic>
      </p:grpSp>
      <p:cxnSp>
        <p:nvCxnSpPr>
          <p:cNvPr id="49158" name="Rak 18"/>
          <p:cNvCxnSpPr>
            <a:cxnSpLocks noChangeShapeType="1"/>
          </p:cNvCxnSpPr>
          <p:nvPr/>
        </p:nvCxnSpPr>
        <p:spPr bwMode="auto">
          <a:xfrm>
            <a:off x="419100" y="2638425"/>
            <a:ext cx="3257550" cy="0"/>
          </a:xfrm>
          <a:prstGeom prst="line">
            <a:avLst/>
          </a:prstGeom>
          <a:noFill/>
          <a:ln w="9525" algn="ctr">
            <a:solidFill>
              <a:schemeClr val="tx1"/>
            </a:solidFill>
            <a:round/>
            <a:headEnd/>
            <a:tailEnd/>
          </a:ln>
        </p:spPr>
      </p:cxnSp>
      <p:cxnSp>
        <p:nvCxnSpPr>
          <p:cNvPr id="49159" name="Rak 19"/>
          <p:cNvCxnSpPr>
            <a:cxnSpLocks noChangeShapeType="1"/>
          </p:cNvCxnSpPr>
          <p:nvPr/>
        </p:nvCxnSpPr>
        <p:spPr bwMode="auto">
          <a:xfrm>
            <a:off x="390525" y="3724275"/>
            <a:ext cx="3257550" cy="0"/>
          </a:xfrm>
          <a:prstGeom prst="line">
            <a:avLst/>
          </a:prstGeom>
          <a:noFill/>
          <a:ln w="9525" algn="ctr">
            <a:solidFill>
              <a:schemeClr val="tx1"/>
            </a:solidFill>
            <a:round/>
            <a:headEnd/>
            <a:tailEnd/>
          </a:ln>
        </p:spPr>
      </p:cxnSp>
      <p:cxnSp>
        <p:nvCxnSpPr>
          <p:cNvPr id="49160" name="Rak 21"/>
          <p:cNvCxnSpPr>
            <a:cxnSpLocks noChangeShapeType="1"/>
          </p:cNvCxnSpPr>
          <p:nvPr/>
        </p:nvCxnSpPr>
        <p:spPr bwMode="auto">
          <a:xfrm>
            <a:off x="400050" y="4895850"/>
            <a:ext cx="3257550" cy="0"/>
          </a:xfrm>
          <a:prstGeom prst="line">
            <a:avLst/>
          </a:prstGeom>
          <a:noFill/>
          <a:ln w="9525" algn="ctr">
            <a:solidFill>
              <a:schemeClr val="tx1"/>
            </a:solidFill>
            <a:round/>
            <a:headEnd/>
            <a:tailEnd/>
          </a:ln>
        </p:spPr>
      </p:cxnSp>
      <p:grpSp>
        <p:nvGrpSpPr>
          <p:cNvPr id="3" name="Grupp 18"/>
          <p:cNvGrpSpPr>
            <a:grpSpLocks/>
          </p:cNvGrpSpPr>
          <p:nvPr/>
        </p:nvGrpSpPr>
        <p:grpSpPr bwMode="auto">
          <a:xfrm>
            <a:off x="4094328" y="1257300"/>
            <a:ext cx="4844956" cy="4857750"/>
            <a:chOff x="4381500" y="1257300"/>
            <a:chExt cx="4557784" cy="4857749"/>
          </a:xfrm>
        </p:grpSpPr>
        <p:sp>
          <p:nvSpPr>
            <p:cNvPr id="18" name="Platshållare för innehåll 4"/>
            <p:cNvSpPr txBox="1">
              <a:spLocks/>
            </p:cNvSpPr>
            <p:nvPr/>
          </p:nvSpPr>
          <p:spPr bwMode="auto">
            <a:xfrm>
              <a:off x="4381500" y="1257300"/>
              <a:ext cx="4557784" cy="4857749"/>
            </a:xfrm>
            <a:prstGeom prst="rect">
              <a:avLst/>
            </a:prstGeom>
            <a:noFill/>
            <a:ln w="9525">
              <a:noFill/>
              <a:miter lim="800000"/>
              <a:headEnd/>
              <a:tailEnd/>
            </a:ln>
          </p:spPr>
          <p:txBody>
            <a:bodyPr lIns="0" tIns="0" rIns="0" bIns="0"/>
            <a:lstStyle/>
            <a:p>
              <a:pPr eaLnBrk="0" hangingPunct="0">
                <a:spcBef>
                  <a:spcPct val="20000"/>
                </a:spcBef>
                <a:buClr>
                  <a:srgbClr val="FF3300"/>
                </a:buClr>
                <a:buFont typeface="Wingdings" pitchFamily="2" charset="2"/>
                <a:buNone/>
                <a:defRPr/>
              </a:pPr>
              <a:r>
                <a:rPr lang="en-US" sz="2000" u="sng" kern="0" dirty="0">
                  <a:solidFill>
                    <a:srgbClr val="B30F41"/>
                  </a:solidFill>
                  <a:latin typeface="+mn-lt"/>
                  <a:cs typeface="+mn-cs"/>
                </a:rPr>
                <a:t>Calling by Clicking on Web Page</a:t>
              </a:r>
            </a:p>
            <a:p>
              <a:pPr eaLnBrk="0" hangingPunct="0">
                <a:spcBef>
                  <a:spcPct val="20000"/>
                </a:spcBef>
                <a:buClr>
                  <a:srgbClr val="FF3300"/>
                </a:buClr>
                <a:buFont typeface="Wingdings" pitchFamily="2" charset="2"/>
                <a:buNone/>
                <a:defRPr/>
              </a:pPr>
              <a:endParaRPr lang="en-US" sz="2000" b="0" kern="0" dirty="0">
                <a:solidFill>
                  <a:srgbClr val="B30F41"/>
                </a:solidFill>
                <a:latin typeface="+mn-lt"/>
                <a:cs typeface="+mn-cs"/>
              </a:endParaRPr>
            </a:p>
            <a:p>
              <a:pPr eaLnBrk="0" hangingPunct="0">
                <a:spcBef>
                  <a:spcPct val="20000"/>
                </a:spcBef>
                <a:buClr>
                  <a:srgbClr val="FF3300"/>
                </a:buClr>
                <a:buFont typeface="Wingdings" pitchFamily="2" charset="2"/>
                <a:buNone/>
                <a:defRPr/>
              </a:pPr>
              <a:r>
                <a:rPr lang="en-US" sz="2000" b="0" kern="0" dirty="0">
                  <a:solidFill>
                    <a:srgbClr val="B30F41"/>
                  </a:solidFill>
                  <a:latin typeface="+mn-lt"/>
                  <a:cs typeface="+mn-cs"/>
                </a:rPr>
                <a:t>A Great Application </a:t>
              </a:r>
            </a:p>
            <a:p>
              <a:pPr eaLnBrk="0" hangingPunct="0">
                <a:spcBef>
                  <a:spcPct val="20000"/>
                </a:spcBef>
                <a:buClr>
                  <a:srgbClr val="FF3300"/>
                </a:buClr>
                <a:buFont typeface="Wingdings" pitchFamily="2" charset="2"/>
                <a:buNone/>
                <a:defRPr/>
              </a:pPr>
              <a:endParaRPr lang="en-US" sz="2000" b="0" kern="0" dirty="0">
                <a:solidFill>
                  <a:srgbClr val="B30F41"/>
                </a:solidFill>
                <a:latin typeface="+mn-lt"/>
                <a:cs typeface="+mn-cs"/>
              </a:endParaRPr>
            </a:p>
            <a:p>
              <a:pPr eaLnBrk="0" hangingPunct="0">
                <a:spcBef>
                  <a:spcPct val="20000"/>
                </a:spcBef>
                <a:buClr>
                  <a:srgbClr val="FF3300"/>
                </a:buClr>
                <a:buFont typeface="Wingdings" pitchFamily="2" charset="2"/>
                <a:buNone/>
                <a:defRPr/>
              </a:pPr>
              <a:endParaRPr lang="en-US" sz="2000" b="0" kern="0" dirty="0">
                <a:solidFill>
                  <a:srgbClr val="B30F41"/>
                </a:solidFill>
                <a:latin typeface="+mn-lt"/>
                <a:cs typeface="+mn-cs"/>
              </a:endParaRPr>
            </a:p>
            <a:p>
              <a:pPr eaLnBrk="0" hangingPunct="0">
                <a:spcBef>
                  <a:spcPct val="20000"/>
                </a:spcBef>
                <a:buClr>
                  <a:srgbClr val="FF3300"/>
                </a:buClr>
                <a:buFont typeface="Wingdings" pitchFamily="2" charset="2"/>
                <a:buNone/>
                <a:defRPr/>
              </a:pPr>
              <a:endParaRPr lang="en-US" sz="2000" b="0" kern="0" dirty="0">
                <a:solidFill>
                  <a:srgbClr val="B30F41"/>
                </a:solidFill>
                <a:latin typeface="+mn-lt"/>
                <a:cs typeface="+mn-cs"/>
              </a:endParaRPr>
            </a:p>
            <a:p>
              <a:pPr eaLnBrk="0" hangingPunct="0">
                <a:spcBef>
                  <a:spcPct val="20000"/>
                </a:spcBef>
                <a:buClr>
                  <a:srgbClr val="FF3300"/>
                </a:buClr>
                <a:buFont typeface="Wingdings" pitchFamily="2" charset="2"/>
                <a:buNone/>
                <a:defRPr/>
              </a:pPr>
              <a:endParaRPr lang="en-US" sz="2000" b="0" kern="0" dirty="0">
                <a:solidFill>
                  <a:srgbClr val="B30F41"/>
                </a:solidFill>
                <a:latin typeface="+mn-lt"/>
                <a:cs typeface="+mn-cs"/>
              </a:endParaRPr>
            </a:p>
            <a:p>
              <a:pPr eaLnBrk="0" hangingPunct="0">
                <a:spcBef>
                  <a:spcPct val="20000"/>
                </a:spcBef>
                <a:buClr>
                  <a:srgbClr val="FF3300"/>
                </a:buClr>
                <a:buFont typeface="Wingdings" pitchFamily="2" charset="2"/>
                <a:buNone/>
                <a:defRPr/>
              </a:pPr>
              <a:endParaRPr lang="en-US" sz="2000" b="0" kern="0" dirty="0">
                <a:solidFill>
                  <a:srgbClr val="B30F41"/>
                </a:solidFill>
                <a:latin typeface="+mn-lt"/>
                <a:cs typeface="+mn-cs"/>
              </a:endParaRPr>
            </a:p>
            <a:p>
              <a:pPr eaLnBrk="0" hangingPunct="0">
                <a:spcBef>
                  <a:spcPct val="20000"/>
                </a:spcBef>
                <a:buClr>
                  <a:srgbClr val="FF3300"/>
                </a:buClr>
                <a:buFont typeface="Wingdings" pitchFamily="2" charset="2"/>
                <a:buNone/>
                <a:defRPr/>
              </a:pPr>
              <a:endParaRPr lang="en-US" sz="2000" b="0" kern="0" dirty="0">
                <a:solidFill>
                  <a:srgbClr val="B30F41"/>
                </a:solidFill>
                <a:latin typeface="+mn-lt"/>
                <a:cs typeface="+mn-cs"/>
              </a:endParaRPr>
            </a:p>
            <a:p>
              <a:pPr eaLnBrk="0" hangingPunct="0">
                <a:spcBef>
                  <a:spcPct val="20000"/>
                </a:spcBef>
                <a:buClr>
                  <a:srgbClr val="FF3300"/>
                </a:buClr>
                <a:buFont typeface="Wingdings" pitchFamily="2" charset="2"/>
                <a:buNone/>
                <a:defRPr/>
              </a:pPr>
              <a:endParaRPr lang="en-US" sz="2000" b="0" kern="0" dirty="0">
                <a:solidFill>
                  <a:srgbClr val="B30F41"/>
                </a:solidFill>
                <a:latin typeface="+mn-lt"/>
                <a:cs typeface="+mn-cs"/>
              </a:endParaRPr>
            </a:p>
            <a:p>
              <a:pPr eaLnBrk="0" hangingPunct="0">
                <a:spcBef>
                  <a:spcPct val="20000"/>
                </a:spcBef>
                <a:buClr>
                  <a:srgbClr val="FF3300"/>
                </a:buClr>
                <a:buFont typeface="Wingdings" pitchFamily="2" charset="2"/>
                <a:buNone/>
                <a:defRPr/>
              </a:pPr>
              <a:endParaRPr lang="en-US" sz="2000" b="0" kern="0" dirty="0">
                <a:solidFill>
                  <a:srgbClr val="B30F41"/>
                </a:solidFill>
                <a:latin typeface="+mn-lt"/>
                <a:cs typeface="+mn-cs"/>
              </a:endParaRPr>
            </a:p>
            <a:p>
              <a:pPr eaLnBrk="0" hangingPunct="0">
                <a:spcBef>
                  <a:spcPct val="20000"/>
                </a:spcBef>
                <a:buClr>
                  <a:srgbClr val="FF3300"/>
                </a:buClr>
                <a:buFont typeface="Wingdings" pitchFamily="2" charset="2"/>
                <a:buNone/>
                <a:defRPr/>
              </a:pPr>
              <a:endParaRPr lang="en-US" sz="2000" b="0" kern="0" dirty="0">
                <a:solidFill>
                  <a:srgbClr val="B30F41"/>
                </a:solidFill>
                <a:latin typeface="+mn-lt"/>
                <a:cs typeface="+mn-cs"/>
              </a:endParaRPr>
            </a:p>
            <a:p>
              <a:pPr eaLnBrk="0" hangingPunct="0">
                <a:spcBef>
                  <a:spcPct val="20000"/>
                </a:spcBef>
                <a:buClr>
                  <a:srgbClr val="FF3300"/>
                </a:buClr>
                <a:buFont typeface="Wingdings" pitchFamily="2" charset="2"/>
                <a:buNone/>
                <a:defRPr/>
              </a:pPr>
              <a:r>
                <a:rPr lang="en-US" sz="2000" b="0" kern="0" dirty="0" smtClean="0">
                  <a:solidFill>
                    <a:srgbClr val="B30F41"/>
                  </a:solidFill>
                  <a:latin typeface="+mn-lt"/>
                  <a:cs typeface="+mn-cs"/>
                </a:rPr>
                <a:t>Need we more that the company website and the always available browser?</a:t>
              </a:r>
              <a:endParaRPr lang="en-US" sz="1800" b="0" kern="0" dirty="0">
                <a:solidFill>
                  <a:srgbClr val="B30F41"/>
                </a:solidFill>
                <a:latin typeface="+mn-lt"/>
                <a:cs typeface="+mn-cs"/>
              </a:endParaRPr>
            </a:p>
          </p:txBody>
        </p:sp>
        <p:sp>
          <p:nvSpPr>
            <p:cNvPr id="16" name="Magnetskiva 15"/>
            <p:cNvSpPr/>
            <p:nvPr/>
          </p:nvSpPr>
          <p:spPr>
            <a:xfrm>
              <a:off x="6953250" y="2190750"/>
              <a:ext cx="1123950" cy="1133475"/>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400" dirty="0"/>
                <a:t>Company</a:t>
              </a:r>
            </a:p>
            <a:p>
              <a:pPr algn="ctr">
                <a:defRPr/>
              </a:pPr>
              <a:r>
                <a:rPr lang="en-US" sz="1400" dirty="0"/>
                <a:t>Web Server</a:t>
              </a:r>
            </a:p>
          </p:txBody>
        </p:sp>
        <p:pic>
          <p:nvPicPr>
            <p:cNvPr id="49164" name="Picture 5" descr="C:\J_Kolon\TMC\WebRTCAtlantaJune2013\CallNow.png"/>
            <p:cNvPicPr>
              <a:picLocks noChangeAspect="1" noChangeArrowheads="1"/>
            </p:cNvPicPr>
            <p:nvPr/>
          </p:nvPicPr>
          <p:blipFill>
            <a:blip r:embed="rId5" cstate="print"/>
            <a:srcRect/>
            <a:stretch>
              <a:fillRect/>
            </a:stretch>
          </p:blipFill>
          <p:spPr bwMode="auto">
            <a:xfrm>
              <a:off x="4394903" y="2838450"/>
              <a:ext cx="2253547" cy="1785557"/>
            </a:xfrm>
            <a:prstGeom prst="rect">
              <a:avLst/>
            </a:prstGeom>
            <a:noFill/>
            <a:ln w="9525">
              <a:noFill/>
              <a:miter lim="800000"/>
              <a:headEnd/>
              <a:tailEnd/>
            </a:ln>
          </p:spPr>
        </p:pic>
        <p:pic>
          <p:nvPicPr>
            <p:cNvPr id="49165" name="Picture 2" descr="C:\J_Kolon\TMC\WebRTCAtlantaJune2013\RTCBrowser.png"/>
            <p:cNvPicPr>
              <a:picLocks noChangeAspect="1" noChangeArrowheads="1"/>
            </p:cNvPicPr>
            <p:nvPr/>
          </p:nvPicPr>
          <p:blipFill>
            <a:blip r:embed="rId6" cstate="print"/>
            <a:srcRect/>
            <a:stretch>
              <a:fillRect/>
            </a:stretch>
          </p:blipFill>
          <p:spPr bwMode="auto">
            <a:xfrm>
              <a:off x="6872288" y="3605212"/>
              <a:ext cx="2062162" cy="190982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ubrik 1"/>
          <p:cNvSpPr>
            <a:spLocks noGrp="1"/>
          </p:cNvSpPr>
          <p:nvPr>
            <p:ph type="title"/>
          </p:nvPr>
        </p:nvSpPr>
        <p:spPr/>
        <p:txBody>
          <a:bodyPr/>
          <a:lstStyle/>
          <a:p>
            <a:endParaRPr lang="en-US" smtClean="0"/>
          </a:p>
        </p:txBody>
      </p:sp>
      <p:sp>
        <p:nvSpPr>
          <p:cNvPr id="40963" name="Platshållare för innehåll 2"/>
          <p:cNvSpPr>
            <a:spLocks noGrp="1"/>
          </p:cNvSpPr>
          <p:nvPr>
            <p:ph idx="1"/>
          </p:nvPr>
        </p:nvSpPr>
        <p:spPr>
          <a:xfrm>
            <a:off x="485775" y="1304925"/>
            <a:ext cx="8316913" cy="5086350"/>
          </a:xfrm>
        </p:spPr>
        <p:txBody>
          <a:bodyPr/>
          <a:lstStyle/>
          <a:p>
            <a:endParaRPr lang="en-US" smtClean="0"/>
          </a:p>
        </p:txBody>
      </p:sp>
      <p:pic>
        <p:nvPicPr>
          <p:cNvPr id="40964" name="Picture 2"/>
          <p:cNvPicPr>
            <a:picLocks noChangeAspect="1" noChangeArrowheads="1"/>
          </p:cNvPicPr>
          <p:nvPr/>
        </p:nvPicPr>
        <p:blipFill>
          <a:blip r:embed="rId3" cstate="print"/>
          <a:srcRect/>
          <a:stretch>
            <a:fillRect/>
          </a:stretch>
        </p:blipFill>
        <p:spPr bwMode="auto">
          <a:xfrm>
            <a:off x="0" y="-66675"/>
            <a:ext cx="9220200" cy="6924675"/>
          </a:xfrm>
          <a:prstGeom prst="rect">
            <a:avLst/>
          </a:prstGeom>
          <a:noFill/>
          <a:ln w="9525">
            <a:noFill/>
            <a:miter lim="800000"/>
            <a:headEnd/>
            <a:tailEnd/>
          </a:ln>
        </p:spPr>
      </p:pic>
      <p:sp>
        <p:nvSpPr>
          <p:cNvPr id="40965" name="textruta 4"/>
          <p:cNvSpPr txBox="1">
            <a:spLocks noChangeArrowheads="1"/>
          </p:cNvSpPr>
          <p:nvPr/>
        </p:nvSpPr>
        <p:spPr bwMode="auto">
          <a:xfrm>
            <a:off x="453386" y="801356"/>
            <a:ext cx="8511102" cy="614362"/>
          </a:xfrm>
          <a:prstGeom prst="rect">
            <a:avLst/>
          </a:prstGeom>
          <a:solidFill>
            <a:srgbClr val="FF9999"/>
          </a:solidFill>
          <a:ln w="9525">
            <a:noFill/>
            <a:miter lim="800000"/>
            <a:headEnd/>
            <a:tailEnd/>
          </a:ln>
        </p:spPr>
        <p:txBody>
          <a:bodyPr wrap="square">
            <a:spAutoFit/>
          </a:bodyPr>
          <a:lstStyle/>
          <a:p>
            <a:r>
              <a:rPr lang="en-US" sz="1800" b="0" dirty="0" smtClean="0"/>
              <a:t>The IMS </a:t>
            </a:r>
            <a:r>
              <a:rPr lang="en-US" sz="1800" b="0" dirty="0"/>
              <a:t>view: “</a:t>
            </a:r>
            <a:r>
              <a:rPr lang="en-US" sz="1600" b="0" dirty="0"/>
              <a:t>Now we can get </a:t>
            </a:r>
            <a:r>
              <a:rPr lang="en-US" sz="1600" b="0" dirty="0" smtClean="0"/>
              <a:t>an always available </a:t>
            </a:r>
            <a:r>
              <a:rPr lang="en-US" sz="1600" b="0" dirty="0"/>
              <a:t>IMS-RCS client that hopefully resolves the NAT/ FW </a:t>
            </a:r>
            <a:r>
              <a:rPr lang="en-US" sz="1600" b="0" dirty="0" smtClean="0"/>
              <a:t>issue” </a:t>
            </a:r>
            <a:r>
              <a:rPr lang="en-US" sz="1600" b="0" dirty="0"/>
              <a:t>(not as good as Skype and without </a:t>
            </a:r>
            <a:r>
              <a:rPr lang="en-US" sz="1600" b="0" dirty="0" err="1"/>
              <a:t>QoS</a:t>
            </a:r>
            <a:r>
              <a:rPr lang="en-US" sz="1600" b="0" dirty="0"/>
              <a:t> though</a:t>
            </a:r>
            <a:r>
              <a:rPr lang="en-US" sz="1600" b="0" dirty="0" smtClean="0"/>
              <a:t>…).  </a:t>
            </a:r>
            <a:endParaRPr lang="en-US" sz="1600" b="0" dirty="0"/>
          </a:p>
        </p:txBody>
      </p:sp>
      <p:sp>
        <p:nvSpPr>
          <p:cNvPr id="40966" name="textruta 4"/>
          <p:cNvSpPr txBox="1">
            <a:spLocks noChangeArrowheads="1"/>
          </p:cNvSpPr>
          <p:nvPr/>
        </p:nvSpPr>
        <p:spPr bwMode="auto">
          <a:xfrm>
            <a:off x="4476940" y="4416687"/>
            <a:ext cx="1555371" cy="1815882"/>
          </a:xfrm>
          <a:prstGeom prst="rect">
            <a:avLst/>
          </a:prstGeom>
          <a:solidFill>
            <a:srgbClr val="FF9999"/>
          </a:solidFill>
          <a:ln w="9525">
            <a:noFill/>
            <a:miter lim="800000"/>
            <a:headEnd/>
            <a:tailEnd/>
          </a:ln>
        </p:spPr>
        <p:txBody>
          <a:bodyPr wrap="square">
            <a:spAutoFit/>
          </a:bodyPr>
          <a:lstStyle/>
          <a:p>
            <a:r>
              <a:rPr lang="en-US" sz="1600" b="0" dirty="0" smtClean="0"/>
              <a:t>Yes, a Web application can be a </a:t>
            </a:r>
            <a:r>
              <a:rPr lang="en-US" sz="1600" b="0" dirty="0" err="1" smtClean="0"/>
              <a:t>softphone</a:t>
            </a:r>
            <a:r>
              <a:rPr lang="en-US" sz="1600" b="0" dirty="0" smtClean="0"/>
              <a:t> into e.g. an IMS+RCS network/ application</a:t>
            </a:r>
            <a:endParaRPr lang="en-US" sz="1600" b="0" dirty="0"/>
          </a:p>
        </p:txBody>
      </p:sp>
      <p:sp>
        <p:nvSpPr>
          <p:cNvPr id="8" name="textruta 4"/>
          <p:cNvSpPr txBox="1">
            <a:spLocks noChangeArrowheads="1"/>
          </p:cNvSpPr>
          <p:nvPr/>
        </p:nvSpPr>
        <p:spPr bwMode="auto">
          <a:xfrm>
            <a:off x="3362633" y="341194"/>
            <a:ext cx="5603945" cy="400110"/>
          </a:xfrm>
          <a:prstGeom prst="rect">
            <a:avLst/>
          </a:prstGeom>
          <a:solidFill>
            <a:srgbClr val="FF9999"/>
          </a:solidFill>
          <a:ln w="9525">
            <a:noFill/>
            <a:miter lim="800000"/>
            <a:headEnd/>
            <a:tailEnd/>
          </a:ln>
        </p:spPr>
        <p:txBody>
          <a:bodyPr wrap="square">
            <a:spAutoFit/>
          </a:bodyPr>
          <a:lstStyle/>
          <a:p>
            <a:r>
              <a:rPr lang="en-US" sz="2000" dirty="0" smtClean="0"/>
              <a:t>Finally a client for the IMS+RCS network!</a:t>
            </a:r>
            <a:endParaRPr lang="en-US" sz="2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sz="2400" dirty="0" smtClean="0"/>
              <a:t>WebRTC and UC Require Better </a:t>
            </a:r>
            <a:r>
              <a:rPr lang="en-GB" sz="2400" dirty="0" err="1" smtClean="0"/>
              <a:t>QoS</a:t>
            </a:r>
            <a:r>
              <a:rPr lang="en-GB" sz="2400" dirty="0" smtClean="0"/>
              <a:t> Than Voice</a:t>
            </a:r>
            <a:r>
              <a:rPr lang="en-GB" sz="2000" dirty="0" smtClean="0"/>
              <a:t/>
            </a:r>
            <a:br>
              <a:rPr lang="en-GB" sz="2000" dirty="0" smtClean="0"/>
            </a:br>
            <a:r>
              <a:rPr lang="en-US" sz="1600" b="0" dirty="0" smtClean="0"/>
              <a:t>* </a:t>
            </a:r>
            <a:r>
              <a:rPr lang="en-US" sz="1600" b="0" dirty="0" err="1" smtClean="0"/>
              <a:t>QoS</a:t>
            </a:r>
            <a:r>
              <a:rPr lang="en-US" sz="1600" b="0" dirty="0" smtClean="0"/>
              <a:t> discussion and details in footnote</a:t>
            </a:r>
            <a:r>
              <a:rPr lang="en-US" sz="2000" b="0" dirty="0" smtClean="0"/>
              <a:t/>
            </a:r>
            <a:br>
              <a:rPr lang="en-US" sz="2000" b="0" dirty="0" smtClean="0"/>
            </a:br>
            <a:endParaRPr lang="en-US" sz="2000" dirty="0" smtClean="0"/>
          </a:p>
        </p:txBody>
      </p:sp>
      <p:sp>
        <p:nvSpPr>
          <p:cNvPr id="9" name="Platshållare för innehåll 8"/>
          <p:cNvSpPr>
            <a:spLocks noGrp="1"/>
          </p:cNvSpPr>
          <p:nvPr>
            <p:ph idx="1"/>
          </p:nvPr>
        </p:nvSpPr>
        <p:spPr>
          <a:xfrm>
            <a:off x="313899" y="1405719"/>
            <a:ext cx="8488907" cy="4967785"/>
          </a:xfrm>
        </p:spPr>
        <p:txBody>
          <a:bodyPr/>
          <a:lstStyle/>
          <a:p>
            <a:pPr>
              <a:buNone/>
            </a:pPr>
            <a:r>
              <a:rPr lang="sv-SE" dirty="0" smtClean="0"/>
              <a:t> </a:t>
            </a:r>
            <a:endParaRPr lang="sv-SE" dirty="0"/>
          </a:p>
        </p:txBody>
      </p:sp>
      <p:sp>
        <p:nvSpPr>
          <p:cNvPr id="46" name="Rectangle 4"/>
          <p:cNvSpPr txBox="1">
            <a:spLocks noChangeArrowheads="1"/>
          </p:cNvSpPr>
          <p:nvPr/>
        </p:nvSpPr>
        <p:spPr bwMode="auto">
          <a:xfrm>
            <a:off x="443552" y="4072151"/>
            <a:ext cx="8485188" cy="2570163"/>
          </a:xfrm>
          <a:prstGeom prst="rect">
            <a:avLst/>
          </a:prstGeom>
          <a:noFill/>
          <a:ln w="9525">
            <a:noFill/>
            <a:miter lim="800000"/>
            <a:headEnd/>
            <a:tailEnd/>
          </a:ln>
        </p:spPr>
        <p:txBody>
          <a:bodyPr lIns="0" tIns="0" rIns="0" bIns="0"/>
          <a:lstStyle/>
          <a:p>
            <a:pPr marL="342900" indent="-342900" algn="ctr" eaLnBrk="0" hangingPunct="0">
              <a:spcBef>
                <a:spcPct val="20000"/>
              </a:spcBef>
              <a:buClr>
                <a:srgbClr val="FF3300"/>
              </a:buClr>
              <a:defRPr/>
            </a:pPr>
            <a:r>
              <a:rPr lang="en-US" kern="0" dirty="0">
                <a:solidFill>
                  <a:srgbClr val="0000FF"/>
                </a:solidFill>
                <a:latin typeface="+mn-lt"/>
                <a:cs typeface="+mn-cs"/>
              </a:rPr>
              <a:t>From 3.5 kHz Voice to HiFi HD Telepresence </a:t>
            </a:r>
            <a:r>
              <a:rPr lang="en-US" kern="0" dirty="0" smtClean="0">
                <a:solidFill>
                  <a:srgbClr val="0000FF"/>
                </a:solidFill>
                <a:latin typeface="+mn-lt"/>
                <a:cs typeface="+mn-cs"/>
              </a:rPr>
              <a:t>Quality! </a:t>
            </a:r>
          </a:p>
          <a:p>
            <a:pPr marL="342900" indent="-342900" algn="ctr" eaLnBrk="0" hangingPunct="0">
              <a:spcBef>
                <a:spcPct val="20000"/>
              </a:spcBef>
              <a:buClr>
                <a:srgbClr val="FF3300"/>
              </a:buClr>
              <a:defRPr/>
            </a:pPr>
            <a:r>
              <a:rPr lang="en-US" sz="1800" b="0" kern="0" dirty="0" smtClean="0">
                <a:latin typeface="+mn-lt"/>
                <a:cs typeface="+mn-cs"/>
              </a:rPr>
              <a:t>Free Audio </a:t>
            </a:r>
            <a:r>
              <a:rPr lang="en-US" sz="1800" b="0" kern="0" dirty="0" err="1" smtClean="0">
                <a:latin typeface="+mn-lt"/>
                <a:cs typeface="+mn-cs"/>
              </a:rPr>
              <a:t>HiFi</a:t>
            </a:r>
            <a:r>
              <a:rPr lang="en-US" sz="1800" b="0" kern="0" dirty="0" smtClean="0">
                <a:latin typeface="+mn-lt"/>
                <a:cs typeface="+mn-cs"/>
              </a:rPr>
              <a:t> Codec Opus &amp; Video HD Codec VP8 (H.264?)</a:t>
            </a:r>
            <a:endParaRPr lang="en-US" sz="1800" b="0" kern="0" dirty="0">
              <a:latin typeface="+mn-lt"/>
              <a:cs typeface="+mn-cs"/>
            </a:endParaRPr>
          </a:p>
          <a:p>
            <a:pPr marL="342900" indent="-342900" eaLnBrk="0" hangingPunct="0">
              <a:spcBef>
                <a:spcPct val="20000"/>
              </a:spcBef>
              <a:buClr>
                <a:srgbClr val="FF3300"/>
              </a:buClr>
              <a:defRPr/>
            </a:pPr>
            <a:endParaRPr lang="en-US" sz="1600" kern="0" dirty="0">
              <a:solidFill>
                <a:srgbClr val="0000FF"/>
              </a:solidFill>
              <a:latin typeface="+mn-lt"/>
              <a:cs typeface="+mn-cs"/>
            </a:endParaRPr>
          </a:p>
          <a:p>
            <a:pPr marL="342900" indent="-342900" eaLnBrk="0" hangingPunct="0">
              <a:spcBef>
                <a:spcPct val="20000"/>
              </a:spcBef>
              <a:buClr>
                <a:srgbClr val="FF3300"/>
              </a:buClr>
              <a:defRPr/>
            </a:pPr>
            <a:r>
              <a:rPr lang="en-US" sz="1600" kern="0" dirty="0" smtClean="0">
                <a:latin typeface="+mn-lt"/>
                <a:cs typeface="+mn-cs"/>
              </a:rPr>
              <a:t>* The </a:t>
            </a:r>
            <a:r>
              <a:rPr lang="en-US" sz="1600" kern="0" dirty="0">
                <a:latin typeface="+mn-lt"/>
                <a:cs typeface="+mn-cs"/>
              </a:rPr>
              <a:t>confusion around Quality of Service (QoS) requirements for real-time traffic: </a:t>
            </a:r>
          </a:p>
          <a:p>
            <a:pPr eaLnBrk="0" hangingPunct="0">
              <a:spcBef>
                <a:spcPct val="20000"/>
              </a:spcBef>
              <a:buClr>
                <a:srgbClr val="FF3300"/>
              </a:buClr>
              <a:defRPr/>
            </a:pPr>
            <a:r>
              <a:rPr lang="en-US" sz="1200" b="0" dirty="0"/>
              <a:t>While </a:t>
            </a:r>
            <a:r>
              <a:rPr lang="en-US" sz="1200" b="0" dirty="0" err="1"/>
              <a:t>telcos</a:t>
            </a:r>
            <a:r>
              <a:rPr lang="en-US" sz="1200" b="0" dirty="0"/>
              <a:t> mostly regard QoS as highly important and often do level 2 or 2.5 separated networks or reservation type QoS, even where level 3 IP QoS (</a:t>
            </a:r>
            <a:r>
              <a:rPr lang="en-US" sz="1200" b="0" dirty="0" err="1"/>
              <a:t>diffserve</a:t>
            </a:r>
            <a:r>
              <a:rPr lang="en-US" sz="1200" b="0" dirty="0"/>
              <a:t>) could achieve the same, others (like </a:t>
            </a:r>
            <a:r>
              <a:rPr lang="en-US" sz="1200" b="0" dirty="0" smtClean="0"/>
              <a:t> “some IETF </a:t>
            </a:r>
            <a:r>
              <a:rPr lang="en-US" sz="1200" b="0" dirty="0"/>
              <a:t>and WebRTC people” ) often ignore QoS, assuming such problems will go away and sometimes claim that “it is all about bandwidth”. That is true but only if the pipe not  filled! However, TCP data traffic (surf, email, file transfer) intermittently fills the pipe, in its attempts to transfer that data as fast as possible. Doubling the bandwidth when sharing real-time traffic with intense data traffic on the same pipe, will </a:t>
            </a:r>
            <a:r>
              <a:rPr lang="en-US" sz="1200" b="0" u="sng" dirty="0"/>
              <a:t>not</a:t>
            </a:r>
            <a:r>
              <a:rPr lang="en-US" sz="1200" b="0" dirty="0"/>
              <a:t> make half of the bandwidth usable for quality traffic - it will rather be </a:t>
            </a:r>
            <a:r>
              <a:rPr lang="en-US" sz="1200" b="0" u="sng" dirty="0"/>
              <a:t>half the time</a:t>
            </a:r>
            <a:r>
              <a:rPr lang="en-US" sz="1200" b="0" dirty="0"/>
              <a:t> that the pipe is crowded. </a:t>
            </a:r>
            <a:endParaRPr lang="en-US" sz="1100" kern="0" dirty="0">
              <a:solidFill>
                <a:srgbClr val="0000FF"/>
              </a:solidFill>
              <a:latin typeface="+mn-lt"/>
              <a:cs typeface="+mn-cs"/>
            </a:endParaRPr>
          </a:p>
          <a:p>
            <a:pPr>
              <a:spcBef>
                <a:spcPts val="600"/>
              </a:spcBef>
              <a:defRPr/>
            </a:pPr>
            <a:endParaRPr lang="en-GB" sz="2000" i="1" kern="0" dirty="0">
              <a:solidFill>
                <a:srgbClr val="0000FF"/>
              </a:solidFill>
              <a:latin typeface="+mn-lt"/>
              <a:cs typeface="+mn-cs"/>
            </a:endParaRPr>
          </a:p>
          <a:p>
            <a:pPr marL="342900" indent="-342900" eaLnBrk="0" hangingPunct="0">
              <a:spcBef>
                <a:spcPct val="20000"/>
              </a:spcBef>
              <a:buClr>
                <a:srgbClr val="FF3300"/>
              </a:buClr>
              <a:defRPr/>
            </a:pPr>
            <a:endParaRPr lang="en-GB" sz="1600" kern="0" dirty="0">
              <a:latin typeface="+mn-lt"/>
              <a:cs typeface="+mn-cs"/>
            </a:endParaRPr>
          </a:p>
        </p:txBody>
      </p:sp>
      <p:pic>
        <p:nvPicPr>
          <p:cNvPr id="64516" name="Bildobjekt 3"/>
          <p:cNvPicPr>
            <a:picLocks noChangeAspect="1"/>
          </p:cNvPicPr>
          <p:nvPr/>
        </p:nvPicPr>
        <p:blipFill>
          <a:blip r:embed="rId3" cstate="print"/>
          <a:srcRect/>
          <a:stretch>
            <a:fillRect/>
          </a:stretch>
        </p:blipFill>
        <p:spPr bwMode="auto">
          <a:xfrm>
            <a:off x="653102" y="2306851"/>
            <a:ext cx="1703388" cy="1117600"/>
          </a:xfrm>
          <a:prstGeom prst="rect">
            <a:avLst/>
          </a:prstGeom>
          <a:noFill/>
          <a:ln w="9525">
            <a:noFill/>
            <a:miter lim="800000"/>
            <a:headEnd/>
            <a:tailEnd/>
          </a:ln>
        </p:spPr>
      </p:pic>
      <p:pic>
        <p:nvPicPr>
          <p:cNvPr id="64518" name="Bildobjekt 8" descr="ViolinSmartphone.png"/>
          <p:cNvPicPr>
            <a:picLocks noChangeAspect="1"/>
          </p:cNvPicPr>
          <p:nvPr/>
        </p:nvPicPr>
        <p:blipFill>
          <a:blip r:embed="rId4" cstate="print"/>
          <a:srcRect/>
          <a:stretch>
            <a:fillRect/>
          </a:stretch>
        </p:blipFill>
        <p:spPr bwMode="auto">
          <a:xfrm>
            <a:off x="4336102" y="2910101"/>
            <a:ext cx="2062163" cy="1057275"/>
          </a:xfrm>
          <a:prstGeom prst="rect">
            <a:avLst/>
          </a:prstGeom>
          <a:noFill/>
          <a:ln w="9525">
            <a:noFill/>
            <a:miter lim="800000"/>
            <a:headEnd/>
            <a:tailEnd/>
          </a:ln>
        </p:spPr>
      </p:pic>
      <p:pic>
        <p:nvPicPr>
          <p:cNvPr id="64519" name="Bildobjekt 4"/>
          <p:cNvPicPr>
            <a:picLocks noChangeAspect="1"/>
          </p:cNvPicPr>
          <p:nvPr/>
        </p:nvPicPr>
        <p:blipFill>
          <a:blip r:embed="rId5" cstate="print"/>
          <a:srcRect/>
          <a:stretch>
            <a:fillRect/>
          </a:stretch>
        </p:blipFill>
        <p:spPr bwMode="auto">
          <a:xfrm>
            <a:off x="4967927" y="1286089"/>
            <a:ext cx="3752850" cy="1524000"/>
          </a:xfrm>
          <a:prstGeom prst="rect">
            <a:avLst/>
          </a:prstGeom>
          <a:noFill/>
          <a:ln w="9525">
            <a:noFill/>
            <a:miter lim="800000"/>
            <a:headEnd/>
            <a:tailEnd/>
          </a:ln>
        </p:spPr>
      </p:pic>
      <p:sp>
        <p:nvSpPr>
          <p:cNvPr id="8" name="Right Arrow 18"/>
          <p:cNvSpPr>
            <a:spLocks noChangeArrowheads="1"/>
          </p:cNvSpPr>
          <p:nvPr/>
        </p:nvSpPr>
        <p:spPr bwMode="auto">
          <a:xfrm>
            <a:off x="2878848" y="2264747"/>
            <a:ext cx="1008062" cy="1176337"/>
          </a:xfrm>
          <a:prstGeom prst="rightArrow">
            <a:avLst>
              <a:gd name="adj1" fmla="val 50000"/>
              <a:gd name="adj2" fmla="val 49986"/>
            </a:avLst>
          </a:prstGeom>
          <a:solidFill>
            <a:srgbClr val="B30F41"/>
          </a:solidFill>
          <a:ln w="9525" algn="ctr">
            <a:solidFill>
              <a:schemeClr val="tx1"/>
            </a:solidFill>
            <a:round/>
            <a:headEnd/>
            <a:tailEnd/>
          </a:ln>
        </p:spPr>
        <p:txBody>
          <a:bodyPr/>
          <a:lstStyle/>
          <a:p>
            <a:r>
              <a:rPr lang="sv-SE" sz="1000" dirty="0" smtClean="0">
                <a:solidFill>
                  <a:srgbClr val="000000"/>
                </a:solidFill>
                <a:hlinkClick r:id="rId6" action="ppaction://hlinkfile"/>
              </a:rPr>
              <a:t>C:WebRTCapplication.mp4</a:t>
            </a:r>
            <a:endParaRPr lang="sv-SE" sz="1000" dirty="0">
              <a:solidFill>
                <a:srgbClr val="00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28" name="Grupp 130"/>
          <p:cNvGrpSpPr>
            <a:grpSpLocks/>
          </p:cNvGrpSpPr>
          <p:nvPr/>
        </p:nvGrpSpPr>
        <p:grpSpPr bwMode="auto">
          <a:xfrm>
            <a:off x="1009959" y="1785938"/>
            <a:ext cx="5130800" cy="3351212"/>
            <a:chOff x="4013200" y="3506788"/>
            <a:chExt cx="5130800" cy="3351212"/>
          </a:xfrm>
        </p:grpSpPr>
        <p:pic>
          <p:nvPicPr>
            <p:cNvPr id="1067" name="Bildobjekt 35"/>
            <p:cNvPicPr>
              <a:picLocks noChangeAspect="1"/>
            </p:cNvPicPr>
            <p:nvPr/>
          </p:nvPicPr>
          <p:blipFill>
            <a:blip r:embed="rId3" cstate="print"/>
            <a:srcRect/>
            <a:stretch>
              <a:fillRect/>
            </a:stretch>
          </p:blipFill>
          <p:spPr bwMode="auto">
            <a:xfrm>
              <a:off x="4013200" y="3533775"/>
              <a:ext cx="4872226" cy="3324225"/>
            </a:xfrm>
            <a:prstGeom prst="rect">
              <a:avLst/>
            </a:prstGeom>
            <a:noFill/>
            <a:ln w="9525">
              <a:noFill/>
              <a:miter lim="800000"/>
              <a:headEnd/>
              <a:tailEnd/>
            </a:ln>
          </p:spPr>
        </p:pic>
        <p:sp>
          <p:nvSpPr>
            <p:cNvPr id="45" name="TextBox 68"/>
            <p:cNvSpPr txBox="1"/>
            <p:nvPr/>
          </p:nvSpPr>
          <p:spPr bwMode="auto">
            <a:xfrm>
              <a:off x="5584825" y="4694238"/>
              <a:ext cx="2166937" cy="523875"/>
            </a:xfrm>
            <a:prstGeom prst="rect">
              <a:avLst/>
            </a:prstGeom>
            <a:noFill/>
          </p:spPr>
          <p:txBody>
            <a:bodyPr>
              <a:spAutoFit/>
            </a:bodyPr>
            <a:lstStyle/>
            <a:p>
              <a:pPr>
                <a:defRPr/>
              </a:pPr>
              <a:r>
                <a:rPr lang="en-US" sz="2800" dirty="0">
                  <a:solidFill>
                    <a:schemeClr val="tx1">
                      <a:lumMod val="50000"/>
                      <a:lumOff val="50000"/>
                    </a:schemeClr>
                  </a:solidFill>
                </a:rPr>
                <a:t>Internet</a:t>
              </a:r>
            </a:p>
          </p:txBody>
        </p:sp>
        <p:sp>
          <p:nvSpPr>
            <p:cNvPr id="46" name="Platshållare för innehåll 13"/>
            <p:cNvSpPr txBox="1">
              <a:spLocks/>
            </p:cNvSpPr>
            <p:nvPr/>
          </p:nvSpPr>
          <p:spPr bwMode="auto">
            <a:xfrm>
              <a:off x="8369300" y="6069013"/>
              <a:ext cx="774700" cy="322262"/>
            </a:xfrm>
            <a:prstGeom prst="rect">
              <a:avLst/>
            </a:prstGeom>
            <a:noFill/>
            <a:ln w="9525">
              <a:noFill/>
              <a:miter lim="800000"/>
              <a:headEnd/>
              <a:tailEnd/>
            </a:ln>
          </p:spPr>
          <p:txBody>
            <a:bodyPr lIns="0" tIns="0" rIns="0" bIns="0"/>
            <a:lstStyle/>
            <a:p>
              <a:pPr marL="342900" indent="-342900" eaLnBrk="0" hangingPunct="0">
                <a:spcBef>
                  <a:spcPct val="20000"/>
                </a:spcBef>
                <a:buClr>
                  <a:srgbClr val="FF3300"/>
                </a:buClr>
                <a:buFont typeface="Wingdings" pitchFamily="2" charset="2"/>
                <a:buNone/>
                <a:defRPr/>
              </a:pPr>
              <a:r>
                <a:rPr lang="sv-SE" sz="1800" kern="0">
                  <a:latin typeface="+mn-lt"/>
                  <a:cs typeface="+mn-cs"/>
                </a:rPr>
                <a:t> </a:t>
              </a:r>
            </a:p>
          </p:txBody>
        </p:sp>
        <p:pic>
          <p:nvPicPr>
            <p:cNvPr id="1070" name="Bildobjekt 84"/>
            <p:cNvPicPr>
              <a:picLocks noChangeAspect="1"/>
            </p:cNvPicPr>
            <p:nvPr/>
          </p:nvPicPr>
          <p:blipFill>
            <a:blip r:embed="rId4" cstate="print"/>
            <a:srcRect/>
            <a:stretch>
              <a:fillRect/>
            </a:stretch>
          </p:blipFill>
          <p:spPr bwMode="auto">
            <a:xfrm>
              <a:off x="6307138" y="5602288"/>
              <a:ext cx="1857375" cy="803275"/>
            </a:xfrm>
            <a:prstGeom prst="rect">
              <a:avLst/>
            </a:prstGeom>
            <a:noFill/>
            <a:ln w="9525">
              <a:noFill/>
              <a:miter lim="800000"/>
              <a:headEnd/>
              <a:tailEnd/>
            </a:ln>
          </p:spPr>
        </p:pic>
        <p:sp>
          <p:nvSpPr>
            <p:cNvPr id="48" name="Rektangel 47"/>
            <p:cNvSpPr/>
            <p:nvPr/>
          </p:nvSpPr>
          <p:spPr bwMode="auto">
            <a:xfrm>
              <a:off x="7885112" y="5765800"/>
              <a:ext cx="42863" cy="17780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72" name="Picture 33" descr="laptop_computer"/>
            <p:cNvPicPr>
              <a:picLocks noChangeAspect="1" noChangeArrowheads="1"/>
            </p:cNvPicPr>
            <p:nvPr/>
          </p:nvPicPr>
          <p:blipFill>
            <a:blip r:embed="rId5" cstate="print"/>
            <a:srcRect/>
            <a:stretch>
              <a:fillRect/>
            </a:stretch>
          </p:blipFill>
          <p:spPr bwMode="auto">
            <a:xfrm>
              <a:off x="7667625" y="5541963"/>
              <a:ext cx="519113" cy="309562"/>
            </a:xfrm>
            <a:prstGeom prst="rect">
              <a:avLst/>
            </a:prstGeom>
            <a:noFill/>
            <a:ln w="9525">
              <a:noFill/>
              <a:miter lim="800000"/>
              <a:headEnd/>
              <a:tailEnd/>
            </a:ln>
          </p:spPr>
        </p:pic>
        <p:sp>
          <p:nvSpPr>
            <p:cNvPr id="50" name="Rektangel 49"/>
            <p:cNvSpPr/>
            <p:nvPr/>
          </p:nvSpPr>
          <p:spPr bwMode="auto">
            <a:xfrm rot="16200000">
              <a:off x="7186613" y="5092700"/>
              <a:ext cx="44450" cy="16986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pic>
          <p:nvPicPr>
            <p:cNvPr id="1074" name="Bildobjekt 84"/>
            <p:cNvPicPr>
              <a:picLocks noChangeAspect="1"/>
            </p:cNvPicPr>
            <p:nvPr/>
          </p:nvPicPr>
          <p:blipFill>
            <a:blip r:embed="rId4" cstate="print"/>
            <a:srcRect/>
            <a:stretch>
              <a:fillRect/>
            </a:stretch>
          </p:blipFill>
          <p:spPr bwMode="auto">
            <a:xfrm>
              <a:off x="4757738" y="5835650"/>
              <a:ext cx="1303337" cy="561975"/>
            </a:xfrm>
            <a:prstGeom prst="rect">
              <a:avLst/>
            </a:prstGeom>
            <a:noFill/>
            <a:ln w="9525">
              <a:noFill/>
              <a:miter lim="800000"/>
              <a:headEnd/>
              <a:tailEnd/>
            </a:ln>
          </p:spPr>
        </p:pic>
        <p:sp>
          <p:nvSpPr>
            <p:cNvPr id="52" name="Rektangel 51"/>
            <p:cNvSpPr/>
            <p:nvPr/>
          </p:nvSpPr>
          <p:spPr bwMode="auto">
            <a:xfrm rot="16200000">
              <a:off x="5417344" y="5561806"/>
              <a:ext cx="44450" cy="9953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 </a:t>
              </a:r>
            </a:p>
          </p:txBody>
        </p:sp>
        <p:sp>
          <p:nvSpPr>
            <p:cNvPr id="53" name="Rektangel 52"/>
            <p:cNvSpPr/>
            <p:nvPr/>
          </p:nvSpPr>
          <p:spPr bwMode="auto">
            <a:xfrm>
              <a:off x="5581650" y="6081713"/>
              <a:ext cx="49212" cy="10160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ktangel 53"/>
            <p:cNvSpPr/>
            <p:nvPr/>
          </p:nvSpPr>
          <p:spPr bwMode="auto">
            <a:xfrm>
              <a:off x="5468937" y="5507038"/>
              <a:ext cx="44450" cy="5302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ktangel 54"/>
            <p:cNvSpPr/>
            <p:nvPr/>
          </p:nvSpPr>
          <p:spPr bwMode="auto">
            <a:xfrm>
              <a:off x="5191125" y="6081713"/>
              <a:ext cx="50800" cy="10160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ktangel 55"/>
            <p:cNvSpPr/>
            <p:nvPr/>
          </p:nvSpPr>
          <p:spPr bwMode="auto">
            <a:xfrm>
              <a:off x="6591300" y="5716588"/>
              <a:ext cx="53975" cy="203200"/>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ktangel 56"/>
            <p:cNvSpPr/>
            <p:nvPr/>
          </p:nvSpPr>
          <p:spPr bwMode="auto">
            <a:xfrm>
              <a:off x="6783387" y="5964238"/>
              <a:ext cx="55563" cy="20161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81" name="Bildobjekt 8"/>
            <p:cNvPicPr>
              <a:picLocks noChangeAspect="1"/>
            </p:cNvPicPr>
            <p:nvPr/>
          </p:nvPicPr>
          <p:blipFill>
            <a:blip r:embed="rId6" cstate="print"/>
            <a:srcRect/>
            <a:stretch>
              <a:fillRect/>
            </a:stretch>
          </p:blipFill>
          <p:spPr bwMode="auto">
            <a:xfrm>
              <a:off x="6484938" y="6015038"/>
              <a:ext cx="561975" cy="317500"/>
            </a:xfrm>
            <a:prstGeom prst="rect">
              <a:avLst/>
            </a:prstGeom>
            <a:noFill/>
            <a:ln w="9525">
              <a:noFill/>
              <a:miter lim="800000"/>
              <a:headEnd/>
              <a:tailEnd/>
            </a:ln>
          </p:spPr>
        </p:pic>
        <p:sp>
          <p:nvSpPr>
            <p:cNvPr id="59" name="Rektangel 58"/>
            <p:cNvSpPr/>
            <p:nvPr/>
          </p:nvSpPr>
          <p:spPr bwMode="auto">
            <a:xfrm>
              <a:off x="7588250" y="5964238"/>
              <a:ext cx="53975" cy="20161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83" name="Bildobjekt 119"/>
            <p:cNvPicPr>
              <a:picLocks noChangeAspect="1"/>
            </p:cNvPicPr>
            <p:nvPr/>
          </p:nvPicPr>
          <p:blipFill>
            <a:blip r:embed="rId7" cstate="print"/>
            <a:srcRect/>
            <a:stretch>
              <a:fillRect/>
            </a:stretch>
          </p:blipFill>
          <p:spPr bwMode="auto">
            <a:xfrm>
              <a:off x="5094288" y="6191250"/>
              <a:ext cx="250825" cy="119063"/>
            </a:xfrm>
            <a:prstGeom prst="rect">
              <a:avLst/>
            </a:prstGeom>
            <a:noFill/>
            <a:ln w="9525">
              <a:noFill/>
              <a:miter lim="800000"/>
              <a:headEnd/>
              <a:tailEnd/>
            </a:ln>
          </p:spPr>
        </p:pic>
        <p:sp>
          <p:nvSpPr>
            <p:cNvPr id="61" name="Freeform 103"/>
            <p:cNvSpPr/>
            <p:nvPr/>
          </p:nvSpPr>
          <p:spPr bwMode="auto">
            <a:xfrm>
              <a:off x="5040312" y="5705475"/>
              <a:ext cx="361950" cy="98425"/>
            </a:xfrm>
            <a:custGeom>
              <a:avLst/>
              <a:gdLst>
                <a:gd name="connsiteX0" fmla="*/ 0 w 602166"/>
                <a:gd name="connsiteY0" fmla="*/ 189570 h 189570"/>
                <a:gd name="connsiteX1" fmla="*/ 301083 w 602166"/>
                <a:gd name="connsiteY1" fmla="*/ 22302 h 189570"/>
                <a:gd name="connsiteX2" fmla="*/ 591015 w 602166"/>
                <a:gd name="connsiteY2" fmla="*/ 66907 h 189570"/>
              </a:gdLst>
              <a:ahLst/>
              <a:cxnLst>
                <a:cxn ang="0">
                  <a:pos x="connsiteX0" y="connsiteY0"/>
                </a:cxn>
                <a:cxn ang="0">
                  <a:pos x="connsiteX1" y="connsiteY1"/>
                </a:cxn>
                <a:cxn ang="0">
                  <a:pos x="connsiteX2" y="connsiteY2"/>
                </a:cxn>
              </a:cxnLst>
              <a:rect l="l" t="t" r="r" b="b"/>
              <a:pathLst>
                <a:path w="602166" h="189570">
                  <a:moveTo>
                    <a:pt x="0" y="189570"/>
                  </a:moveTo>
                  <a:cubicBezTo>
                    <a:pt x="101290" y="116158"/>
                    <a:pt x="202581" y="42746"/>
                    <a:pt x="301083" y="22302"/>
                  </a:cubicBezTo>
                  <a:cubicBezTo>
                    <a:pt x="399585" y="1858"/>
                    <a:pt x="602166" y="0"/>
                    <a:pt x="591015" y="66907"/>
                  </a:cubicBezTo>
                </a:path>
              </a:pathLst>
            </a:cu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085" name="Picture 36" descr="MCj02901550000[1]"/>
            <p:cNvPicPr>
              <a:picLocks noChangeAspect="1" noChangeArrowheads="1"/>
            </p:cNvPicPr>
            <p:nvPr/>
          </p:nvPicPr>
          <p:blipFill>
            <a:blip r:embed="rId8" cstate="print"/>
            <a:srcRect/>
            <a:stretch>
              <a:fillRect/>
            </a:stretch>
          </p:blipFill>
          <p:spPr bwMode="auto">
            <a:xfrm>
              <a:off x="7927975" y="5876925"/>
              <a:ext cx="415925" cy="280988"/>
            </a:xfrm>
            <a:prstGeom prst="rect">
              <a:avLst/>
            </a:prstGeom>
            <a:noFill/>
            <a:ln w="9525">
              <a:noFill/>
              <a:miter lim="800000"/>
              <a:headEnd/>
              <a:tailEnd/>
            </a:ln>
          </p:spPr>
        </p:pic>
        <p:pic>
          <p:nvPicPr>
            <p:cNvPr id="1086" name="Bildobjekt 39"/>
            <p:cNvPicPr>
              <a:picLocks noChangeAspect="1"/>
            </p:cNvPicPr>
            <p:nvPr/>
          </p:nvPicPr>
          <p:blipFill>
            <a:blip r:embed="rId9" cstate="print"/>
            <a:srcRect/>
            <a:stretch>
              <a:fillRect/>
            </a:stretch>
          </p:blipFill>
          <p:spPr bwMode="auto">
            <a:xfrm>
              <a:off x="6508750" y="5518150"/>
              <a:ext cx="222250" cy="293688"/>
            </a:xfrm>
            <a:prstGeom prst="rect">
              <a:avLst/>
            </a:prstGeom>
            <a:noFill/>
            <a:ln w="9525">
              <a:noFill/>
              <a:miter lim="800000"/>
              <a:headEnd/>
              <a:tailEnd/>
            </a:ln>
          </p:spPr>
        </p:pic>
        <p:pic>
          <p:nvPicPr>
            <p:cNvPr id="1087" name="Bildobjekt 17"/>
            <p:cNvPicPr>
              <a:picLocks noChangeAspect="1"/>
            </p:cNvPicPr>
            <p:nvPr/>
          </p:nvPicPr>
          <p:blipFill>
            <a:blip r:embed="rId10" cstate="print"/>
            <a:srcRect/>
            <a:stretch>
              <a:fillRect/>
            </a:stretch>
          </p:blipFill>
          <p:spPr bwMode="auto">
            <a:xfrm>
              <a:off x="7467600" y="6099175"/>
              <a:ext cx="515938" cy="509588"/>
            </a:xfrm>
            <a:prstGeom prst="rect">
              <a:avLst/>
            </a:prstGeom>
            <a:noFill/>
            <a:ln w="9525">
              <a:noFill/>
              <a:miter lim="800000"/>
              <a:headEnd/>
              <a:tailEnd/>
            </a:ln>
          </p:spPr>
        </p:pic>
        <p:pic>
          <p:nvPicPr>
            <p:cNvPr id="1088" name="Bildobjekt 10"/>
            <p:cNvPicPr>
              <a:picLocks noChangeAspect="1"/>
            </p:cNvPicPr>
            <p:nvPr/>
          </p:nvPicPr>
          <p:blipFill>
            <a:blip r:embed="rId11" cstate="print"/>
            <a:srcRect/>
            <a:stretch>
              <a:fillRect/>
            </a:stretch>
          </p:blipFill>
          <p:spPr bwMode="auto">
            <a:xfrm>
              <a:off x="4505325" y="5757863"/>
              <a:ext cx="631825" cy="355600"/>
            </a:xfrm>
            <a:prstGeom prst="rect">
              <a:avLst/>
            </a:prstGeom>
            <a:noFill/>
            <a:ln w="9525">
              <a:noFill/>
              <a:miter lim="800000"/>
              <a:headEnd/>
              <a:tailEnd/>
            </a:ln>
          </p:spPr>
        </p:pic>
        <p:grpSp>
          <p:nvGrpSpPr>
            <p:cNvPr id="1089" name="Grupp 273"/>
            <p:cNvGrpSpPr>
              <a:grpSpLocks/>
            </p:cNvGrpSpPr>
            <p:nvPr/>
          </p:nvGrpSpPr>
          <p:grpSpPr bwMode="auto">
            <a:xfrm>
              <a:off x="7610475" y="4140200"/>
              <a:ext cx="974725" cy="582613"/>
              <a:chOff x="7610663" y="4139825"/>
              <a:chExt cx="973780" cy="582621"/>
            </a:xfrm>
          </p:grpSpPr>
          <p:pic>
            <p:nvPicPr>
              <p:cNvPr id="1150" name="Bildobjekt 75"/>
              <p:cNvPicPr>
                <a:picLocks noChangeAspect="1"/>
              </p:cNvPicPr>
              <p:nvPr/>
            </p:nvPicPr>
            <p:blipFill>
              <a:blip r:embed="rId12" cstate="print"/>
              <a:srcRect/>
              <a:stretch>
                <a:fillRect/>
              </a:stretch>
            </p:blipFill>
            <p:spPr bwMode="auto">
              <a:xfrm>
                <a:off x="7644451" y="4224207"/>
                <a:ext cx="831859" cy="366405"/>
              </a:xfrm>
              <a:prstGeom prst="rect">
                <a:avLst/>
              </a:prstGeom>
              <a:noFill/>
              <a:ln w="9525">
                <a:noFill/>
                <a:miter lim="800000"/>
                <a:headEnd/>
                <a:tailEnd/>
              </a:ln>
            </p:spPr>
          </p:pic>
          <p:pic>
            <p:nvPicPr>
              <p:cNvPr id="1151" name="Bildobjekt 117"/>
              <p:cNvPicPr>
                <a:picLocks noChangeAspect="1"/>
              </p:cNvPicPr>
              <p:nvPr/>
            </p:nvPicPr>
            <p:blipFill>
              <a:blip r:embed="rId13" cstate="print"/>
              <a:srcRect/>
              <a:stretch>
                <a:fillRect/>
              </a:stretch>
            </p:blipFill>
            <p:spPr bwMode="auto">
              <a:xfrm>
                <a:off x="7610663" y="4475729"/>
                <a:ext cx="286357" cy="246717"/>
              </a:xfrm>
              <a:prstGeom prst="rect">
                <a:avLst/>
              </a:prstGeom>
              <a:noFill/>
              <a:ln w="9525">
                <a:noFill/>
                <a:miter lim="800000"/>
                <a:headEnd/>
                <a:tailEnd/>
              </a:ln>
            </p:spPr>
          </p:pic>
          <p:pic>
            <p:nvPicPr>
              <p:cNvPr id="1152" name="Bildobjekt 10"/>
              <p:cNvPicPr>
                <a:picLocks noChangeAspect="1"/>
              </p:cNvPicPr>
              <p:nvPr/>
            </p:nvPicPr>
            <p:blipFill>
              <a:blip r:embed="rId14" cstate="print"/>
              <a:srcRect/>
              <a:stretch>
                <a:fillRect/>
              </a:stretch>
            </p:blipFill>
            <p:spPr bwMode="auto">
              <a:xfrm>
                <a:off x="8228447" y="4139825"/>
                <a:ext cx="355996" cy="201158"/>
              </a:xfrm>
              <a:prstGeom prst="rect">
                <a:avLst/>
              </a:prstGeom>
              <a:noFill/>
              <a:ln w="9525">
                <a:noFill/>
                <a:miter lim="800000"/>
                <a:headEnd/>
                <a:tailEnd/>
              </a:ln>
            </p:spPr>
          </p:pic>
        </p:grpSp>
        <p:grpSp>
          <p:nvGrpSpPr>
            <p:cNvPr id="1090" name="Grupp 278"/>
            <p:cNvGrpSpPr>
              <a:grpSpLocks/>
            </p:cNvGrpSpPr>
            <p:nvPr/>
          </p:nvGrpSpPr>
          <p:grpSpPr bwMode="auto">
            <a:xfrm>
              <a:off x="8037513" y="4695825"/>
              <a:ext cx="768350" cy="736600"/>
              <a:chOff x="6754254" y="1502159"/>
              <a:chExt cx="769140" cy="736746"/>
            </a:xfrm>
          </p:grpSpPr>
          <p:pic>
            <p:nvPicPr>
              <p:cNvPr id="1147" name="Bildobjekt 4"/>
              <p:cNvPicPr>
                <a:picLocks noChangeAspect="1"/>
              </p:cNvPicPr>
              <p:nvPr/>
            </p:nvPicPr>
            <p:blipFill>
              <a:blip r:embed="rId15" cstate="print"/>
              <a:srcRect/>
              <a:stretch>
                <a:fillRect/>
              </a:stretch>
            </p:blipFill>
            <p:spPr bwMode="auto">
              <a:xfrm>
                <a:off x="6754254" y="1502159"/>
                <a:ext cx="769140" cy="702781"/>
              </a:xfrm>
              <a:prstGeom prst="rect">
                <a:avLst/>
              </a:prstGeom>
              <a:noFill/>
              <a:ln w="9525">
                <a:noFill/>
                <a:miter lim="800000"/>
                <a:headEnd/>
                <a:tailEnd/>
              </a:ln>
            </p:spPr>
          </p:pic>
          <p:pic>
            <p:nvPicPr>
              <p:cNvPr id="1148" name="Bildobjekt 6"/>
              <p:cNvPicPr>
                <a:picLocks noChangeAspect="1"/>
              </p:cNvPicPr>
              <p:nvPr/>
            </p:nvPicPr>
            <p:blipFill>
              <a:blip r:embed="rId16" cstate="print"/>
              <a:srcRect/>
              <a:stretch>
                <a:fillRect/>
              </a:stretch>
            </p:blipFill>
            <p:spPr bwMode="auto">
              <a:xfrm>
                <a:off x="6970914" y="1649525"/>
                <a:ext cx="347740" cy="388777"/>
              </a:xfrm>
              <a:prstGeom prst="rect">
                <a:avLst/>
              </a:prstGeom>
              <a:noFill/>
              <a:ln w="9525">
                <a:noFill/>
                <a:miter lim="800000"/>
                <a:headEnd/>
                <a:tailEnd/>
              </a:ln>
            </p:spPr>
          </p:pic>
          <p:pic>
            <p:nvPicPr>
              <p:cNvPr id="1149" name="Bildobjekt 39"/>
              <p:cNvPicPr>
                <a:picLocks noChangeAspect="1"/>
              </p:cNvPicPr>
              <p:nvPr/>
            </p:nvPicPr>
            <p:blipFill>
              <a:blip r:embed="rId9" cstate="print"/>
              <a:srcRect/>
              <a:stretch>
                <a:fillRect/>
              </a:stretch>
            </p:blipFill>
            <p:spPr bwMode="auto">
              <a:xfrm>
                <a:off x="6840918" y="1908534"/>
                <a:ext cx="215820" cy="330371"/>
              </a:xfrm>
              <a:prstGeom prst="rect">
                <a:avLst/>
              </a:prstGeom>
              <a:noFill/>
              <a:ln w="9525">
                <a:noFill/>
                <a:miter lim="800000"/>
                <a:headEnd/>
                <a:tailEnd/>
              </a:ln>
            </p:spPr>
          </p:pic>
        </p:grpSp>
        <p:grpSp>
          <p:nvGrpSpPr>
            <p:cNvPr id="1091" name="Grupp 301"/>
            <p:cNvGrpSpPr>
              <a:grpSpLocks/>
            </p:cNvGrpSpPr>
            <p:nvPr/>
          </p:nvGrpSpPr>
          <p:grpSpPr bwMode="auto">
            <a:xfrm>
              <a:off x="4110038" y="4722813"/>
              <a:ext cx="1084262" cy="854075"/>
              <a:chOff x="2595802" y="5022376"/>
              <a:chExt cx="1084216" cy="855463"/>
            </a:xfrm>
          </p:grpSpPr>
          <p:pic>
            <p:nvPicPr>
              <p:cNvPr id="1130" name="Bildobjekt 4"/>
              <p:cNvPicPr>
                <a:picLocks noChangeAspect="1"/>
              </p:cNvPicPr>
              <p:nvPr/>
            </p:nvPicPr>
            <p:blipFill>
              <a:blip r:embed="rId17" cstate="print"/>
              <a:srcRect/>
              <a:stretch>
                <a:fillRect/>
              </a:stretch>
            </p:blipFill>
            <p:spPr bwMode="auto">
              <a:xfrm rot="959409">
                <a:off x="2717436" y="5155804"/>
                <a:ext cx="884835" cy="276742"/>
              </a:xfrm>
              <a:prstGeom prst="rect">
                <a:avLst/>
              </a:prstGeom>
              <a:noFill/>
              <a:ln w="9525">
                <a:noFill/>
                <a:miter lim="800000"/>
                <a:headEnd/>
                <a:tailEnd/>
              </a:ln>
            </p:spPr>
          </p:pic>
          <p:pic>
            <p:nvPicPr>
              <p:cNvPr id="1131" name="Bildobjekt 4"/>
              <p:cNvPicPr>
                <a:picLocks noChangeAspect="1"/>
              </p:cNvPicPr>
              <p:nvPr/>
            </p:nvPicPr>
            <p:blipFill>
              <a:blip r:embed="rId17" cstate="print"/>
              <a:srcRect/>
              <a:stretch>
                <a:fillRect/>
              </a:stretch>
            </p:blipFill>
            <p:spPr bwMode="auto">
              <a:xfrm rot="-951212">
                <a:off x="2796109" y="5398300"/>
                <a:ext cx="883909" cy="276742"/>
              </a:xfrm>
              <a:prstGeom prst="rect">
                <a:avLst/>
              </a:prstGeom>
              <a:noFill/>
              <a:ln w="9525">
                <a:noFill/>
                <a:miter lim="800000"/>
                <a:headEnd/>
                <a:tailEnd/>
              </a:ln>
            </p:spPr>
          </p:pic>
          <p:grpSp>
            <p:nvGrpSpPr>
              <p:cNvPr id="1132" name="Grupp 284"/>
              <p:cNvGrpSpPr>
                <a:grpSpLocks/>
              </p:cNvGrpSpPr>
              <p:nvPr/>
            </p:nvGrpSpPr>
            <p:grpSpPr bwMode="auto">
              <a:xfrm>
                <a:off x="2595802" y="5022376"/>
                <a:ext cx="977745" cy="855463"/>
                <a:chOff x="986429" y="2418900"/>
                <a:chExt cx="1570492" cy="1374078"/>
              </a:xfrm>
            </p:grpSpPr>
            <p:grpSp>
              <p:nvGrpSpPr>
                <p:cNvPr id="1133" name="Grupp 133"/>
                <p:cNvGrpSpPr>
                  <a:grpSpLocks/>
                </p:cNvGrpSpPr>
                <p:nvPr/>
              </p:nvGrpSpPr>
              <p:grpSpPr bwMode="auto">
                <a:xfrm>
                  <a:off x="1206582" y="3341448"/>
                  <a:ext cx="497916" cy="451530"/>
                  <a:chOff x="185304" y="4944617"/>
                  <a:chExt cx="497916" cy="451530"/>
                </a:xfrm>
              </p:grpSpPr>
              <p:pic>
                <p:nvPicPr>
                  <p:cNvPr id="1142" name="Picture 19" descr="SmartPhone.png"/>
                  <p:cNvPicPr>
                    <a:picLocks noChangeAspect="1"/>
                  </p:cNvPicPr>
                  <p:nvPr/>
                </p:nvPicPr>
                <p:blipFill>
                  <a:blip r:embed="rId18" cstate="print"/>
                  <a:srcRect/>
                  <a:stretch>
                    <a:fillRect/>
                  </a:stretch>
                </p:blipFill>
                <p:spPr bwMode="auto">
                  <a:xfrm rot="-5400000">
                    <a:off x="293583" y="5006511"/>
                    <a:ext cx="281357" cy="497916"/>
                  </a:xfrm>
                  <a:prstGeom prst="rect">
                    <a:avLst/>
                  </a:prstGeom>
                  <a:noFill/>
                  <a:ln w="9525">
                    <a:noFill/>
                    <a:miter lim="800000"/>
                    <a:headEnd/>
                    <a:tailEnd/>
                  </a:ln>
                </p:spPr>
              </p:pic>
              <p:grpSp>
                <p:nvGrpSpPr>
                  <p:cNvPr id="1143" name="Grupp 24"/>
                  <p:cNvGrpSpPr>
                    <a:grpSpLocks/>
                  </p:cNvGrpSpPr>
                  <p:nvPr/>
                </p:nvGrpSpPr>
                <p:grpSpPr bwMode="auto">
                  <a:xfrm rot="-789360">
                    <a:off x="292216" y="4944617"/>
                    <a:ext cx="343737" cy="363599"/>
                    <a:chOff x="7655220" y="5485519"/>
                    <a:chExt cx="343737" cy="363599"/>
                  </a:xfrm>
                </p:grpSpPr>
                <p:sp>
                  <p:nvSpPr>
                    <p:cNvPr id="89" name="Båge 88"/>
                    <p:cNvSpPr/>
                    <p:nvPr/>
                  </p:nvSpPr>
                  <p:spPr>
                    <a:xfrm>
                      <a:off x="7583612" y="5462353"/>
                      <a:ext cx="321275" cy="319256"/>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sp>
                  <p:nvSpPr>
                    <p:cNvPr id="90" name="Båge 89"/>
                    <p:cNvSpPr/>
                    <p:nvPr/>
                  </p:nvSpPr>
                  <p:spPr>
                    <a:xfrm>
                      <a:off x="7594493" y="5413016"/>
                      <a:ext cx="359521" cy="418865"/>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sp>
                  <p:nvSpPr>
                    <p:cNvPr id="91" name="Båge 90"/>
                    <p:cNvSpPr/>
                    <p:nvPr/>
                  </p:nvSpPr>
                  <p:spPr>
                    <a:xfrm>
                      <a:off x="7654006" y="5569010"/>
                      <a:ext cx="249880" cy="234973"/>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grpSp>
            </p:grpSp>
            <p:grpSp>
              <p:nvGrpSpPr>
                <p:cNvPr id="1134" name="Grupp 127"/>
                <p:cNvGrpSpPr>
                  <a:grpSpLocks/>
                </p:cNvGrpSpPr>
                <p:nvPr/>
              </p:nvGrpSpPr>
              <p:grpSpPr bwMode="auto">
                <a:xfrm>
                  <a:off x="986429" y="2616383"/>
                  <a:ext cx="447466" cy="690895"/>
                  <a:chOff x="6410639" y="5510939"/>
                  <a:chExt cx="447466" cy="690895"/>
                </a:xfrm>
              </p:grpSpPr>
              <p:pic>
                <p:nvPicPr>
                  <p:cNvPr id="1137" name="Picture 20" descr="MobilePhone.png"/>
                  <p:cNvPicPr>
                    <a:picLocks noChangeAspect="1"/>
                  </p:cNvPicPr>
                  <p:nvPr/>
                </p:nvPicPr>
                <p:blipFill>
                  <a:blip r:embed="rId19" cstate="print"/>
                  <a:srcRect/>
                  <a:stretch>
                    <a:fillRect/>
                  </a:stretch>
                </p:blipFill>
                <p:spPr bwMode="auto">
                  <a:xfrm>
                    <a:off x="6410639" y="5652844"/>
                    <a:ext cx="297370" cy="548990"/>
                  </a:xfrm>
                  <a:prstGeom prst="rect">
                    <a:avLst/>
                  </a:prstGeom>
                  <a:noFill/>
                  <a:ln w="9525">
                    <a:noFill/>
                    <a:miter lim="800000"/>
                    <a:headEnd/>
                    <a:tailEnd/>
                  </a:ln>
                </p:spPr>
              </p:pic>
              <p:grpSp>
                <p:nvGrpSpPr>
                  <p:cNvPr id="1138" name="Grupp 25"/>
                  <p:cNvGrpSpPr>
                    <a:grpSpLocks/>
                  </p:cNvGrpSpPr>
                  <p:nvPr/>
                </p:nvGrpSpPr>
                <p:grpSpPr bwMode="auto">
                  <a:xfrm>
                    <a:off x="6514368" y="5510939"/>
                    <a:ext cx="343737" cy="363599"/>
                    <a:chOff x="7655220" y="5485519"/>
                    <a:chExt cx="343737" cy="363599"/>
                  </a:xfrm>
                </p:grpSpPr>
                <p:sp>
                  <p:nvSpPr>
                    <p:cNvPr id="84" name="Båge 83"/>
                    <p:cNvSpPr/>
                    <p:nvPr/>
                  </p:nvSpPr>
                  <p:spPr>
                    <a:xfrm>
                      <a:off x="7656031" y="5525562"/>
                      <a:ext cx="293226" cy="275838"/>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sp>
                  <p:nvSpPr>
                    <p:cNvPr id="85" name="Båge 84"/>
                    <p:cNvSpPr/>
                    <p:nvPr/>
                  </p:nvSpPr>
                  <p:spPr>
                    <a:xfrm>
                      <a:off x="7661131" y="5484697"/>
                      <a:ext cx="420716" cy="365230"/>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sp>
                  <p:nvSpPr>
                    <p:cNvPr id="86" name="Båge 85"/>
                    <p:cNvSpPr/>
                    <p:nvPr/>
                  </p:nvSpPr>
                  <p:spPr>
                    <a:xfrm>
                      <a:off x="7656031" y="5568981"/>
                      <a:ext cx="249880" cy="234973"/>
                    </a:xfrm>
                    <a:prstGeom prst="arc">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grpSp>
            </p:grpSp>
            <p:pic>
              <p:nvPicPr>
                <p:cNvPr id="1135" name="Bildobjekt 39"/>
                <p:cNvPicPr>
                  <a:picLocks noChangeAspect="1"/>
                </p:cNvPicPr>
                <p:nvPr/>
              </p:nvPicPr>
              <p:blipFill>
                <a:blip r:embed="rId9" cstate="print"/>
                <a:srcRect/>
                <a:stretch>
                  <a:fillRect/>
                </a:stretch>
              </p:blipFill>
              <p:spPr bwMode="auto">
                <a:xfrm>
                  <a:off x="2186653" y="2704078"/>
                  <a:ext cx="370268" cy="566292"/>
                </a:xfrm>
                <a:prstGeom prst="rect">
                  <a:avLst/>
                </a:prstGeom>
                <a:noFill/>
                <a:ln w="9525">
                  <a:noFill/>
                  <a:miter lim="800000"/>
                  <a:headEnd/>
                  <a:tailEnd/>
                </a:ln>
              </p:spPr>
            </p:pic>
            <p:pic>
              <p:nvPicPr>
                <p:cNvPr id="1136" name="Bildobjekt 48"/>
                <p:cNvPicPr>
                  <a:picLocks noChangeAspect="1"/>
                </p:cNvPicPr>
                <p:nvPr/>
              </p:nvPicPr>
              <p:blipFill>
                <a:blip r:embed="rId20" cstate="print"/>
                <a:srcRect/>
                <a:stretch>
                  <a:fillRect/>
                </a:stretch>
              </p:blipFill>
              <p:spPr bwMode="auto">
                <a:xfrm>
                  <a:off x="1926458" y="2418900"/>
                  <a:ext cx="390153" cy="886712"/>
                </a:xfrm>
                <a:prstGeom prst="rect">
                  <a:avLst/>
                </a:prstGeom>
                <a:noFill/>
                <a:ln w="9525">
                  <a:noFill/>
                  <a:miter lim="800000"/>
                  <a:headEnd/>
                  <a:tailEnd/>
                </a:ln>
              </p:spPr>
            </p:pic>
          </p:grpSp>
        </p:grpSp>
        <p:pic>
          <p:nvPicPr>
            <p:cNvPr id="1092" name="Bildobjekt 10"/>
            <p:cNvPicPr>
              <a:picLocks noChangeAspect="1"/>
            </p:cNvPicPr>
            <p:nvPr/>
          </p:nvPicPr>
          <p:blipFill>
            <a:blip r:embed="rId21" cstate="print"/>
            <a:srcRect/>
            <a:stretch>
              <a:fillRect/>
            </a:stretch>
          </p:blipFill>
          <p:spPr bwMode="auto">
            <a:xfrm>
              <a:off x="8169275" y="4430713"/>
              <a:ext cx="373063" cy="211137"/>
            </a:xfrm>
            <a:prstGeom prst="rect">
              <a:avLst/>
            </a:prstGeom>
            <a:noFill/>
            <a:ln w="9525">
              <a:noFill/>
              <a:miter lim="800000"/>
              <a:headEnd/>
              <a:tailEnd/>
            </a:ln>
          </p:spPr>
        </p:pic>
        <p:pic>
          <p:nvPicPr>
            <p:cNvPr id="1093" name="Bildobjekt 39"/>
            <p:cNvPicPr>
              <a:picLocks noChangeAspect="1"/>
            </p:cNvPicPr>
            <p:nvPr/>
          </p:nvPicPr>
          <p:blipFill>
            <a:blip r:embed="rId9" cstate="print"/>
            <a:srcRect/>
            <a:stretch>
              <a:fillRect/>
            </a:stretch>
          </p:blipFill>
          <p:spPr bwMode="auto">
            <a:xfrm>
              <a:off x="5373688" y="5608638"/>
              <a:ext cx="222250" cy="293687"/>
            </a:xfrm>
            <a:prstGeom prst="rect">
              <a:avLst/>
            </a:prstGeom>
            <a:noFill/>
            <a:ln w="9525">
              <a:noFill/>
              <a:miter lim="800000"/>
              <a:headEnd/>
              <a:tailEnd/>
            </a:ln>
          </p:spPr>
        </p:pic>
        <p:grpSp>
          <p:nvGrpSpPr>
            <p:cNvPr id="1094" name="Group 156"/>
            <p:cNvGrpSpPr>
              <a:grpSpLocks/>
            </p:cNvGrpSpPr>
            <p:nvPr/>
          </p:nvGrpSpPr>
          <p:grpSpPr bwMode="auto">
            <a:xfrm>
              <a:off x="4287838" y="3506788"/>
              <a:ext cx="4491037" cy="3182937"/>
              <a:chOff x="4287838" y="3506788"/>
              <a:chExt cx="4491037" cy="3182937"/>
            </a:xfrm>
          </p:grpSpPr>
          <p:pic>
            <p:nvPicPr>
              <p:cNvPr id="1095" name="Bildobjekt 17"/>
              <p:cNvPicPr>
                <a:picLocks noChangeAspect="1"/>
              </p:cNvPicPr>
              <p:nvPr/>
            </p:nvPicPr>
            <p:blipFill>
              <a:blip r:embed="rId10" cstate="print"/>
              <a:srcRect/>
              <a:stretch>
                <a:fillRect/>
              </a:stretch>
            </p:blipFill>
            <p:spPr bwMode="auto">
              <a:xfrm>
                <a:off x="7466218" y="6002117"/>
                <a:ext cx="696923" cy="687608"/>
              </a:xfrm>
              <a:prstGeom prst="rect">
                <a:avLst/>
              </a:prstGeom>
              <a:noFill/>
              <a:ln w="9525">
                <a:noFill/>
                <a:miter lim="800000"/>
                <a:headEnd/>
                <a:tailEnd/>
              </a:ln>
            </p:spPr>
          </p:pic>
          <p:pic>
            <p:nvPicPr>
              <p:cNvPr id="1096" name="Bildobjekt 10"/>
              <p:cNvPicPr>
                <a:picLocks noChangeAspect="1"/>
              </p:cNvPicPr>
              <p:nvPr/>
            </p:nvPicPr>
            <p:blipFill>
              <a:blip r:embed="rId11" cstate="print"/>
              <a:srcRect/>
              <a:stretch>
                <a:fillRect/>
              </a:stretch>
            </p:blipFill>
            <p:spPr bwMode="auto">
              <a:xfrm>
                <a:off x="4287838" y="5728562"/>
                <a:ext cx="927769" cy="524349"/>
              </a:xfrm>
              <a:prstGeom prst="rect">
                <a:avLst/>
              </a:prstGeom>
              <a:noFill/>
              <a:ln w="9525">
                <a:noFill/>
                <a:miter lim="800000"/>
                <a:headEnd/>
                <a:tailEnd/>
              </a:ln>
            </p:spPr>
          </p:pic>
          <p:grpSp>
            <p:nvGrpSpPr>
              <p:cNvPr id="1097" name="Grupp 266"/>
              <p:cNvGrpSpPr>
                <a:grpSpLocks/>
              </p:cNvGrpSpPr>
              <p:nvPr/>
            </p:nvGrpSpPr>
            <p:grpSpPr bwMode="auto">
              <a:xfrm>
                <a:off x="4545401" y="3506788"/>
                <a:ext cx="4233474" cy="2411583"/>
                <a:chOff x="4532297" y="3370996"/>
                <a:chExt cx="4232492" cy="2410538"/>
              </a:xfrm>
            </p:grpSpPr>
            <p:sp>
              <p:nvSpPr>
                <p:cNvPr id="99" name="Rektangel 98"/>
                <p:cNvSpPr/>
                <p:nvPr/>
              </p:nvSpPr>
              <p:spPr bwMode="auto">
                <a:xfrm>
                  <a:off x="7171309" y="5216458"/>
                  <a:ext cx="53962" cy="56490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00" name="Grupp 265"/>
                <p:cNvGrpSpPr>
                  <a:grpSpLocks/>
                </p:cNvGrpSpPr>
                <p:nvPr/>
              </p:nvGrpSpPr>
              <p:grpSpPr bwMode="auto">
                <a:xfrm>
                  <a:off x="4532297" y="3370996"/>
                  <a:ext cx="4232492" cy="2326194"/>
                  <a:chOff x="4518650" y="3466531"/>
                  <a:chExt cx="4232492" cy="2326194"/>
                </a:xfrm>
              </p:grpSpPr>
              <p:pic>
                <p:nvPicPr>
                  <p:cNvPr id="1101" name="Bildobjekt 75"/>
                  <p:cNvPicPr>
                    <a:picLocks noChangeAspect="1"/>
                  </p:cNvPicPr>
                  <p:nvPr/>
                </p:nvPicPr>
                <p:blipFill>
                  <a:blip r:embed="rId12" cstate="print"/>
                  <a:srcRect/>
                  <a:stretch>
                    <a:fillRect/>
                  </a:stretch>
                </p:blipFill>
                <p:spPr bwMode="auto">
                  <a:xfrm>
                    <a:off x="6078917" y="3747727"/>
                    <a:ext cx="906179" cy="399141"/>
                  </a:xfrm>
                  <a:prstGeom prst="rect">
                    <a:avLst/>
                  </a:prstGeom>
                  <a:noFill/>
                  <a:ln w="9525">
                    <a:noFill/>
                    <a:miter lim="800000"/>
                    <a:headEnd/>
                    <a:tailEnd/>
                  </a:ln>
                </p:spPr>
              </p:pic>
              <p:pic>
                <p:nvPicPr>
                  <p:cNvPr id="1102" name="Bildobjekt 75"/>
                  <p:cNvPicPr>
                    <a:picLocks noChangeAspect="1"/>
                  </p:cNvPicPr>
                  <p:nvPr/>
                </p:nvPicPr>
                <p:blipFill>
                  <a:blip r:embed="rId12" cstate="print"/>
                  <a:srcRect/>
                  <a:stretch>
                    <a:fillRect/>
                  </a:stretch>
                </p:blipFill>
                <p:spPr bwMode="auto">
                  <a:xfrm>
                    <a:off x="5509891" y="4251547"/>
                    <a:ext cx="916489" cy="403682"/>
                  </a:xfrm>
                  <a:prstGeom prst="rect">
                    <a:avLst/>
                  </a:prstGeom>
                  <a:noFill/>
                  <a:ln w="9525">
                    <a:noFill/>
                    <a:miter lim="800000"/>
                    <a:headEnd/>
                    <a:tailEnd/>
                  </a:ln>
                </p:spPr>
              </p:pic>
              <p:pic>
                <p:nvPicPr>
                  <p:cNvPr id="1103" name="Bildobjekt 5"/>
                  <p:cNvPicPr>
                    <a:picLocks noChangeAspect="1"/>
                  </p:cNvPicPr>
                  <p:nvPr/>
                </p:nvPicPr>
                <p:blipFill>
                  <a:blip r:embed="rId22" cstate="print"/>
                  <a:srcRect/>
                  <a:stretch>
                    <a:fillRect/>
                  </a:stretch>
                </p:blipFill>
                <p:spPr bwMode="auto">
                  <a:xfrm>
                    <a:off x="5896869" y="4752349"/>
                    <a:ext cx="927804" cy="468766"/>
                  </a:xfrm>
                  <a:prstGeom prst="rect">
                    <a:avLst/>
                  </a:prstGeom>
                  <a:noFill/>
                  <a:ln w="9525">
                    <a:noFill/>
                    <a:miter lim="800000"/>
                    <a:headEnd/>
                    <a:tailEnd/>
                  </a:ln>
                </p:spPr>
              </p:pic>
              <p:pic>
                <p:nvPicPr>
                  <p:cNvPr id="1104" name="Bildobjekt 91"/>
                  <p:cNvPicPr>
                    <a:picLocks noChangeAspect="1"/>
                  </p:cNvPicPr>
                  <p:nvPr/>
                </p:nvPicPr>
                <p:blipFill>
                  <a:blip r:embed="rId22" cstate="print"/>
                  <a:srcRect/>
                  <a:stretch>
                    <a:fillRect/>
                  </a:stretch>
                </p:blipFill>
                <p:spPr bwMode="auto">
                  <a:xfrm>
                    <a:off x="6874790" y="4565671"/>
                    <a:ext cx="927804" cy="468766"/>
                  </a:xfrm>
                  <a:prstGeom prst="rect">
                    <a:avLst/>
                  </a:prstGeom>
                  <a:noFill/>
                  <a:ln w="9525">
                    <a:noFill/>
                    <a:miter lim="800000"/>
                    <a:headEnd/>
                    <a:tailEnd/>
                  </a:ln>
                </p:spPr>
              </p:pic>
              <p:pic>
                <p:nvPicPr>
                  <p:cNvPr id="1105" name="Bildobjekt 93"/>
                  <p:cNvPicPr>
                    <a:picLocks noChangeAspect="1"/>
                  </p:cNvPicPr>
                  <p:nvPr/>
                </p:nvPicPr>
                <p:blipFill>
                  <a:blip r:embed="rId22" cstate="print"/>
                  <a:srcRect/>
                  <a:stretch>
                    <a:fillRect/>
                  </a:stretch>
                </p:blipFill>
                <p:spPr bwMode="auto">
                  <a:xfrm>
                    <a:off x="5153516" y="3831706"/>
                    <a:ext cx="844236" cy="426544"/>
                  </a:xfrm>
                  <a:prstGeom prst="rect">
                    <a:avLst/>
                  </a:prstGeom>
                  <a:noFill/>
                  <a:ln w="9525">
                    <a:noFill/>
                    <a:miter lim="800000"/>
                    <a:headEnd/>
                    <a:tailEnd/>
                  </a:ln>
                </p:spPr>
              </p:pic>
              <p:pic>
                <p:nvPicPr>
                  <p:cNvPr id="1106" name="Bildobjekt 95"/>
                  <p:cNvPicPr>
                    <a:picLocks noChangeAspect="1"/>
                  </p:cNvPicPr>
                  <p:nvPr/>
                </p:nvPicPr>
                <p:blipFill>
                  <a:blip r:embed="rId22" cstate="print"/>
                  <a:srcRect/>
                  <a:stretch>
                    <a:fillRect/>
                  </a:stretch>
                </p:blipFill>
                <p:spPr bwMode="auto">
                  <a:xfrm>
                    <a:off x="4956582" y="4723136"/>
                    <a:ext cx="844236" cy="426544"/>
                  </a:xfrm>
                  <a:prstGeom prst="rect">
                    <a:avLst/>
                  </a:prstGeom>
                  <a:noFill/>
                  <a:ln w="9525">
                    <a:noFill/>
                    <a:miter lim="800000"/>
                    <a:headEnd/>
                    <a:tailEnd/>
                  </a:ln>
                </p:spPr>
              </p:pic>
              <p:pic>
                <p:nvPicPr>
                  <p:cNvPr id="1107" name="Bildobjekt 108"/>
                  <p:cNvPicPr>
                    <a:picLocks noChangeAspect="1"/>
                  </p:cNvPicPr>
                  <p:nvPr/>
                </p:nvPicPr>
                <p:blipFill>
                  <a:blip r:embed="rId22" cstate="print"/>
                  <a:srcRect/>
                  <a:stretch>
                    <a:fillRect/>
                  </a:stretch>
                </p:blipFill>
                <p:spPr bwMode="auto">
                  <a:xfrm>
                    <a:off x="4518650" y="4218168"/>
                    <a:ext cx="844236" cy="426544"/>
                  </a:xfrm>
                  <a:prstGeom prst="rect">
                    <a:avLst/>
                  </a:prstGeom>
                  <a:noFill/>
                  <a:ln w="9525">
                    <a:noFill/>
                    <a:miter lim="800000"/>
                    <a:headEnd/>
                    <a:tailEnd/>
                  </a:ln>
                </p:spPr>
              </p:pic>
              <p:pic>
                <p:nvPicPr>
                  <p:cNvPr id="1108" name="Bildobjekt 111"/>
                  <p:cNvPicPr>
                    <a:picLocks noChangeAspect="1"/>
                  </p:cNvPicPr>
                  <p:nvPr/>
                </p:nvPicPr>
                <p:blipFill>
                  <a:blip r:embed="rId13" cstate="print"/>
                  <a:srcRect/>
                  <a:stretch>
                    <a:fillRect/>
                  </a:stretch>
                </p:blipFill>
                <p:spPr bwMode="auto">
                  <a:xfrm>
                    <a:off x="5610512" y="4102877"/>
                    <a:ext cx="286357" cy="246717"/>
                  </a:xfrm>
                  <a:prstGeom prst="rect">
                    <a:avLst/>
                  </a:prstGeom>
                  <a:noFill/>
                  <a:ln w="9525">
                    <a:noFill/>
                    <a:miter lim="800000"/>
                    <a:headEnd/>
                    <a:tailEnd/>
                  </a:ln>
                </p:spPr>
              </p:pic>
              <p:pic>
                <p:nvPicPr>
                  <p:cNvPr id="1109" name="Bildobjekt 112"/>
                  <p:cNvPicPr>
                    <a:picLocks noChangeAspect="1"/>
                  </p:cNvPicPr>
                  <p:nvPr/>
                </p:nvPicPr>
                <p:blipFill>
                  <a:blip r:embed="rId13" cstate="print"/>
                  <a:srcRect/>
                  <a:stretch>
                    <a:fillRect/>
                  </a:stretch>
                </p:blipFill>
                <p:spPr bwMode="auto">
                  <a:xfrm>
                    <a:off x="5275807" y="4300238"/>
                    <a:ext cx="286357" cy="246717"/>
                  </a:xfrm>
                  <a:prstGeom prst="rect">
                    <a:avLst/>
                  </a:prstGeom>
                  <a:noFill/>
                  <a:ln w="9525">
                    <a:noFill/>
                    <a:miter lim="800000"/>
                    <a:headEnd/>
                    <a:tailEnd/>
                  </a:ln>
                </p:spPr>
              </p:pic>
              <p:pic>
                <p:nvPicPr>
                  <p:cNvPr id="1110" name="Bildobjekt 113"/>
                  <p:cNvPicPr>
                    <a:picLocks noChangeAspect="1"/>
                  </p:cNvPicPr>
                  <p:nvPr/>
                </p:nvPicPr>
                <p:blipFill>
                  <a:blip r:embed="rId13" cstate="print"/>
                  <a:srcRect/>
                  <a:stretch>
                    <a:fillRect/>
                  </a:stretch>
                </p:blipFill>
                <p:spPr bwMode="auto">
                  <a:xfrm>
                    <a:off x="5530799" y="4542986"/>
                    <a:ext cx="286357" cy="246717"/>
                  </a:xfrm>
                  <a:prstGeom prst="rect">
                    <a:avLst/>
                  </a:prstGeom>
                  <a:noFill/>
                  <a:ln w="9525">
                    <a:noFill/>
                    <a:miter lim="800000"/>
                    <a:headEnd/>
                    <a:tailEnd/>
                  </a:ln>
                </p:spPr>
              </p:pic>
              <p:pic>
                <p:nvPicPr>
                  <p:cNvPr id="1111" name="Bildobjekt 114"/>
                  <p:cNvPicPr>
                    <a:picLocks noChangeAspect="1"/>
                  </p:cNvPicPr>
                  <p:nvPr/>
                </p:nvPicPr>
                <p:blipFill>
                  <a:blip r:embed="rId13" cstate="print"/>
                  <a:srcRect/>
                  <a:stretch>
                    <a:fillRect/>
                  </a:stretch>
                </p:blipFill>
                <p:spPr bwMode="auto">
                  <a:xfrm>
                    <a:off x="5973375" y="4564791"/>
                    <a:ext cx="286357" cy="246717"/>
                  </a:xfrm>
                  <a:prstGeom prst="rect">
                    <a:avLst/>
                  </a:prstGeom>
                  <a:noFill/>
                  <a:ln w="9525">
                    <a:noFill/>
                    <a:miter lim="800000"/>
                    <a:headEnd/>
                    <a:tailEnd/>
                  </a:ln>
                </p:spPr>
              </p:pic>
              <p:pic>
                <p:nvPicPr>
                  <p:cNvPr id="1112" name="Bildobjekt 109"/>
                  <p:cNvPicPr>
                    <a:picLocks noChangeAspect="1"/>
                  </p:cNvPicPr>
                  <p:nvPr/>
                </p:nvPicPr>
                <p:blipFill>
                  <a:blip r:embed="rId13" cstate="print"/>
                  <a:srcRect/>
                  <a:stretch>
                    <a:fillRect/>
                  </a:stretch>
                </p:blipFill>
                <p:spPr bwMode="auto">
                  <a:xfrm>
                    <a:off x="5940670" y="3839158"/>
                    <a:ext cx="286357" cy="246717"/>
                  </a:xfrm>
                  <a:prstGeom prst="rect">
                    <a:avLst/>
                  </a:prstGeom>
                  <a:noFill/>
                  <a:ln w="9525">
                    <a:noFill/>
                    <a:miter lim="800000"/>
                    <a:headEnd/>
                    <a:tailEnd/>
                  </a:ln>
                </p:spPr>
              </p:pic>
              <p:pic>
                <p:nvPicPr>
                  <p:cNvPr id="1113" name="Bildobjekt 44"/>
                  <p:cNvPicPr>
                    <a:picLocks noChangeAspect="1"/>
                  </p:cNvPicPr>
                  <p:nvPr/>
                </p:nvPicPr>
                <p:blipFill>
                  <a:blip r:embed="rId23" cstate="print"/>
                  <a:srcRect/>
                  <a:stretch>
                    <a:fillRect/>
                  </a:stretch>
                </p:blipFill>
                <p:spPr bwMode="auto">
                  <a:xfrm>
                    <a:off x="6416362" y="4211654"/>
                    <a:ext cx="836828" cy="422801"/>
                  </a:xfrm>
                  <a:prstGeom prst="rect">
                    <a:avLst/>
                  </a:prstGeom>
                  <a:noFill/>
                  <a:ln w="9525">
                    <a:noFill/>
                    <a:miter lim="800000"/>
                    <a:headEnd/>
                    <a:tailEnd/>
                  </a:ln>
                </p:spPr>
              </p:pic>
              <p:pic>
                <p:nvPicPr>
                  <p:cNvPr id="1114" name="Bildobjekt 115"/>
                  <p:cNvPicPr>
                    <a:picLocks noChangeAspect="1"/>
                  </p:cNvPicPr>
                  <p:nvPr/>
                </p:nvPicPr>
                <p:blipFill>
                  <a:blip r:embed="rId13" cstate="print"/>
                  <a:srcRect/>
                  <a:stretch>
                    <a:fillRect/>
                  </a:stretch>
                </p:blipFill>
                <p:spPr bwMode="auto">
                  <a:xfrm>
                    <a:off x="6251096" y="4275085"/>
                    <a:ext cx="286357" cy="246717"/>
                  </a:xfrm>
                  <a:prstGeom prst="rect">
                    <a:avLst/>
                  </a:prstGeom>
                  <a:noFill/>
                  <a:ln w="9525">
                    <a:noFill/>
                    <a:miter lim="800000"/>
                    <a:headEnd/>
                    <a:tailEnd/>
                  </a:ln>
                </p:spPr>
              </p:pic>
              <p:pic>
                <p:nvPicPr>
                  <p:cNvPr id="1115" name="Bildobjekt 116"/>
                  <p:cNvPicPr>
                    <a:picLocks noChangeAspect="1"/>
                  </p:cNvPicPr>
                  <p:nvPr/>
                </p:nvPicPr>
                <p:blipFill>
                  <a:blip r:embed="rId13" cstate="print"/>
                  <a:srcRect/>
                  <a:stretch>
                    <a:fillRect/>
                  </a:stretch>
                </p:blipFill>
                <p:spPr bwMode="auto">
                  <a:xfrm>
                    <a:off x="6965598" y="4432512"/>
                    <a:ext cx="286357" cy="246717"/>
                  </a:xfrm>
                  <a:prstGeom prst="rect">
                    <a:avLst/>
                  </a:prstGeom>
                  <a:noFill/>
                  <a:ln w="9525">
                    <a:noFill/>
                    <a:miter lim="800000"/>
                    <a:headEnd/>
                    <a:tailEnd/>
                  </a:ln>
                </p:spPr>
              </p:pic>
              <p:pic>
                <p:nvPicPr>
                  <p:cNvPr id="1116" name="Bildobjekt 44"/>
                  <p:cNvPicPr>
                    <a:picLocks noChangeAspect="1"/>
                  </p:cNvPicPr>
                  <p:nvPr/>
                </p:nvPicPr>
                <p:blipFill>
                  <a:blip r:embed="rId23" cstate="print"/>
                  <a:srcRect/>
                  <a:stretch>
                    <a:fillRect/>
                  </a:stretch>
                </p:blipFill>
                <p:spPr bwMode="auto">
                  <a:xfrm>
                    <a:off x="7004167" y="3805351"/>
                    <a:ext cx="836828" cy="422801"/>
                  </a:xfrm>
                  <a:prstGeom prst="rect">
                    <a:avLst/>
                  </a:prstGeom>
                  <a:noFill/>
                  <a:ln w="9525">
                    <a:noFill/>
                    <a:miter lim="800000"/>
                    <a:headEnd/>
                    <a:tailEnd/>
                  </a:ln>
                </p:spPr>
              </p:pic>
              <p:pic>
                <p:nvPicPr>
                  <p:cNvPr id="1117" name="Bildobjekt 44"/>
                  <p:cNvPicPr>
                    <a:picLocks noChangeAspect="1"/>
                  </p:cNvPicPr>
                  <p:nvPr/>
                </p:nvPicPr>
                <p:blipFill>
                  <a:blip r:embed="rId23" cstate="print"/>
                  <a:srcRect/>
                  <a:stretch>
                    <a:fillRect/>
                  </a:stretch>
                </p:blipFill>
                <p:spPr bwMode="auto">
                  <a:xfrm>
                    <a:off x="4959142" y="5278443"/>
                    <a:ext cx="836828" cy="422801"/>
                  </a:xfrm>
                  <a:prstGeom prst="rect">
                    <a:avLst/>
                  </a:prstGeom>
                  <a:noFill/>
                  <a:ln w="9525">
                    <a:noFill/>
                    <a:miter lim="800000"/>
                    <a:headEnd/>
                    <a:tailEnd/>
                  </a:ln>
                </p:spPr>
              </p:pic>
              <p:pic>
                <p:nvPicPr>
                  <p:cNvPr id="1118" name="Bildobjekt 110"/>
                  <p:cNvPicPr>
                    <a:picLocks noChangeAspect="1"/>
                  </p:cNvPicPr>
                  <p:nvPr/>
                </p:nvPicPr>
                <p:blipFill>
                  <a:blip r:embed="rId13" cstate="print"/>
                  <a:srcRect/>
                  <a:stretch>
                    <a:fillRect/>
                  </a:stretch>
                </p:blipFill>
                <p:spPr bwMode="auto">
                  <a:xfrm>
                    <a:off x="6853906" y="3839158"/>
                    <a:ext cx="286357" cy="246717"/>
                  </a:xfrm>
                  <a:prstGeom prst="rect">
                    <a:avLst/>
                  </a:prstGeom>
                  <a:noFill/>
                  <a:ln w="9525">
                    <a:noFill/>
                    <a:miter lim="800000"/>
                    <a:headEnd/>
                    <a:tailEnd/>
                  </a:ln>
                </p:spPr>
              </p:pic>
              <p:pic>
                <p:nvPicPr>
                  <p:cNvPr id="1119" name="Bildobjekt 118"/>
                  <p:cNvPicPr>
                    <a:picLocks noChangeAspect="1"/>
                  </p:cNvPicPr>
                  <p:nvPr/>
                </p:nvPicPr>
                <p:blipFill>
                  <a:blip r:embed="rId13" cstate="print"/>
                  <a:srcRect/>
                  <a:stretch>
                    <a:fillRect/>
                  </a:stretch>
                </p:blipFill>
                <p:spPr bwMode="auto">
                  <a:xfrm>
                    <a:off x="7588040" y="4056374"/>
                    <a:ext cx="286357" cy="246717"/>
                  </a:xfrm>
                  <a:prstGeom prst="rect">
                    <a:avLst/>
                  </a:prstGeom>
                  <a:noFill/>
                  <a:ln w="9525">
                    <a:noFill/>
                    <a:miter lim="800000"/>
                    <a:headEnd/>
                    <a:tailEnd/>
                  </a:ln>
                </p:spPr>
              </p:pic>
              <p:pic>
                <p:nvPicPr>
                  <p:cNvPr id="1120" name="Bildobjekt 10"/>
                  <p:cNvPicPr>
                    <a:picLocks noChangeAspect="1"/>
                  </p:cNvPicPr>
                  <p:nvPr/>
                </p:nvPicPr>
                <p:blipFill>
                  <a:blip r:embed="rId11" cstate="print"/>
                  <a:srcRect/>
                  <a:stretch>
                    <a:fillRect/>
                  </a:stretch>
                </p:blipFill>
                <p:spPr bwMode="auto">
                  <a:xfrm>
                    <a:off x="7980514" y="3903261"/>
                    <a:ext cx="770628" cy="435449"/>
                  </a:xfrm>
                  <a:prstGeom prst="rect">
                    <a:avLst/>
                  </a:prstGeom>
                  <a:noFill/>
                  <a:ln w="9525">
                    <a:noFill/>
                    <a:miter lim="800000"/>
                    <a:headEnd/>
                    <a:tailEnd/>
                  </a:ln>
                </p:spPr>
              </p:pic>
              <p:pic>
                <p:nvPicPr>
                  <p:cNvPr id="1121" name="Bildobjekt 10"/>
                  <p:cNvPicPr>
                    <a:picLocks noChangeAspect="1"/>
                  </p:cNvPicPr>
                  <p:nvPr/>
                </p:nvPicPr>
                <p:blipFill>
                  <a:blip r:embed="rId11" cstate="print"/>
                  <a:srcRect/>
                  <a:stretch>
                    <a:fillRect/>
                  </a:stretch>
                </p:blipFill>
                <p:spPr bwMode="auto">
                  <a:xfrm>
                    <a:off x="6540030" y="3466531"/>
                    <a:ext cx="616302" cy="348247"/>
                  </a:xfrm>
                  <a:prstGeom prst="rect">
                    <a:avLst/>
                  </a:prstGeom>
                  <a:noFill/>
                  <a:ln w="9525">
                    <a:noFill/>
                    <a:miter lim="800000"/>
                    <a:headEnd/>
                    <a:tailEnd/>
                  </a:ln>
                </p:spPr>
              </p:pic>
              <p:pic>
                <p:nvPicPr>
                  <p:cNvPr id="1122" name="Bildobjekt 10"/>
                  <p:cNvPicPr>
                    <a:picLocks noChangeAspect="1"/>
                  </p:cNvPicPr>
                  <p:nvPr/>
                </p:nvPicPr>
                <p:blipFill>
                  <a:blip r:embed="rId21" cstate="print"/>
                  <a:srcRect/>
                  <a:stretch>
                    <a:fillRect/>
                  </a:stretch>
                </p:blipFill>
                <p:spPr bwMode="auto">
                  <a:xfrm>
                    <a:off x="5945521" y="4131953"/>
                    <a:ext cx="372425" cy="210442"/>
                  </a:xfrm>
                  <a:prstGeom prst="rect">
                    <a:avLst/>
                  </a:prstGeom>
                  <a:noFill/>
                  <a:ln w="9525">
                    <a:noFill/>
                    <a:miter lim="800000"/>
                    <a:headEnd/>
                    <a:tailEnd/>
                  </a:ln>
                </p:spPr>
              </p:pic>
              <p:pic>
                <p:nvPicPr>
                  <p:cNvPr id="1123" name="Bildobjekt 5"/>
                  <p:cNvPicPr>
                    <a:picLocks noChangeAspect="1"/>
                  </p:cNvPicPr>
                  <p:nvPr/>
                </p:nvPicPr>
                <p:blipFill>
                  <a:blip r:embed="rId24" cstate="print"/>
                  <a:srcRect/>
                  <a:stretch>
                    <a:fillRect/>
                  </a:stretch>
                </p:blipFill>
                <p:spPr bwMode="auto">
                  <a:xfrm>
                    <a:off x="7018515" y="5158106"/>
                    <a:ext cx="355365" cy="634619"/>
                  </a:xfrm>
                  <a:prstGeom prst="rect">
                    <a:avLst/>
                  </a:prstGeom>
                  <a:noFill/>
                  <a:ln w="9525">
                    <a:noFill/>
                    <a:miter lim="800000"/>
                    <a:headEnd/>
                    <a:tailEnd/>
                  </a:ln>
                </p:spPr>
              </p:pic>
              <p:pic>
                <p:nvPicPr>
                  <p:cNvPr id="1124" name="Bildobjekt 54"/>
                  <p:cNvPicPr>
                    <a:picLocks noChangeAspect="1"/>
                  </p:cNvPicPr>
                  <p:nvPr/>
                </p:nvPicPr>
                <p:blipFill>
                  <a:blip r:embed="rId25" cstate="print"/>
                  <a:srcRect/>
                  <a:stretch>
                    <a:fillRect/>
                  </a:stretch>
                </p:blipFill>
                <p:spPr bwMode="auto">
                  <a:xfrm>
                    <a:off x="5225723" y="5080309"/>
                    <a:ext cx="304285" cy="262162"/>
                  </a:xfrm>
                  <a:prstGeom prst="rect">
                    <a:avLst/>
                  </a:prstGeom>
                  <a:noFill/>
                  <a:ln w="9525">
                    <a:noFill/>
                    <a:miter lim="800000"/>
                    <a:headEnd/>
                    <a:tailEnd/>
                  </a:ln>
                </p:spPr>
              </p:pic>
              <p:pic>
                <p:nvPicPr>
                  <p:cNvPr id="1125" name="Bildobjekt 54"/>
                  <p:cNvPicPr>
                    <a:picLocks noChangeAspect="1"/>
                  </p:cNvPicPr>
                  <p:nvPr/>
                </p:nvPicPr>
                <p:blipFill>
                  <a:blip r:embed="rId25" cstate="print"/>
                  <a:srcRect/>
                  <a:stretch>
                    <a:fillRect/>
                  </a:stretch>
                </p:blipFill>
                <p:spPr bwMode="auto">
                  <a:xfrm>
                    <a:off x="5686132" y="4829979"/>
                    <a:ext cx="304285" cy="262162"/>
                  </a:xfrm>
                  <a:prstGeom prst="rect">
                    <a:avLst/>
                  </a:prstGeom>
                  <a:noFill/>
                  <a:ln w="9525">
                    <a:noFill/>
                    <a:miter lim="800000"/>
                    <a:headEnd/>
                    <a:tailEnd/>
                  </a:ln>
                </p:spPr>
              </p:pic>
              <p:pic>
                <p:nvPicPr>
                  <p:cNvPr id="1126" name="Bildobjekt 54"/>
                  <p:cNvPicPr>
                    <a:picLocks noChangeAspect="1"/>
                  </p:cNvPicPr>
                  <p:nvPr/>
                </p:nvPicPr>
                <p:blipFill>
                  <a:blip r:embed="rId25" cstate="print"/>
                  <a:srcRect/>
                  <a:stretch>
                    <a:fillRect/>
                  </a:stretch>
                </p:blipFill>
                <p:spPr bwMode="auto">
                  <a:xfrm>
                    <a:off x="4979872" y="4544989"/>
                    <a:ext cx="304285" cy="262162"/>
                  </a:xfrm>
                  <a:prstGeom prst="rect">
                    <a:avLst/>
                  </a:prstGeom>
                  <a:noFill/>
                  <a:ln w="9525">
                    <a:noFill/>
                    <a:miter lim="800000"/>
                    <a:headEnd/>
                    <a:tailEnd/>
                  </a:ln>
                </p:spPr>
              </p:pic>
              <p:pic>
                <p:nvPicPr>
                  <p:cNvPr id="1127" name="Bildobjekt 54"/>
                  <p:cNvPicPr>
                    <a:picLocks noChangeAspect="1"/>
                  </p:cNvPicPr>
                  <p:nvPr/>
                </p:nvPicPr>
                <p:blipFill>
                  <a:blip r:embed="rId25" cstate="print"/>
                  <a:srcRect/>
                  <a:stretch>
                    <a:fillRect/>
                  </a:stretch>
                </p:blipFill>
                <p:spPr bwMode="auto">
                  <a:xfrm>
                    <a:off x="5031277" y="4052032"/>
                    <a:ext cx="304285" cy="262162"/>
                  </a:xfrm>
                  <a:prstGeom prst="rect">
                    <a:avLst/>
                  </a:prstGeom>
                  <a:noFill/>
                  <a:ln w="9525">
                    <a:noFill/>
                    <a:miter lim="800000"/>
                    <a:headEnd/>
                    <a:tailEnd/>
                  </a:ln>
                </p:spPr>
              </p:pic>
              <p:pic>
                <p:nvPicPr>
                  <p:cNvPr id="1128" name="Bildobjekt 54"/>
                  <p:cNvPicPr>
                    <a:picLocks noChangeAspect="1"/>
                  </p:cNvPicPr>
                  <p:nvPr/>
                </p:nvPicPr>
                <p:blipFill>
                  <a:blip r:embed="rId25" cstate="print"/>
                  <a:srcRect/>
                  <a:stretch>
                    <a:fillRect/>
                  </a:stretch>
                </p:blipFill>
                <p:spPr bwMode="auto">
                  <a:xfrm>
                    <a:off x="7087477" y="4933962"/>
                    <a:ext cx="304285" cy="262162"/>
                  </a:xfrm>
                  <a:prstGeom prst="rect">
                    <a:avLst/>
                  </a:prstGeom>
                  <a:noFill/>
                  <a:ln w="9525">
                    <a:noFill/>
                    <a:miter lim="800000"/>
                    <a:headEnd/>
                    <a:tailEnd/>
                  </a:ln>
                </p:spPr>
              </p:pic>
              <p:pic>
                <p:nvPicPr>
                  <p:cNvPr id="1129" name="Bildobjekt 54"/>
                  <p:cNvPicPr>
                    <a:picLocks noChangeAspect="1"/>
                  </p:cNvPicPr>
                  <p:nvPr/>
                </p:nvPicPr>
                <p:blipFill>
                  <a:blip r:embed="rId25" cstate="print"/>
                  <a:srcRect/>
                  <a:stretch>
                    <a:fillRect/>
                  </a:stretch>
                </p:blipFill>
                <p:spPr bwMode="auto">
                  <a:xfrm>
                    <a:off x="6689647" y="4741401"/>
                    <a:ext cx="304285" cy="262162"/>
                  </a:xfrm>
                  <a:prstGeom prst="rect">
                    <a:avLst/>
                  </a:prstGeom>
                  <a:noFill/>
                  <a:ln w="9525">
                    <a:noFill/>
                    <a:miter lim="800000"/>
                    <a:headEnd/>
                    <a:tailEnd/>
                  </a:ln>
                </p:spPr>
              </p:pic>
            </p:grpSp>
          </p:grpSp>
          <p:sp>
            <p:nvSpPr>
              <p:cNvPr id="1098" name="TextBox 154"/>
              <p:cNvSpPr txBox="1">
                <a:spLocks noChangeArrowheads="1"/>
              </p:cNvSpPr>
              <p:nvPr/>
            </p:nvSpPr>
            <p:spPr bwMode="auto">
              <a:xfrm>
                <a:off x="7058024" y="5410200"/>
                <a:ext cx="323851" cy="180425"/>
              </a:xfrm>
              <a:prstGeom prst="rect">
                <a:avLst/>
              </a:prstGeom>
              <a:solidFill>
                <a:srgbClr val="AED39F"/>
              </a:solidFill>
              <a:ln w="9525">
                <a:noFill/>
                <a:miter lim="800000"/>
                <a:headEnd/>
                <a:tailEnd/>
              </a:ln>
            </p:spPr>
            <p:txBody>
              <a:bodyPr lIns="36000" tIns="36000" rIns="36000" bIns="36000">
                <a:spAutoFit/>
              </a:bodyPr>
              <a:lstStyle/>
              <a:p>
                <a:r>
                  <a:rPr lang="sv-SE" sz="700"/>
                  <a:t>MPLS</a:t>
                </a:r>
              </a:p>
            </p:txBody>
          </p:sp>
        </p:grpSp>
      </p:grpSp>
      <p:sp>
        <p:nvSpPr>
          <p:cNvPr id="1029" name="Rectangle 50"/>
          <p:cNvSpPr>
            <a:spLocks noGrp="1" noChangeArrowheads="1"/>
          </p:cNvSpPr>
          <p:nvPr>
            <p:ph type="title"/>
          </p:nvPr>
        </p:nvSpPr>
        <p:spPr/>
        <p:txBody>
          <a:bodyPr/>
          <a:lstStyle/>
          <a:p>
            <a:r>
              <a:rPr lang="en-US" dirty="0" smtClean="0"/>
              <a:t>Can The Enterprise IP-PBX / UC Solution </a:t>
            </a:r>
            <a:br>
              <a:rPr lang="en-US" dirty="0" smtClean="0"/>
            </a:br>
            <a:r>
              <a:rPr lang="en-US" dirty="0" smtClean="0"/>
              <a:t>“The Enterprise Social Network” Benefit From WebRTC? </a:t>
            </a:r>
            <a:br>
              <a:rPr lang="en-US" dirty="0" smtClean="0"/>
            </a:br>
            <a:r>
              <a:rPr lang="en-US" dirty="0" smtClean="0"/>
              <a:t>SP’s SIP Trunking Connects to the POTS With its Numbers</a:t>
            </a:r>
          </a:p>
        </p:txBody>
      </p:sp>
      <p:sp>
        <p:nvSpPr>
          <p:cNvPr id="131" name="Platshållare för innehåll 130"/>
          <p:cNvSpPr>
            <a:spLocks noGrp="1"/>
          </p:cNvSpPr>
          <p:nvPr>
            <p:ph idx="1"/>
          </p:nvPr>
        </p:nvSpPr>
        <p:spPr>
          <a:xfrm>
            <a:off x="313899" y="1555844"/>
            <a:ext cx="1869743" cy="791571"/>
          </a:xfrm>
        </p:spPr>
        <p:txBody>
          <a:bodyPr/>
          <a:lstStyle/>
          <a:p>
            <a:pPr>
              <a:buNone/>
            </a:pPr>
            <a:r>
              <a:rPr lang="sv-SE" dirty="0" smtClean="0"/>
              <a:t> </a:t>
            </a:r>
            <a:endParaRPr lang="sv-SE" dirty="0"/>
          </a:p>
        </p:txBody>
      </p:sp>
      <p:grpSp>
        <p:nvGrpSpPr>
          <p:cNvPr id="1033" name="Group 10"/>
          <p:cNvGrpSpPr>
            <a:grpSpLocks/>
          </p:cNvGrpSpPr>
          <p:nvPr/>
        </p:nvGrpSpPr>
        <p:grpSpPr bwMode="auto">
          <a:xfrm>
            <a:off x="2887971" y="2378075"/>
            <a:ext cx="927100" cy="544513"/>
            <a:chOff x="880" y="1089"/>
            <a:chExt cx="584" cy="343"/>
          </a:xfrm>
        </p:grpSpPr>
        <p:pic>
          <p:nvPicPr>
            <p:cNvPr id="1064" name="Picture 11" descr="sip_operator"/>
            <p:cNvPicPr>
              <a:picLocks noChangeAspect="1" noChangeArrowheads="1"/>
            </p:cNvPicPr>
            <p:nvPr/>
          </p:nvPicPr>
          <p:blipFill>
            <a:blip r:embed="rId26" cstate="print"/>
            <a:srcRect/>
            <a:stretch>
              <a:fillRect/>
            </a:stretch>
          </p:blipFill>
          <p:spPr bwMode="auto">
            <a:xfrm>
              <a:off x="880" y="1089"/>
              <a:ext cx="584" cy="343"/>
            </a:xfrm>
            <a:prstGeom prst="rect">
              <a:avLst/>
            </a:prstGeom>
            <a:noFill/>
            <a:ln w="9525">
              <a:noFill/>
              <a:miter lim="800000"/>
              <a:headEnd/>
              <a:tailEnd/>
            </a:ln>
          </p:spPr>
        </p:pic>
        <p:sp>
          <p:nvSpPr>
            <p:cNvPr id="1065" name="Text Box 10"/>
            <p:cNvSpPr txBox="1">
              <a:spLocks noChangeArrowheads="1"/>
            </p:cNvSpPr>
            <p:nvPr/>
          </p:nvSpPr>
          <p:spPr bwMode="auto">
            <a:xfrm>
              <a:off x="886" y="1113"/>
              <a:ext cx="544" cy="161"/>
            </a:xfrm>
            <a:prstGeom prst="rect">
              <a:avLst/>
            </a:prstGeom>
            <a:solidFill>
              <a:schemeClr val="bg1"/>
            </a:solidFill>
            <a:ln w="9525">
              <a:noFill/>
              <a:miter lim="800000"/>
              <a:headEnd/>
              <a:tailEnd/>
            </a:ln>
          </p:spPr>
          <p:txBody>
            <a:bodyPr wrap="none" lIns="18000" tIns="36000" rIns="18000" bIns="36000">
              <a:spAutoFit/>
            </a:bodyPr>
            <a:lstStyle/>
            <a:p>
              <a:r>
                <a:rPr lang="en-US" sz="1200"/>
                <a:t>SIP System</a:t>
              </a:r>
            </a:p>
          </p:txBody>
        </p:sp>
      </p:grpSp>
      <p:sp>
        <p:nvSpPr>
          <p:cNvPr id="1034" name="Line 11"/>
          <p:cNvSpPr>
            <a:spLocks noChangeShapeType="1"/>
          </p:cNvSpPr>
          <p:nvPr/>
        </p:nvSpPr>
        <p:spPr bwMode="auto">
          <a:xfrm flipV="1">
            <a:off x="4891396" y="5749925"/>
            <a:ext cx="3175" cy="520700"/>
          </a:xfrm>
          <a:prstGeom prst="line">
            <a:avLst/>
          </a:prstGeom>
          <a:noFill/>
          <a:ln w="38100">
            <a:solidFill>
              <a:srgbClr val="009900"/>
            </a:solidFill>
            <a:round/>
            <a:headEnd/>
            <a:tailEnd/>
          </a:ln>
        </p:spPr>
        <p:txBody>
          <a:bodyPr lIns="91380" tIns="45692" rIns="91380" bIns="45692"/>
          <a:lstStyle/>
          <a:p>
            <a:endParaRPr lang="en-US"/>
          </a:p>
        </p:txBody>
      </p:sp>
      <p:pic>
        <p:nvPicPr>
          <p:cNvPr id="1035" name="Picture 36" descr="MCj02901550000[1]"/>
          <p:cNvPicPr>
            <a:picLocks noChangeAspect="1" noChangeArrowheads="1"/>
          </p:cNvPicPr>
          <p:nvPr/>
        </p:nvPicPr>
        <p:blipFill>
          <a:blip r:embed="rId8" cstate="print"/>
          <a:srcRect/>
          <a:stretch>
            <a:fillRect/>
          </a:stretch>
        </p:blipFill>
        <p:spPr bwMode="auto">
          <a:xfrm>
            <a:off x="4531034" y="6127750"/>
            <a:ext cx="692150" cy="541338"/>
          </a:xfrm>
          <a:prstGeom prst="rect">
            <a:avLst/>
          </a:prstGeom>
          <a:noFill/>
          <a:ln w="9525">
            <a:noFill/>
            <a:miter lim="800000"/>
            <a:headEnd/>
            <a:tailEnd/>
          </a:ln>
        </p:spPr>
      </p:pic>
      <p:sp>
        <p:nvSpPr>
          <p:cNvPr id="1036" name="Line 14"/>
          <p:cNvSpPr>
            <a:spLocks noChangeShapeType="1"/>
          </p:cNvSpPr>
          <p:nvPr/>
        </p:nvSpPr>
        <p:spPr bwMode="auto">
          <a:xfrm flipV="1">
            <a:off x="2497446" y="5734048"/>
            <a:ext cx="1588" cy="379413"/>
          </a:xfrm>
          <a:prstGeom prst="line">
            <a:avLst/>
          </a:prstGeom>
          <a:noFill/>
          <a:ln w="38100">
            <a:solidFill>
              <a:srgbClr val="FF7C80"/>
            </a:solidFill>
            <a:round/>
            <a:headEnd/>
            <a:tailEnd/>
          </a:ln>
        </p:spPr>
        <p:txBody>
          <a:bodyPr lIns="91380" tIns="45692" rIns="91380" bIns="45692"/>
          <a:lstStyle/>
          <a:p>
            <a:endParaRPr lang="en-US"/>
          </a:p>
        </p:txBody>
      </p:sp>
      <p:sp>
        <p:nvSpPr>
          <p:cNvPr id="1037" name="Line 11"/>
          <p:cNvSpPr>
            <a:spLocks noChangeShapeType="1"/>
          </p:cNvSpPr>
          <p:nvPr/>
        </p:nvSpPr>
        <p:spPr bwMode="auto">
          <a:xfrm flipV="1">
            <a:off x="1130609" y="5714998"/>
            <a:ext cx="3175" cy="549275"/>
          </a:xfrm>
          <a:prstGeom prst="line">
            <a:avLst/>
          </a:prstGeom>
          <a:noFill/>
          <a:ln w="38100">
            <a:solidFill>
              <a:srgbClr val="009900"/>
            </a:solidFill>
            <a:round/>
            <a:headEnd/>
            <a:tailEnd/>
          </a:ln>
        </p:spPr>
        <p:txBody>
          <a:bodyPr lIns="91380" tIns="45692" rIns="91380" bIns="45692"/>
          <a:lstStyle/>
          <a:p>
            <a:endParaRPr lang="en-US"/>
          </a:p>
        </p:txBody>
      </p:sp>
      <p:pic>
        <p:nvPicPr>
          <p:cNvPr id="1038" name="Picture 36" descr="MCj02901550000[1]"/>
          <p:cNvPicPr>
            <a:picLocks noChangeAspect="1" noChangeArrowheads="1"/>
          </p:cNvPicPr>
          <p:nvPr/>
        </p:nvPicPr>
        <p:blipFill>
          <a:blip r:embed="rId8" cstate="print"/>
          <a:srcRect/>
          <a:stretch>
            <a:fillRect/>
          </a:stretch>
        </p:blipFill>
        <p:spPr bwMode="auto">
          <a:xfrm>
            <a:off x="770246" y="6121400"/>
            <a:ext cx="692150" cy="541338"/>
          </a:xfrm>
          <a:prstGeom prst="rect">
            <a:avLst/>
          </a:prstGeom>
          <a:noFill/>
          <a:ln w="9525">
            <a:noFill/>
            <a:miter lim="800000"/>
            <a:headEnd/>
            <a:tailEnd/>
          </a:ln>
        </p:spPr>
      </p:pic>
      <p:sp>
        <p:nvSpPr>
          <p:cNvPr id="1039" name="Rectangle 19"/>
          <p:cNvSpPr>
            <a:spLocks noChangeArrowheads="1"/>
          </p:cNvSpPr>
          <p:nvPr/>
        </p:nvSpPr>
        <p:spPr bwMode="auto">
          <a:xfrm>
            <a:off x="319396" y="5505450"/>
            <a:ext cx="7315200" cy="244475"/>
          </a:xfrm>
          <a:prstGeom prst="rect">
            <a:avLst/>
          </a:prstGeom>
          <a:gradFill rotWithShape="0">
            <a:gsLst>
              <a:gs pos="0">
                <a:srgbClr val="FF7C80"/>
              </a:gs>
              <a:gs pos="50000">
                <a:srgbClr val="009900"/>
              </a:gs>
              <a:gs pos="100000">
                <a:srgbClr val="FF7C80"/>
              </a:gs>
            </a:gsLst>
            <a:lin ang="5400000" scaled="1"/>
          </a:gradFill>
          <a:ln w="9525">
            <a:noFill/>
            <a:miter lim="800000"/>
            <a:headEnd/>
            <a:tailEnd/>
          </a:ln>
        </p:spPr>
        <p:txBody>
          <a:bodyPr wrap="none" lIns="91380" tIns="45692" rIns="91380" bIns="45692" anchor="ctr"/>
          <a:lstStyle/>
          <a:p>
            <a:endParaRPr lang="en-US"/>
          </a:p>
        </p:txBody>
      </p:sp>
      <p:sp>
        <p:nvSpPr>
          <p:cNvPr id="1040" name="Text Box 24"/>
          <p:cNvSpPr txBox="1">
            <a:spLocks noChangeArrowheads="1"/>
          </p:cNvSpPr>
          <p:nvPr/>
        </p:nvSpPr>
        <p:spPr bwMode="auto">
          <a:xfrm>
            <a:off x="3781734" y="5497513"/>
            <a:ext cx="2025650" cy="279400"/>
          </a:xfrm>
          <a:prstGeom prst="rect">
            <a:avLst/>
          </a:prstGeom>
          <a:noFill/>
          <a:ln w="9525">
            <a:noFill/>
            <a:miter lim="800000"/>
            <a:headEnd/>
            <a:tailEnd/>
          </a:ln>
        </p:spPr>
        <p:txBody>
          <a:bodyPr wrap="square" lIns="91370" tIns="0" rIns="91370" bIns="0">
            <a:spAutoFit/>
          </a:bodyPr>
          <a:lstStyle/>
          <a:p>
            <a:r>
              <a:rPr lang="en-US" sz="1800"/>
              <a:t>Data &amp; VoIP LAN</a:t>
            </a:r>
          </a:p>
        </p:txBody>
      </p:sp>
      <p:sp>
        <p:nvSpPr>
          <p:cNvPr id="1062" name="Line 23"/>
          <p:cNvSpPr>
            <a:spLocks noChangeShapeType="1"/>
          </p:cNvSpPr>
          <p:nvPr/>
        </p:nvSpPr>
        <p:spPr bwMode="auto">
          <a:xfrm flipH="1">
            <a:off x="928996" y="5216525"/>
            <a:ext cx="1588" cy="363538"/>
          </a:xfrm>
          <a:prstGeom prst="line">
            <a:avLst/>
          </a:prstGeom>
          <a:noFill/>
          <a:ln w="38100">
            <a:solidFill>
              <a:srgbClr val="009900"/>
            </a:solidFill>
            <a:round/>
            <a:headEnd/>
            <a:tailEnd/>
          </a:ln>
        </p:spPr>
        <p:txBody>
          <a:bodyPr/>
          <a:lstStyle/>
          <a:p>
            <a:endParaRPr lang="en-US"/>
          </a:p>
        </p:txBody>
      </p:sp>
      <p:grpSp>
        <p:nvGrpSpPr>
          <p:cNvPr id="1042" name="Group 27"/>
          <p:cNvGrpSpPr>
            <a:grpSpLocks/>
          </p:cNvGrpSpPr>
          <p:nvPr/>
        </p:nvGrpSpPr>
        <p:grpSpPr bwMode="auto">
          <a:xfrm>
            <a:off x="3291196" y="5673725"/>
            <a:ext cx="3886200" cy="1057275"/>
            <a:chOff x="2352" y="3264"/>
            <a:chExt cx="2448" cy="666"/>
          </a:xfrm>
        </p:grpSpPr>
        <p:sp>
          <p:nvSpPr>
            <p:cNvPr id="1053" name="Line 14"/>
            <p:cNvSpPr>
              <a:spLocks noChangeShapeType="1"/>
            </p:cNvSpPr>
            <p:nvPr/>
          </p:nvSpPr>
          <p:spPr bwMode="auto">
            <a:xfrm flipV="1">
              <a:off x="2640" y="3264"/>
              <a:ext cx="1" cy="239"/>
            </a:xfrm>
            <a:prstGeom prst="line">
              <a:avLst/>
            </a:prstGeom>
            <a:noFill/>
            <a:ln w="38100">
              <a:solidFill>
                <a:srgbClr val="009900"/>
              </a:solidFill>
              <a:round/>
              <a:headEnd/>
              <a:tailEnd/>
            </a:ln>
          </p:spPr>
          <p:txBody>
            <a:bodyPr/>
            <a:lstStyle/>
            <a:p>
              <a:endParaRPr lang="en-US"/>
            </a:p>
          </p:txBody>
        </p:sp>
        <p:sp>
          <p:nvSpPr>
            <p:cNvPr id="1054" name="Line 14"/>
            <p:cNvSpPr>
              <a:spLocks noChangeShapeType="1"/>
            </p:cNvSpPr>
            <p:nvPr/>
          </p:nvSpPr>
          <p:spPr bwMode="auto">
            <a:xfrm flipV="1">
              <a:off x="2620" y="3302"/>
              <a:ext cx="1" cy="239"/>
            </a:xfrm>
            <a:prstGeom prst="line">
              <a:avLst/>
            </a:prstGeom>
            <a:noFill/>
            <a:ln w="38100">
              <a:solidFill>
                <a:srgbClr val="FF7C80"/>
              </a:solidFill>
              <a:round/>
              <a:headEnd/>
              <a:tailEnd/>
            </a:ln>
          </p:spPr>
          <p:txBody>
            <a:bodyPr/>
            <a:lstStyle/>
            <a:p>
              <a:endParaRPr lang="en-US"/>
            </a:p>
          </p:txBody>
        </p:sp>
        <p:pic>
          <p:nvPicPr>
            <p:cNvPr id="1055" name="Picture 30" descr="MobileE60Small"/>
            <p:cNvPicPr>
              <a:picLocks noChangeAspect="1" noChangeArrowheads="1"/>
            </p:cNvPicPr>
            <p:nvPr/>
          </p:nvPicPr>
          <p:blipFill>
            <a:blip r:embed="rId27" cstate="print"/>
            <a:srcRect/>
            <a:stretch>
              <a:fillRect/>
            </a:stretch>
          </p:blipFill>
          <p:spPr bwMode="auto">
            <a:xfrm>
              <a:off x="4608" y="3504"/>
              <a:ext cx="192" cy="336"/>
            </a:xfrm>
            <a:prstGeom prst="rect">
              <a:avLst/>
            </a:prstGeom>
            <a:noFill/>
            <a:ln w="9525">
              <a:noFill/>
              <a:miter lim="800000"/>
              <a:headEnd/>
              <a:tailEnd/>
            </a:ln>
          </p:spPr>
        </p:pic>
        <p:pic>
          <p:nvPicPr>
            <p:cNvPr id="1056" name="Picture 31" descr="GayLeft"/>
            <p:cNvPicPr>
              <a:picLocks noChangeAspect="1" noChangeArrowheads="1"/>
            </p:cNvPicPr>
            <p:nvPr/>
          </p:nvPicPr>
          <p:blipFill>
            <a:blip r:embed="rId28" cstate="print"/>
            <a:srcRect/>
            <a:stretch>
              <a:fillRect/>
            </a:stretch>
          </p:blipFill>
          <p:spPr bwMode="auto">
            <a:xfrm>
              <a:off x="4464" y="3456"/>
              <a:ext cx="135" cy="252"/>
            </a:xfrm>
            <a:prstGeom prst="rect">
              <a:avLst/>
            </a:prstGeom>
            <a:noFill/>
            <a:ln w="9525">
              <a:noFill/>
              <a:miter lim="800000"/>
              <a:headEnd/>
              <a:tailEnd/>
            </a:ln>
          </p:spPr>
        </p:pic>
        <p:grpSp>
          <p:nvGrpSpPr>
            <p:cNvPr id="1057" name="Group 32"/>
            <p:cNvGrpSpPr>
              <a:grpSpLocks/>
            </p:cNvGrpSpPr>
            <p:nvPr/>
          </p:nvGrpSpPr>
          <p:grpSpPr bwMode="auto">
            <a:xfrm>
              <a:off x="3744" y="3408"/>
              <a:ext cx="672" cy="480"/>
              <a:chOff x="3792" y="3600"/>
              <a:chExt cx="720" cy="528"/>
            </a:xfrm>
          </p:grpSpPr>
          <p:pic>
            <p:nvPicPr>
              <p:cNvPr id="1060" name="Picture 33" descr="laptop_computer"/>
              <p:cNvPicPr>
                <a:picLocks noChangeAspect="1" noChangeArrowheads="1"/>
              </p:cNvPicPr>
              <p:nvPr/>
            </p:nvPicPr>
            <p:blipFill>
              <a:blip r:embed="rId5" cstate="print"/>
              <a:srcRect/>
              <a:stretch>
                <a:fillRect/>
              </a:stretch>
            </p:blipFill>
            <p:spPr bwMode="auto">
              <a:xfrm>
                <a:off x="3792" y="3600"/>
                <a:ext cx="720" cy="512"/>
              </a:xfrm>
              <a:prstGeom prst="rect">
                <a:avLst/>
              </a:prstGeom>
              <a:noFill/>
              <a:ln w="9525">
                <a:noFill/>
                <a:miter lim="800000"/>
                <a:headEnd/>
                <a:tailEnd/>
              </a:ln>
            </p:spPr>
          </p:pic>
          <p:sp>
            <p:nvSpPr>
              <p:cNvPr id="1061" name="Rectangle 34"/>
              <p:cNvSpPr>
                <a:spLocks noChangeArrowheads="1"/>
              </p:cNvSpPr>
              <p:nvPr/>
            </p:nvSpPr>
            <p:spPr bwMode="auto">
              <a:xfrm>
                <a:off x="4368" y="3840"/>
                <a:ext cx="144" cy="288"/>
              </a:xfrm>
              <a:prstGeom prst="rect">
                <a:avLst/>
              </a:prstGeom>
              <a:solidFill>
                <a:schemeClr val="bg1"/>
              </a:solidFill>
              <a:ln w="9525">
                <a:noFill/>
                <a:miter lim="800000"/>
                <a:headEnd/>
                <a:tailEnd/>
              </a:ln>
            </p:spPr>
            <p:txBody>
              <a:bodyPr wrap="none" anchor="ctr"/>
              <a:lstStyle/>
              <a:p>
                <a:endParaRPr lang="en-US"/>
              </a:p>
            </p:txBody>
          </p:sp>
        </p:grpSp>
        <p:pic>
          <p:nvPicPr>
            <p:cNvPr id="1058" name="Picture 35" descr="SIP (transp)"/>
            <p:cNvPicPr>
              <a:picLocks noChangeAspect="1" noChangeArrowheads="1"/>
            </p:cNvPicPr>
            <p:nvPr/>
          </p:nvPicPr>
          <p:blipFill>
            <a:blip r:embed="rId29" cstate="print"/>
            <a:srcRect/>
            <a:stretch>
              <a:fillRect/>
            </a:stretch>
          </p:blipFill>
          <p:spPr bwMode="auto">
            <a:xfrm>
              <a:off x="2352" y="3408"/>
              <a:ext cx="576" cy="522"/>
            </a:xfrm>
            <a:prstGeom prst="rect">
              <a:avLst/>
            </a:prstGeom>
            <a:noFill/>
            <a:ln w="9525">
              <a:noFill/>
              <a:miter lim="800000"/>
              <a:headEnd/>
              <a:tailEnd/>
            </a:ln>
          </p:spPr>
        </p:pic>
        <p:pic>
          <p:nvPicPr>
            <p:cNvPr id="1059" name="Picture 36" descr="GayLeft"/>
            <p:cNvPicPr>
              <a:picLocks noChangeAspect="1" noChangeArrowheads="1"/>
            </p:cNvPicPr>
            <p:nvPr/>
          </p:nvPicPr>
          <p:blipFill>
            <a:blip r:embed="rId28" cstate="print"/>
            <a:srcRect/>
            <a:stretch>
              <a:fillRect/>
            </a:stretch>
          </p:blipFill>
          <p:spPr bwMode="auto">
            <a:xfrm>
              <a:off x="3792" y="3360"/>
              <a:ext cx="135" cy="252"/>
            </a:xfrm>
            <a:prstGeom prst="rect">
              <a:avLst/>
            </a:prstGeom>
            <a:noFill/>
            <a:ln w="9525">
              <a:noFill/>
              <a:miter lim="800000"/>
              <a:headEnd/>
              <a:tailEnd/>
            </a:ln>
          </p:spPr>
        </p:pic>
      </p:grpSp>
      <p:pic>
        <p:nvPicPr>
          <p:cNvPr id="1043" name="Picture 42" descr="JustPC"/>
          <p:cNvPicPr>
            <a:picLocks noChangeAspect="1" noChangeArrowheads="1"/>
          </p:cNvPicPr>
          <p:nvPr/>
        </p:nvPicPr>
        <p:blipFill>
          <a:blip r:embed="rId30" cstate="print"/>
          <a:srcRect/>
          <a:stretch>
            <a:fillRect/>
          </a:stretch>
        </p:blipFill>
        <p:spPr bwMode="auto">
          <a:xfrm>
            <a:off x="2027546" y="6019800"/>
            <a:ext cx="838200" cy="838200"/>
          </a:xfrm>
          <a:prstGeom prst="rect">
            <a:avLst/>
          </a:prstGeom>
          <a:noFill/>
          <a:ln w="9525">
            <a:noFill/>
            <a:miter lim="800000"/>
            <a:headEnd/>
            <a:tailEnd/>
          </a:ln>
        </p:spPr>
      </p:pic>
      <p:sp>
        <p:nvSpPr>
          <p:cNvPr id="1044" name="Oval 5"/>
          <p:cNvSpPr>
            <a:spLocks noChangeArrowheads="1"/>
          </p:cNvSpPr>
          <p:nvPr/>
        </p:nvSpPr>
        <p:spPr bwMode="auto">
          <a:xfrm>
            <a:off x="0" y="4305300"/>
            <a:ext cx="1729096" cy="1562100"/>
          </a:xfrm>
          <a:prstGeom prst="ellipse">
            <a:avLst/>
          </a:prstGeom>
          <a:noFill/>
          <a:ln w="50800">
            <a:solidFill>
              <a:srgbClr val="FF0000"/>
            </a:solidFill>
            <a:round/>
            <a:headEnd/>
            <a:tailEnd/>
          </a:ln>
        </p:spPr>
        <p:txBody>
          <a:bodyPr wrap="none" anchor="ctr"/>
          <a:lstStyle/>
          <a:p>
            <a:endParaRPr lang="en-US"/>
          </a:p>
        </p:txBody>
      </p:sp>
      <p:sp>
        <p:nvSpPr>
          <p:cNvPr id="1045" name="Freeform 44"/>
          <p:cNvSpPr>
            <a:spLocks/>
          </p:cNvSpPr>
          <p:nvPr/>
        </p:nvSpPr>
        <p:spPr bwMode="auto">
          <a:xfrm>
            <a:off x="2913371" y="3468688"/>
            <a:ext cx="396875" cy="903287"/>
          </a:xfrm>
          <a:custGeom>
            <a:avLst/>
            <a:gdLst>
              <a:gd name="T0" fmla="*/ 2147483647 w 11270"/>
              <a:gd name="T1" fmla="*/ 0 h 10574"/>
              <a:gd name="T2" fmla="*/ 2147483647 w 11270"/>
              <a:gd name="T3" fmla="*/ 2147483647 h 10574"/>
              <a:gd name="T4" fmla="*/ 2147483647 w 11270"/>
              <a:gd name="T5" fmla="*/ 2147483647 h 10574"/>
              <a:gd name="T6" fmla="*/ 2147483647 w 11270"/>
              <a:gd name="T7" fmla="*/ 2147483647 h 10574"/>
              <a:gd name="T8" fmla="*/ 0 60000 65536"/>
              <a:gd name="T9" fmla="*/ 0 60000 65536"/>
              <a:gd name="T10" fmla="*/ 0 60000 65536"/>
              <a:gd name="T11" fmla="*/ 0 60000 65536"/>
              <a:gd name="T12" fmla="*/ 0 w 11270"/>
              <a:gd name="T13" fmla="*/ 0 h 10574"/>
              <a:gd name="T14" fmla="*/ 11270 w 11270"/>
              <a:gd name="T15" fmla="*/ 10574 h 10574"/>
            </a:gdLst>
            <a:ahLst/>
            <a:cxnLst>
              <a:cxn ang="T8">
                <a:pos x="T0" y="T1"/>
              </a:cxn>
              <a:cxn ang="T9">
                <a:pos x="T2" y="T3"/>
              </a:cxn>
              <a:cxn ang="T10">
                <a:pos x="T4" y="T5"/>
              </a:cxn>
              <a:cxn ang="T11">
                <a:pos x="T6" y="T7"/>
              </a:cxn>
            </a:cxnLst>
            <a:rect l="T12" t="T13" r="T14" b="T15"/>
            <a:pathLst>
              <a:path w="11270" h="10574">
                <a:moveTo>
                  <a:pt x="11270" y="0"/>
                </a:moveTo>
                <a:lnTo>
                  <a:pt x="6479" y="2327"/>
                </a:lnTo>
                <a:cubicBezTo>
                  <a:pt x="4835" y="3449"/>
                  <a:pt x="2442" y="5356"/>
                  <a:pt x="1408" y="6730"/>
                </a:cubicBezTo>
                <a:cubicBezTo>
                  <a:pt x="374" y="8104"/>
                  <a:pt x="0" y="9128"/>
                  <a:pt x="275" y="10574"/>
                </a:cubicBezTo>
              </a:path>
            </a:pathLst>
          </a:custGeom>
          <a:noFill/>
          <a:ln w="38100" cmpd="sng">
            <a:solidFill>
              <a:schemeClr val="tx1"/>
            </a:solidFill>
            <a:round/>
            <a:headEnd type="triangle" w="med" len="med"/>
            <a:tailEnd type="none" w="med" len="med"/>
          </a:ln>
        </p:spPr>
        <p:txBody>
          <a:bodyPr/>
          <a:lstStyle/>
          <a:p>
            <a:endParaRPr lang="en-US"/>
          </a:p>
        </p:txBody>
      </p:sp>
      <p:sp>
        <p:nvSpPr>
          <p:cNvPr id="1046" name="Freeform 45"/>
          <p:cNvSpPr>
            <a:spLocks/>
          </p:cNvSpPr>
          <p:nvPr/>
        </p:nvSpPr>
        <p:spPr bwMode="auto">
          <a:xfrm>
            <a:off x="1157596" y="5057775"/>
            <a:ext cx="1765300" cy="608013"/>
          </a:xfrm>
          <a:custGeom>
            <a:avLst/>
            <a:gdLst>
              <a:gd name="T0" fmla="*/ 2147483647 w 1112"/>
              <a:gd name="T1" fmla="*/ 0 h 383"/>
              <a:gd name="T2" fmla="*/ 2147483647 w 1112"/>
              <a:gd name="T3" fmla="*/ 2147483647 h 383"/>
              <a:gd name="T4" fmla="*/ 2147483647 w 1112"/>
              <a:gd name="T5" fmla="*/ 2147483647 h 383"/>
              <a:gd name="T6" fmla="*/ 0 w 1112"/>
              <a:gd name="T7" fmla="*/ 2147483647 h 383"/>
              <a:gd name="T8" fmla="*/ 0 60000 65536"/>
              <a:gd name="T9" fmla="*/ 0 60000 65536"/>
              <a:gd name="T10" fmla="*/ 0 60000 65536"/>
              <a:gd name="T11" fmla="*/ 0 60000 65536"/>
              <a:gd name="T12" fmla="*/ 0 w 1112"/>
              <a:gd name="T13" fmla="*/ 0 h 383"/>
              <a:gd name="T14" fmla="*/ 1112 w 1112"/>
              <a:gd name="T15" fmla="*/ 383 h 383"/>
            </a:gdLst>
            <a:ahLst/>
            <a:cxnLst>
              <a:cxn ang="T8">
                <a:pos x="T0" y="T1"/>
              </a:cxn>
              <a:cxn ang="T9">
                <a:pos x="T2" y="T3"/>
              </a:cxn>
              <a:cxn ang="T10">
                <a:pos x="T4" y="T5"/>
              </a:cxn>
              <a:cxn ang="T11">
                <a:pos x="T6" y="T7"/>
              </a:cxn>
            </a:cxnLst>
            <a:rect l="T12" t="T13" r="T14" b="T15"/>
            <a:pathLst>
              <a:path w="1112" h="383">
                <a:moveTo>
                  <a:pt x="1112" y="0"/>
                </a:moveTo>
                <a:cubicBezTo>
                  <a:pt x="1078" y="55"/>
                  <a:pt x="1038" y="271"/>
                  <a:pt x="909" y="327"/>
                </a:cubicBezTo>
                <a:cubicBezTo>
                  <a:pt x="780" y="383"/>
                  <a:pt x="490" y="372"/>
                  <a:pt x="338" y="338"/>
                </a:cubicBezTo>
                <a:cubicBezTo>
                  <a:pt x="187" y="304"/>
                  <a:pt x="85" y="151"/>
                  <a:pt x="0" y="122"/>
                </a:cubicBezTo>
              </a:path>
            </a:pathLst>
          </a:custGeom>
          <a:noFill/>
          <a:ln w="38100" cap="flat" cmpd="sng">
            <a:solidFill>
              <a:schemeClr val="tx1"/>
            </a:solidFill>
            <a:prstDash val="solid"/>
            <a:round/>
            <a:headEnd type="none" w="med" len="med"/>
            <a:tailEnd type="triangle" w="med" len="med"/>
          </a:ln>
        </p:spPr>
        <p:txBody>
          <a:bodyPr/>
          <a:lstStyle/>
          <a:p>
            <a:endParaRPr lang="en-US"/>
          </a:p>
        </p:txBody>
      </p:sp>
      <p:sp>
        <p:nvSpPr>
          <p:cNvPr id="1047" name="Rectangle 15"/>
          <p:cNvSpPr>
            <a:spLocks noChangeArrowheads="1"/>
          </p:cNvSpPr>
          <p:nvPr/>
        </p:nvSpPr>
        <p:spPr bwMode="auto">
          <a:xfrm rot="-5400000">
            <a:off x="2552215" y="4920456"/>
            <a:ext cx="1149350" cy="128588"/>
          </a:xfrm>
          <a:prstGeom prst="rect">
            <a:avLst/>
          </a:prstGeom>
          <a:gradFill rotWithShape="0">
            <a:gsLst>
              <a:gs pos="0">
                <a:srgbClr val="FF7C80"/>
              </a:gs>
              <a:gs pos="50000">
                <a:srgbClr val="009900"/>
              </a:gs>
              <a:gs pos="100000">
                <a:srgbClr val="FF7C80"/>
              </a:gs>
            </a:gsLst>
            <a:lin ang="0" scaled="1"/>
          </a:gradFill>
          <a:ln w="9525">
            <a:noFill/>
            <a:miter lim="800000"/>
            <a:headEnd/>
            <a:tailEnd/>
          </a:ln>
        </p:spPr>
        <p:txBody>
          <a:bodyPr wrap="none" lIns="91380" tIns="45692" rIns="91380" bIns="45692" anchor="ctr"/>
          <a:lstStyle/>
          <a:p>
            <a:endParaRPr lang="en-US"/>
          </a:p>
        </p:txBody>
      </p:sp>
      <p:pic>
        <p:nvPicPr>
          <p:cNvPr id="1048" name="Picture 50" descr="1900_front_transparant_low"/>
          <p:cNvPicPr>
            <a:picLocks noChangeAspect="1" noChangeArrowheads="1"/>
          </p:cNvPicPr>
          <p:nvPr/>
        </p:nvPicPr>
        <p:blipFill>
          <a:blip r:embed="rId31" cstate="print"/>
          <a:srcRect/>
          <a:stretch>
            <a:fillRect/>
          </a:stretch>
        </p:blipFill>
        <p:spPr bwMode="auto">
          <a:xfrm>
            <a:off x="1803709" y="4349750"/>
            <a:ext cx="2176462" cy="739775"/>
          </a:xfrm>
          <a:prstGeom prst="rect">
            <a:avLst/>
          </a:prstGeom>
          <a:noFill/>
          <a:ln w="9525">
            <a:noFill/>
            <a:miter lim="800000"/>
            <a:headEnd/>
            <a:tailEnd/>
          </a:ln>
        </p:spPr>
      </p:pic>
      <p:sp>
        <p:nvSpPr>
          <p:cNvPr id="1049" name="Text Box 40"/>
          <p:cNvSpPr txBox="1">
            <a:spLocks noChangeArrowheads="1"/>
          </p:cNvSpPr>
          <p:nvPr/>
        </p:nvSpPr>
        <p:spPr bwMode="auto">
          <a:xfrm>
            <a:off x="2306946" y="4351338"/>
            <a:ext cx="1381125" cy="368300"/>
          </a:xfrm>
          <a:prstGeom prst="rect">
            <a:avLst/>
          </a:prstGeom>
          <a:noFill/>
          <a:ln w="9525">
            <a:noFill/>
            <a:miter lim="800000"/>
            <a:headEnd/>
            <a:tailEnd/>
          </a:ln>
        </p:spPr>
        <p:txBody>
          <a:bodyPr wrap="square" lIns="91380" tIns="45692" rIns="91380" bIns="45692">
            <a:spAutoFit/>
          </a:bodyPr>
          <a:lstStyle/>
          <a:p>
            <a:r>
              <a:rPr lang="en-US" sz="1800" dirty="0">
                <a:solidFill>
                  <a:srgbClr val="A50021"/>
                </a:solidFill>
              </a:rPr>
              <a:t>SIParator®</a:t>
            </a:r>
            <a:endParaRPr lang="en-US" sz="1800" b="0" dirty="0"/>
          </a:p>
        </p:txBody>
      </p:sp>
      <p:sp>
        <p:nvSpPr>
          <p:cNvPr id="130" name="Rectangle 4"/>
          <p:cNvSpPr txBox="1">
            <a:spLocks noChangeArrowheads="1"/>
          </p:cNvSpPr>
          <p:nvPr/>
        </p:nvSpPr>
        <p:spPr bwMode="auto">
          <a:xfrm>
            <a:off x="6059606" y="1624084"/>
            <a:ext cx="3084394" cy="3739485"/>
          </a:xfrm>
          <a:prstGeom prst="rect">
            <a:avLst/>
          </a:prstGeom>
          <a:solidFill>
            <a:srgbClr val="FF9999"/>
          </a:solidFill>
          <a:ln w="9525">
            <a:noFill/>
            <a:miter lim="800000"/>
            <a:headEnd/>
            <a:tailEnd/>
          </a:ln>
        </p:spPr>
        <p:txBody>
          <a:bodyPr lIns="90000" tIns="90000" rIns="0" bIns="0"/>
          <a:lstStyle/>
          <a:p>
            <a:pPr eaLnBrk="0" hangingPunct="0">
              <a:spcBef>
                <a:spcPts val="1200"/>
              </a:spcBef>
              <a:buClr>
                <a:srgbClr val="FF3300"/>
              </a:buClr>
              <a:defRPr/>
            </a:pPr>
            <a:r>
              <a:rPr lang="en-GB" kern="0" dirty="0" smtClean="0">
                <a:solidFill>
                  <a:srgbClr val="000000"/>
                </a:solidFill>
                <a:latin typeface="+mn-lt"/>
                <a:cs typeface="+mn-cs"/>
              </a:rPr>
              <a:t>What can/will WebRTC bring?</a:t>
            </a:r>
          </a:p>
          <a:p>
            <a:pPr eaLnBrk="0" hangingPunct="0">
              <a:spcBef>
                <a:spcPts val="1200"/>
              </a:spcBef>
              <a:buClr>
                <a:srgbClr val="FF3300"/>
              </a:buClr>
              <a:defRPr/>
            </a:pPr>
            <a:r>
              <a:rPr lang="en-GB" sz="2000" b="0" kern="0" dirty="0" smtClean="0">
                <a:solidFill>
                  <a:srgbClr val="000000"/>
                </a:solidFill>
                <a:latin typeface="+mn-lt"/>
                <a:cs typeface="+mn-cs"/>
              </a:rPr>
              <a:t>No numbers!</a:t>
            </a:r>
          </a:p>
          <a:p>
            <a:pPr eaLnBrk="0" hangingPunct="0">
              <a:spcBef>
                <a:spcPts val="1200"/>
              </a:spcBef>
              <a:buClr>
                <a:srgbClr val="FF3300"/>
              </a:buClr>
              <a:defRPr/>
            </a:pPr>
            <a:r>
              <a:rPr lang="en-GB" sz="2000" b="0" kern="0" dirty="0" smtClean="0">
                <a:solidFill>
                  <a:srgbClr val="000000"/>
                </a:solidFill>
                <a:latin typeface="+mn-lt"/>
                <a:cs typeface="+mn-cs"/>
              </a:rPr>
              <a:t>Browsers? – We are used to phones or </a:t>
            </a:r>
            <a:r>
              <a:rPr lang="en-GB" sz="2000" b="0" kern="0" dirty="0" err="1" smtClean="0">
                <a:solidFill>
                  <a:srgbClr val="000000"/>
                </a:solidFill>
                <a:latin typeface="+mn-lt"/>
                <a:cs typeface="+mn-cs"/>
              </a:rPr>
              <a:t>softphones</a:t>
            </a:r>
            <a:r>
              <a:rPr lang="en-GB" sz="2000" b="0" kern="0" dirty="0" smtClean="0">
                <a:solidFill>
                  <a:srgbClr val="000000"/>
                </a:solidFill>
                <a:latin typeface="+mn-lt"/>
                <a:cs typeface="+mn-cs"/>
              </a:rPr>
              <a:t>...</a:t>
            </a:r>
          </a:p>
          <a:p>
            <a:pPr eaLnBrk="0" hangingPunct="0">
              <a:spcBef>
                <a:spcPts val="1200"/>
              </a:spcBef>
              <a:buClr>
                <a:srgbClr val="FF3300"/>
              </a:buClr>
              <a:defRPr/>
            </a:pPr>
            <a:r>
              <a:rPr lang="en-GB" sz="2000" b="0" kern="0" dirty="0" smtClean="0">
                <a:solidFill>
                  <a:srgbClr val="000000"/>
                </a:solidFill>
                <a:latin typeface="+mn-lt"/>
                <a:cs typeface="+mn-cs"/>
              </a:rPr>
              <a:t>HD Multimedia – Telepresence </a:t>
            </a:r>
            <a:r>
              <a:rPr lang="en-GB" sz="2000" b="0" kern="0" dirty="0" smtClean="0">
                <a:solidFill>
                  <a:srgbClr val="000000"/>
                </a:solidFill>
                <a:latin typeface="+mn-lt"/>
                <a:cs typeface="+mn-cs"/>
                <a:sym typeface="Wingdings" pitchFamily="2" charset="2"/>
              </a:rPr>
              <a:t></a:t>
            </a:r>
          </a:p>
          <a:p>
            <a:pPr eaLnBrk="0" hangingPunct="0">
              <a:spcBef>
                <a:spcPts val="1200"/>
              </a:spcBef>
              <a:buClr>
                <a:srgbClr val="FF3300"/>
              </a:buClr>
              <a:defRPr/>
            </a:pPr>
            <a:r>
              <a:rPr lang="en-GB" sz="2000" b="0" kern="0" dirty="0" smtClean="0">
                <a:solidFill>
                  <a:srgbClr val="000000"/>
                </a:solidFill>
                <a:latin typeface="+mn-lt"/>
                <a:cs typeface="+mn-cs"/>
                <a:sym typeface="Wingdings" pitchFamily="2" charset="2"/>
              </a:rPr>
              <a:t>Will WebRTC reach into the enterprise LAN?</a:t>
            </a:r>
          </a:p>
          <a:p>
            <a:pPr eaLnBrk="0" hangingPunct="0">
              <a:spcBef>
                <a:spcPts val="1200"/>
              </a:spcBef>
              <a:buClr>
                <a:srgbClr val="FF3300"/>
              </a:buClr>
              <a:defRPr/>
            </a:pPr>
            <a:endParaRPr lang="en-GB" sz="2000" b="0" kern="0" dirty="0">
              <a:solidFill>
                <a:srgbClr val="000000"/>
              </a:solidFill>
              <a:latin typeface="+mn-lt"/>
              <a:cs typeface="+mn-cs"/>
            </a:endParaRPr>
          </a:p>
        </p:txBody>
      </p:sp>
      <p:pic>
        <p:nvPicPr>
          <p:cNvPr id="133" name="Bildobjekt 17"/>
          <p:cNvPicPr>
            <a:picLocks noChangeAspect="1"/>
          </p:cNvPicPr>
          <p:nvPr/>
        </p:nvPicPr>
        <p:blipFill>
          <a:blip r:embed="rId32" cstate="print"/>
          <a:srcRect/>
          <a:stretch>
            <a:fillRect/>
          </a:stretch>
        </p:blipFill>
        <p:spPr bwMode="auto">
          <a:xfrm>
            <a:off x="409434" y="4454984"/>
            <a:ext cx="968990" cy="1009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ubrik 68"/>
          <p:cNvSpPr>
            <a:spLocks noGrp="1"/>
          </p:cNvSpPr>
          <p:nvPr>
            <p:ph type="title"/>
          </p:nvPr>
        </p:nvSpPr>
        <p:spPr/>
        <p:txBody>
          <a:bodyPr/>
          <a:lstStyle/>
          <a:p>
            <a:r>
              <a:rPr lang="en-US" dirty="0" smtClean="0"/>
              <a:t>WebRTC Click to Call &amp; …</a:t>
            </a:r>
          </a:p>
        </p:txBody>
      </p:sp>
      <p:pic>
        <p:nvPicPr>
          <p:cNvPr id="50179" name="Bildobjekt 10"/>
          <p:cNvPicPr>
            <a:picLocks noChangeAspect="1"/>
          </p:cNvPicPr>
          <p:nvPr/>
        </p:nvPicPr>
        <p:blipFill>
          <a:blip r:embed="rId2" cstate="print"/>
          <a:srcRect/>
          <a:stretch>
            <a:fillRect/>
          </a:stretch>
        </p:blipFill>
        <p:spPr bwMode="auto">
          <a:xfrm>
            <a:off x="304800" y="1666875"/>
            <a:ext cx="2800350" cy="5114925"/>
          </a:xfrm>
          <a:prstGeom prst="rect">
            <a:avLst/>
          </a:prstGeom>
          <a:noFill/>
          <a:ln w="9525">
            <a:noFill/>
            <a:prstDash val="dash"/>
            <a:miter lim="800000"/>
            <a:headEnd/>
            <a:tailEnd/>
          </a:ln>
        </p:spPr>
      </p:pic>
      <p:pic>
        <p:nvPicPr>
          <p:cNvPr id="50180" name="Bildobjekt 4"/>
          <p:cNvPicPr>
            <a:picLocks noChangeAspect="1"/>
          </p:cNvPicPr>
          <p:nvPr/>
        </p:nvPicPr>
        <p:blipFill>
          <a:blip r:embed="rId3" cstate="print"/>
          <a:srcRect/>
          <a:stretch>
            <a:fillRect/>
          </a:stretch>
        </p:blipFill>
        <p:spPr bwMode="auto">
          <a:xfrm>
            <a:off x="114300" y="4481513"/>
            <a:ext cx="3276600" cy="2376487"/>
          </a:xfrm>
          <a:prstGeom prst="rect">
            <a:avLst/>
          </a:prstGeom>
          <a:noFill/>
          <a:ln w="9525">
            <a:noFill/>
            <a:miter lim="800000"/>
            <a:headEnd/>
            <a:tailEnd/>
          </a:ln>
        </p:spPr>
      </p:pic>
      <p:sp>
        <p:nvSpPr>
          <p:cNvPr id="110" name="Rektangel 109"/>
          <p:cNvSpPr/>
          <p:nvPr/>
        </p:nvSpPr>
        <p:spPr>
          <a:xfrm>
            <a:off x="2449513" y="4887913"/>
            <a:ext cx="69850" cy="3476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111" name="Rektangel 110"/>
          <p:cNvSpPr/>
          <p:nvPr/>
        </p:nvSpPr>
        <p:spPr>
          <a:xfrm rot="16200000">
            <a:off x="1415257" y="3953668"/>
            <a:ext cx="88900" cy="25574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112" name="Rektangel 111"/>
          <p:cNvSpPr/>
          <p:nvPr/>
        </p:nvSpPr>
        <p:spPr>
          <a:xfrm>
            <a:off x="619125" y="5273675"/>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50184" name="Bildobjekt 112"/>
          <p:cNvPicPr>
            <a:picLocks noChangeAspect="1"/>
          </p:cNvPicPr>
          <p:nvPr/>
        </p:nvPicPr>
        <p:blipFill>
          <a:blip r:embed="rId4" cstate="print">
            <a:lum bright="54000" contrast="-82000"/>
          </a:blip>
          <a:srcRect/>
          <a:stretch>
            <a:fillRect/>
          </a:stretch>
        </p:blipFill>
        <p:spPr bwMode="auto">
          <a:xfrm>
            <a:off x="120650" y="5370513"/>
            <a:ext cx="935038" cy="614362"/>
          </a:xfrm>
          <a:prstGeom prst="rect">
            <a:avLst/>
          </a:prstGeom>
          <a:noFill/>
          <a:ln w="9525">
            <a:noFill/>
            <a:miter lim="800000"/>
            <a:headEnd/>
            <a:tailEnd/>
          </a:ln>
        </p:spPr>
      </p:pic>
      <p:sp>
        <p:nvSpPr>
          <p:cNvPr id="114" name="Rektangel 113"/>
          <p:cNvSpPr/>
          <p:nvPr/>
        </p:nvSpPr>
        <p:spPr>
          <a:xfrm>
            <a:off x="1955800" y="5272088"/>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50186" name="TextBox 104"/>
          <p:cNvSpPr txBox="1">
            <a:spLocks noChangeArrowheads="1"/>
          </p:cNvSpPr>
          <p:nvPr/>
        </p:nvSpPr>
        <p:spPr bwMode="auto">
          <a:xfrm>
            <a:off x="457200" y="4845050"/>
            <a:ext cx="608013" cy="369888"/>
          </a:xfrm>
          <a:prstGeom prst="rect">
            <a:avLst/>
          </a:prstGeom>
          <a:noFill/>
          <a:ln w="9525">
            <a:noFill/>
            <a:miter lim="800000"/>
            <a:headEnd/>
            <a:tailEnd/>
          </a:ln>
        </p:spPr>
        <p:txBody>
          <a:bodyPr>
            <a:spAutoFit/>
          </a:bodyPr>
          <a:lstStyle/>
          <a:p>
            <a:r>
              <a:rPr lang="en-US" sz="1800">
                <a:latin typeface="Calibri" pitchFamily="34" charset="0"/>
                <a:cs typeface="Calibri" pitchFamily="34" charset="0"/>
              </a:rPr>
              <a:t>LAN</a:t>
            </a:r>
          </a:p>
        </p:txBody>
      </p:sp>
      <p:pic>
        <p:nvPicPr>
          <p:cNvPr id="50187" name="Bildobjekt 4"/>
          <p:cNvPicPr>
            <a:picLocks noChangeAspect="1"/>
          </p:cNvPicPr>
          <p:nvPr/>
        </p:nvPicPr>
        <p:blipFill>
          <a:blip r:embed="rId3" cstate="print"/>
          <a:srcRect/>
          <a:stretch>
            <a:fillRect/>
          </a:stretch>
        </p:blipFill>
        <p:spPr bwMode="auto">
          <a:xfrm>
            <a:off x="333375" y="1285875"/>
            <a:ext cx="2525713" cy="1466850"/>
          </a:xfrm>
          <a:prstGeom prst="rect">
            <a:avLst/>
          </a:prstGeom>
          <a:noFill/>
          <a:ln w="9525">
            <a:noFill/>
            <a:miter lim="800000"/>
            <a:headEnd/>
            <a:tailEnd/>
          </a:ln>
        </p:spPr>
      </p:pic>
      <p:pic>
        <p:nvPicPr>
          <p:cNvPr id="50188" name="Picture 5" descr="C:\J_Kolon\TMC\WebRTCAtlantaJune2013\CallNow.png"/>
          <p:cNvPicPr>
            <a:picLocks noChangeAspect="1" noChangeArrowheads="1"/>
          </p:cNvPicPr>
          <p:nvPr/>
        </p:nvPicPr>
        <p:blipFill>
          <a:blip r:embed="rId5" cstate="print"/>
          <a:srcRect/>
          <a:stretch>
            <a:fillRect/>
          </a:stretch>
        </p:blipFill>
        <p:spPr bwMode="auto">
          <a:xfrm>
            <a:off x="898525" y="1038225"/>
            <a:ext cx="1335088" cy="1057275"/>
          </a:xfrm>
          <a:prstGeom prst="rect">
            <a:avLst/>
          </a:prstGeom>
          <a:noFill/>
          <a:ln w="9525">
            <a:noFill/>
            <a:miter lim="800000"/>
            <a:headEnd/>
            <a:tailEnd/>
          </a:ln>
        </p:spPr>
      </p:pic>
      <p:pic>
        <p:nvPicPr>
          <p:cNvPr id="50189" name="Picture 2" descr="C:\J_Kolon\TMC\WebRTCAtlantaJune2013\RTCBrowser.png"/>
          <p:cNvPicPr>
            <a:picLocks noChangeAspect="1" noChangeArrowheads="1"/>
          </p:cNvPicPr>
          <p:nvPr/>
        </p:nvPicPr>
        <p:blipFill>
          <a:blip r:embed="rId6" cstate="print"/>
          <a:srcRect/>
          <a:stretch>
            <a:fillRect/>
          </a:stretch>
        </p:blipFill>
        <p:spPr bwMode="auto">
          <a:xfrm>
            <a:off x="1304925" y="5453063"/>
            <a:ext cx="1028700" cy="952500"/>
          </a:xfrm>
          <a:prstGeom prst="rect">
            <a:avLst/>
          </a:prstGeom>
          <a:noFill/>
          <a:ln w="9525">
            <a:noFill/>
            <a:miter lim="800000"/>
            <a:headEnd/>
            <a:tailEnd/>
          </a:ln>
        </p:spPr>
      </p:pic>
      <p:pic>
        <p:nvPicPr>
          <p:cNvPr id="50190" name="Picture 33" descr="laptop_computer"/>
          <p:cNvPicPr>
            <a:picLocks noChangeAspect="1" noChangeArrowheads="1"/>
          </p:cNvPicPr>
          <p:nvPr/>
        </p:nvPicPr>
        <p:blipFill>
          <a:blip r:embed="rId7" cstate="print">
            <a:lum bright="54000" contrast="-82000"/>
          </a:blip>
          <a:srcRect/>
          <a:stretch>
            <a:fillRect/>
          </a:stretch>
        </p:blipFill>
        <p:spPr bwMode="auto">
          <a:xfrm>
            <a:off x="2019300" y="4114800"/>
            <a:ext cx="1260475" cy="873125"/>
          </a:xfrm>
          <a:prstGeom prst="rect">
            <a:avLst/>
          </a:prstGeom>
          <a:noFill/>
          <a:ln w="9525">
            <a:noFill/>
            <a:miter lim="800000"/>
            <a:headEnd/>
            <a:tailEnd/>
          </a:ln>
        </p:spPr>
      </p:pic>
      <p:pic>
        <p:nvPicPr>
          <p:cNvPr id="50191" name="Picture 2" descr="C:\J_Kolon\TMC\WebRTCAtlantaJune2013\RTCBrowser.png"/>
          <p:cNvPicPr>
            <a:picLocks noChangeAspect="1" noChangeArrowheads="1"/>
          </p:cNvPicPr>
          <p:nvPr/>
        </p:nvPicPr>
        <p:blipFill>
          <a:blip r:embed="rId8" cstate="print"/>
          <a:srcRect/>
          <a:stretch>
            <a:fillRect/>
          </a:stretch>
        </p:blipFill>
        <p:spPr bwMode="auto">
          <a:xfrm>
            <a:off x="1509713" y="5576888"/>
            <a:ext cx="1138237" cy="1054100"/>
          </a:xfrm>
          <a:prstGeom prst="rect">
            <a:avLst/>
          </a:prstGeom>
          <a:noFill/>
          <a:ln w="9525">
            <a:noFill/>
            <a:miter lim="800000"/>
            <a:headEnd/>
            <a:tailEnd/>
          </a:ln>
        </p:spPr>
      </p:pic>
      <p:pic>
        <p:nvPicPr>
          <p:cNvPr id="50192" name="Picture 2" descr="C:\J_Kolon\TMC\WebRTCAtlantaJune2013\RTCBrowser.png"/>
          <p:cNvPicPr>
            <a:picLocks noChangeAspect="1" noChangeArrowheads="1"/>
          </p:cNvPicPr>
          <p:nvPr/>
        </p:nvPicPr>
        <p:blipFill>
          <a:blip r:embed="rId9" cstate="print"/>
          <a:srcRect/>
          <a:stretch>
            <a:fillRect/>
          </a:stretch>
        </p:blipFill>
        <p:spPr bwMode="auto">
          <a:xfrm>
            <a:off x="1766888" y="5681663"/>
            <a:ext cx="1262062" cy="1168400"/>
          </a:xfrm>
          <a:prstGeom prst="rect">
            <a:avLst/>
          </a:prstGeom>
          <a:noFill/>
          <a:ln w="9525">
            <a:noFill/>
            <a:miter lim="800000"/>
            <a:headEnd/>
            <a:tailEnd/>
          </a:ln>
        </p:spPr>
      </p:pic>
      <p:pic>
        <p:nvPicPr>
          <p:cNvPr id="50193" name="Picture 3"/>
          <p:cNvPicPr>
            <a:picLocks noChangeAspect="1" noChangeArrowheads="1"/>
          </p:cNvPicPr>
          <p:nvPr/>
        </p:nvPicPr>
        <p:blipFill>
          <a:blip r:embed="rId10" cstate="print">
            <a:lum bright="54000" contrast="-82000"/>
          </a:blip>
          <a:srcRect/>
          <a:stretch>
            <a:fillRect/>
          </a:stretch>
        </p:blipFill>
        <p:spPr bwMode="auto">
          <a:xfrm>
            <a:off x="2571750" y="4894263"/>
            <a:ext cx="762000" cy="738187"/>
          </a:xfrm>
          <a:prstGeom prst="rect">
            <a:avLst/>
          </a:prstGeom>
          <a:noFill/>
          <a:ln w="9525">
            <a:noFill/>
            <a:miter lim="800000"/>
            <a:headEnd/>
            <a:tailEnd/>
          </a:ln>
        </p:spPr>
      </p:pic>
      <p:sp>
        <p:nvSpPr>
          <p:cNvPr id="126" name="Freeform 105"/>
          <p:cNvSpPr/>
          <p:nvPr/>
        </p:nvSpPr>
        <p:spPr>
          <a:xfrm>
            <a:off x="1031875" y="1900238"/>
            <a:ext cx="657225" cy="16335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Lst>
            <a:ahLst/>
            <a:cxnLst>
              <a:cxn ang="0">
                <a:pos x="connsiteX0" y="connsiteY0"/>
              </a:cxn>
              <a:cxn ang="0">
                <a:pos x="connsiteX1" y="connsiteY1"/>
              </a:cxn>
              <a:cxn ang="0">
                <a:pos x="connsiteX2" y="connsiteY2"/>
              </a:cxn>
              <a:cxn ang="0">
                <a:pos x="connsiteX3" y="connsiteY3"/>
              </a:cxn>
            </a:cxnLst>
            <a:rect l="l" t="t" r="r" b="b"/>
            <a:pathLst>
              <a:path w="656599" h="1543508">
                <a:moveTo>
                  <a:pt x="643578" y="0"/>
                </a:moveTo>
                <a:cubicBezTo>
                  <a:pt x="656599" y="280464"/>
                  <a:pt x="393395" y="372015"/>
                  <a:pt x="539766" y="679467"/>
                </a:cubicBezTo>
                <a:cubicBezTo>
                  <a:pt x="522464" y="852684"/>
                  <a:pt x="486853" y="1093203"/>
                  <a:pt x="396892" y="1237210"/>
                </a:cubicBezTo>
                <a:cubicBezTo>
                  <a:pt x="306931" y="1381217"/>
                  <a:pt x="28049" y="1510450"/>
                  <a:pt x="0" y="1543508"/>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29" name="Freeform 105"/>
          <p:cNvSpPr/>
          <p:nvPr/>
        </p:nvSpPr>
        <p:spPr>
          <a:xfrm>
            <a:off x="1008063" y="3605213"/>
            <a:ext cx="781050" cy="17859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Lst>
            <a:ahLst/>
            <a:cxnLst>
              <a:cxn ang="0">
                <a:pos x="connsiteX0" y="connsiteY0"/>
              </a:cxn>
              <a:cxn ang="0">
                <a:pos x="connsiteX1" y="connsiteY1"/>
              </a:cxn>
              <a:cxn ang="0">
                <a:pos x="connsiteX2" y="connsiteY2"/>
              </a:cxn>
            </a:cxnLst>
            <a:rect l="l" t="t" r="r" b="b"/>
            <a:pathLst>
              <a:path w="780623" h="1438070">
                <a:moveTo>
                  <a:pt x="0" y="0"/>
                </a:moveTo>
                <a:cubicBezTo>
                  <a:pt x="413072" y="222459"/>
                  <a:pt x="340369" y="377527"/>
                  <a:pt x="572466" y="744951"/>
                </a:cubicBezTo>
                <a:cubicBezTo>
                  <a:pt x="728449" y="1050769"/>
                  <a:pt x="780623" y="1190445"/>
                  <a:pt x="756597" y="1438070"/>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30" name="Freeform 105"/>
          <p:cNvSpPr/>
          <p:nvPr/>
        </p:nvSpPr>
        <p:spPr>
          <a:xfrm>
            <a:off x="1638300" y="2062163"/>
            <a:ext cx="612775" cy="36258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26" h="3626465">
                <a:moveTo>
                  <a:pt x="197930" y="0"/>
                </a:moveTo>
                <a:lnTo>
                  <a:pt x="181898" y="119359"/>
                </a:lnTo>
                <a:cubicBezTo>
                  <a:pt x="180732" y="229740"/>
                  <a:pt x="0" y="400029"/>
                  <a:pt x="48057" y="776584"/>
                </a:cubicBezTo>
                <a:cubicBezTo>
                  <a:pt x="81895" y="1152822"/>
                  <a:pt x="50416" y="1997054"/>
                  <a:pt x="136327" y="2472034"/>
                </a:cubicBezTo>
                <a:cubicBezTo>
                  <a:pt x="222238" y="2947014"/>
                  <a:pt x="509701" y="3359447"/>
                  <a:pt x="563526" y="3626465"/>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pic>
        <p:nvPicPr>
          <p:cNvPr id="50197" name="Bildobjekt 39"/>
          <p:cNvPicPr>
            <a:picLocks noChangeAspect="1"/>
          </p:cNvPicPr>
          <p:nvPr/>
        </p:nvPicPr>
        <p:blipFill>
          <a:blip r:embed="rId11" cstate="print"/>
          <a:srcRect/>
          <a:stretch>
            <a:fillRect/>
          </a:stretch>
        </p:blipFill>
        <p:spPr bwMode="auto">
          <a:xfrm>
            <a:off x="1379538" y="2365375"/>
            <a:ext cx="449262" cy="534988"/>
          </a:xfrm>
          <a:prstGeom prst="rect">
            <a:avLst/>
          </a:prstGeom>
          <a:noFill/>
          <a:ln w="9525">
            <a:noFill/>
            <a:miter lim="800000"/>
            <a:headEnd/>
            <a:tailEnd/>
          </a:ln>
        </p:spPr>
      </p:pic>
      <p:pic>
        <p:nvPicPr>
          <p:cNvPr id="50198" name="Bildobjekt 39"/>
          <p:cNvPicPr>
            <a:picLocks noChangeAspect="1"/>
          </p:cNvPicPr>
          <p:nvPr/>
        </p:nvPicPr>
        <p:blipFill>
          <a:blip r:embed="rId11" cstate="print"/>
          <a:srcRect/>
          <a:stretch>
            <a:fillRect/>
          </a:stretch>
        </p:blipFill>
        <p:spPr bwMode="auto">
          <a:xfrm>
            <a:off x="1293813" y="4117975"/>
            <a:ext cx="627062" cy="746125"/>
          </a:xfrm>
          <a:prstGeom prst="rect">
            <a:avLst/>
          </a:prstGeom>
          <a:noFill/>
          <a:ln w="9525">
            <a:noFill/>
            <a:miter lim="800000"/>
            <a:headEnd/>
            <a:tailEnd/>
          </a:ln>
        </p:spPr>
      </p:pic>
      <p:sp>
        <p:nvSpPr>
          <p:cNvPr id="144" name="Magnetskiva 143"/>
          <p:cNvSpPr/>
          <p:nvPr/>
        </p:nvSpPr>
        <p:spPr>
          <a:xfrm>
            <a:off x="180975" y="3148013"/>
            <a:ext cx="809625" cy="814387"/>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t>Company</a:t>
            </a:r>
          </a:p>
          <a:p>
            <a:pPr algn="ctr">
              <a:defRPr/>
            </a:pPr>
            <a:r>
              <a:rPr lang="en-US" sz="1200" dirty="0"/>
              <a:t>Web Server</a:t>
            </a:r>
          </a:p>
        </p:txBody>
      </p:sp>
      <p:grpSp>
        <p:nvGrpSpPr>
          <p:cNvPr id="3" name="Grupp 157"/>
          <p:cNvGrpSpPr>
            <a:grpSpLocks/>
          </p:cNvGrpSpPr>
          <p:nvPr/>
        </p:nvGrpSpPr>
        <p:grpSpPr bwMode="auto">
          <a:xfrm>
            <a:off x="1771650" y="2971800"/>
            <a:ext cx="1133475" cy="1219200"/>
            <a:chOff x="1771650" y="2971799"/>
            <a:chExt cx="1133476" cy="1219203"/>
          </a:xfrm>
        </p:grpSpPr>
        <p:sp>
          <p:nvSpPr>
            <p:cNvPr id="50228" name="TextBox 104"/>
            <p:cNvSpPr txBox="1">
              <a:spLocks noChangeArrowheads="1"/>
            </p:cNvSpPr>
            <p:nvPr/>
          </p:nvSpPr>
          <p:spPr bwMode="auto">
            <a:xfrm>
              <a:off x="2124076" y="3280780"/>
              <a:ext cx="781050" cy="584775"/>
            </a:xfrm>
            <a:prstGeom prst="rect">
              <a:avLst/>
            </a:prstGeom>
            <a:solidFill>
              <a:srgbClr val="FFFF00"/>
            </a:solidFill>
            <a:ln w="12700">
              <a:solidFill>
                <a:schemeClr val="accent1"/>
              </a:solidFill>
              <a:miter lim="800000"/>
              <a:headEnd/>
              <a:tailEnd/>
            </a:ln>
          </p:spPr>
          <p:txBody>
            <a:bodyPr lIns="36000" rIns="36000">
              <a:spAutoFit/>
            </a:bodyPr>
            <a:lstStyle/>
            <a:p>
              <a:pPr algn="ctr"/>
              <a:r>
                <a:rPr lang="en-US" sz="1600">
                  <a:latin typeface="Calibri" pitchFamily="34" charset="0"/>
                  <a:cs typeface="Calibri" pitchFamily="34" charset="0"/>
                </a:rPr>
                <a:t>TURN SERVER</a:t>
              </a:r>
            </a:p>
          </p:txBody>
        </p:sp>
        <p:sp>
          <p:nvSpPr>
            <p:cNvPr id="60" name="Freeform 105"/>
            <p:cNvSpPr/>
            <p:nvPr/>
          </p:nvSpPr>
          <p:spPr>
            <a:xfrm>
              <a:off x="1785938" y="3668714"/>
              <a:ext cx="331787" cy="522288"/>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563526"/>
                <a:gd name="connsiteY0" fmla="*/ 0 h 3626465"/>
                <a:gd name="connsiteX1" fmla="*/ 181898 w 563526"/>
                <a:gd name="connsiteY1" fmla="*/ 119359 h 3626465"/>
                <a:gd name="connsiteX2" fmla="*/ 48057 w 563526"/>
                <a:gd name="connsiteY2" fmla="*/ 776584 h 3626465"/>
                <a:gd name="connsiteX3" fmla="*/ 563526 w 563526"/>
                <a:gd name="connsiteY3" fmla="*/ 3626465 h 3626465"/>
                <a:gd name="connsiteX0" fmla="*/ 16032 w 381628"/>
                <a:gd name="connsiteY0" fmla="*/ 0 h 3626465"/>
                <a:gd name="connsiteX1" fmla="*/ 0 w 381628"/>
                <a:gd name="connsiteY1" fmla="*/ 119359 h 3626465"/>
                <a:gd name="connsiteX2" fmla="*/ 381628 w 381628"/>
                <a:gd name="connsiteY2" fmla="*/ 3626465 h 3626465"/>
                <a:gd name="connsiteX0" fmla="*/ 0 w 365596"/>
                <a:gd name="connsiteY0" fmla="*/ 2510100 h 6136565"/>
                <a:gd name="connsiteX1" fmla="*/ 124253 w 365596"/>
                <a:gd name="connsiteY1" fmla="*/ 0 h 6136565"/>
                <a:gd name="connsiteX2" fmla="*/ 365596 w 365596"/>
                <a:gd name="connsiteY2" fmla="*/ 6136565 h 6136565"/>
                <a:gd name="connsiteX0" fmla="*/ 0 w 365596"/>
                <a:gd name="connsiteY0" fmla="*/ 0 h 3626465"/>
                <a:gd name="connsiteX1" fmla="*/ 365596 w 365596"/>
                <a:gd name="connsiteY1" fmla="*/ 3626465 h 3626465"/>
                <a:gd name="connsiteX0" fmla="*/ 0 w 374364"/>
                <a:gd name="connsiteY0" fmla="*/ 482068 h 482068"/>
                <a:gd name="connsiteX1" fmla="*/ 374364 w 374364"/>
                <a:gd name="connsiteY1" fmla="*/ 0 h 482068"/>
                <a:gd name="connsiteX0" fmla="*/ 0 w 374364"/>
                <a:gd name="connsiteY0" fmla="*/ 482068 h 704842"/>
                <a:gd name="connsiteX1" fmla="*/ 374364 w 374364"/>
                <a:gd name="connsiteY1" fmla="*/ 0 h 704842"/>
                <a:gd name="connsiteX0" fmla="*/ 0 w 374364"/>
                <a:gd name="connsiteY0" fmla="*/ 482068 h 704842"/>
                <a:gd name="connsiteX1" fmla="*/ 374364 w 374364"/>
                <a:gd name="connsiteY1" fmla="*/ 0 h 704842"/>
                <a:gd name="connsiteX0" fmla="*/ 0 w 374364"/>
                <a:gd name="connsiteY0" fmla="*/ 657371 h 664675"/>
                <a:gd name="connsiteX1" fmla="*/ 82642 w 374364"/>
                <a:gd name="connsiteY1" fmla="*/ 0 h 664675"/>
                <a:gd name="connsiteX2" fmla="*/ 374364 w 374364"/>
                <a:gd name="connsiteY2" fmla="*/ 175303 h 664675"/>
                <a:gd name="connsiteX0" fmla="*/ 0 w 374364"/>
                <a:gd name="connsiteY0" fmla="*/ 482068 h 482068"/>
                <a:gd name="connsiteX1" fmla="*/ 374364 w 374364"/>
                <a:gd name="connsiteY1" fmla="*/ 0 h 482068"/>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1007147 w 1169930"/>
                <a:gd name="connsiteY0" fmla="*/ 0 h 1983052"/>
                <a:gd name="connsiteX1" fmla="*/ 206621 w 1169930"/>
                <a:gd name="connsiteY1" fmla="*/ 1983052 h 1983052"/>
                <a:gd name="connsiteX0" fmla="*/ 800526 w 963309"/>
                <a:gd name="connsiteY0" fmla="*/ 0 h 1983052"/>
                <a:gd name="connsiteX1" fmla="*/ 0 w 963309"/>
                <a:gd name="connsiteY1" fmla="*/ 1983052 h 1983052"/>
                <a:gd name="connsiteX0" fmla="*/ 800526 w 800526"/>
                <a:gd name="connsiteY0" fmla="*/ 0 h 1983052"/>
                <a:gd name="connsiteX1" fmla="*/ 0 w 800526"/>
                <a:gd name="connsiteY1" fmla="*/ 1983052 h 1983052"/>
                <a:gd name="connsiteX0" fmla="*/ 275609 w 469656"/>
                <a:gd name="connsiteY0" fmla="*/ 5269879 h 6551741"/>
                <a:gd name="connsiteX1" fmla="*/ 395706 w 469656"/>
                <a:gd name="connsiteY1" fmla="*/ 1829667 h 6551741"/>
                <a:gd name="connsiteX0" fmla="*/ 73949 w 267996"/>
                <a:gd name="connsiteY0" fmla="*/ 5269879 h 5269879"/>
                <a:gd name="connsiteX1" fmla="*/ 194046 w 267996"/>
                <a:gd name="connsiteY1" fmla="*/ 1829667 h 5269879"/>
                <a:gd name="connsiteX0" fmla="*/ 73949 w 194046"/>
                <a:gd name="connsiteY0" fmla="*/ 3440212 h 3440212"/>
                <a:gd name="connsiteX1" fmla="*/ 194046 w 194046"/>
                <a:gd name="connsiteY1" fmla="*/ 0 h 3440212"/>
                <a:gd name="connsiteX0" fmla="*/ 73949 w 308028"/>
                <a:gd name="connsiteY0" fmla="*/ 3056749 h 3056749"/>
                <a:gd name="connsiteX1" fmla="*/ 308028 w 308028"/>
                <a:gd name="connsiteY1" fmla="*/ 0 h 3056749"/>
                <a:gd name="connsiteX0" fmla="*/ 0 w 234079"/>
                <a:gd name="connsiteY0" fmla="*/ 3056749 h 3056749"/>
                <a:gd name="connsiteX1" fmla="*/ 234079 w 234079"/>
                <a:gd name="connsiteY1" fmla="*/ 0 h 3056749"/>
                <a:gd name="connsiteX0" fmla="*/ 0 w 304222"/>
                <a:gd name="connsiteY0" fmla="*/ 3001969 h 3001969"/>
                <a:gd name="connsiteX1" fmla="*/ 304222 w 304222"/>
                <a:gd name="connsiteY1" fmla="*/ 0 h 3001969"/>
                <a:gd name="connsiteX0" fmla="*/ 0 w 304222"/>
                <a:gd name="connsiteY0" fmla="*/ 3001969 h 3001969"/>
                <a:gd name="connsiteX1" fmla="*/ 304222 w 304222"/>
                <a:gd name="connsiteY1" fmla="*/ 0 h 3001969"/>
              </a:gdLst>
              <a:ahLst/>
              <a:cxnLst>
                <a:cxn ang="0">
                  <a:pos x="connsiteX0" y="connsiteY0"/>
                </a:cxn>
                <a:cxn ang="0">
                  <a:pos x="connsiteX1" y="connsiteY1"/>
                </a:cxn>
              </a:cxnLst>
              <a:rect l="l" t="t" r="r" b="b"/>
              <a:pathLst>
                <a:path w="304222" h="3001969">
                  <a:moveTo>
                    <a:pt x="0" y="3001969"/>
                  </a:moveTo>
                  <a:cubicBezTo>
                    <a:pt x="40033" y="1599590"/>
                    <a:pt x="88833" y="690234"/>
                    <a:pt x="304222" y="0"/>
                  </a:cubicBezTo>
                </a:path>
              </a:pathLst>
            </a:custGeom>
            <a:ln w="381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61" name="Freeform 105"/>
            <p:cNvSpPr/>
            <p:nvPr/>
          </p:nvSpPr>
          <p:spPr>
            <a:xfrm flipV="1">
              <a:off x="1771650" y="2971799"/>
              <a:ext cx="346075" cy="592139"/>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 name="connsiteX0" fmla="*/ 197930 w 563526"/>
                <a:gd name="connsiteY0" fmla="*/ 0 h 3626465"/>
                <a:gd name="connsiteX1" fmla="*/ 181898 w 563526"/>
                <a:gd name="connsiteY1" fmla="*/ 119359 h 3626465"/>
                <a:gd name="connsiteX2" fmla="*/ 48057 w 563526"/>
                <a:gd name="connsiteY2" fmla="*/ 776584 h 3626465"/>
                <a:gd name="connsiteX3" fmla="*/ 563526 w 563526"/>
                <a:gd name="connsiteY3" fmla="*/ 3626465 h 3626465"/>
                <a:gd name="connsiteX0" fmla="*/ 16032 w 381628"/>
                <a:gd name="connsiteY0" fmla="*/ 0 h 3626465"/>
                <a:gd name="connsiteX1" fmla="*/ 0 w 381628"/>
                <a:gd name="connsiteY1" fmla="*/ 119359 h 3626465"/>
                <a:gd name="connsiteX2" fmla="*/ 381628 w 381628"/>
                <a:gd name="connsiteY2" fmla="*/ 3626465 h 3626465"/>
                <a:gd name="connsiteX0" fmla="*/ 0 w 365596"/>
                <a:gd name="connsiteY0" fmla="*/ 2510100 h 6136565"/>
                <a:gd name="connsiteX1" fmla="*/ 124253 w 365596"/>
                <a:gd name="connsiteY1" fmla="*/ 0 h 6136565"/>
                <a:gd name="connsiteX2" fmla="*/ 365596 w 365596"/>
                <a:gd name="connsiteY2" fmla="*/ 6136565 h 6136565"/>
                <a:gd name="connsiteX0" fmla="*/ 0 w 365596"/>
                <a:gd name="connsiteY0" fmla="*/ 0 h 3626465"/>
                <a:gd name="connsiteX1" fmla="*/ 365596 w 365596"/>
                <a:gd name="connsiteY1" fmla="*/ 3626465 h 3626465"/>
                <a:gd name="connsiteX0" fmla="*/ 0 w 374364"/>
                <a:gd name="connsiteY0" fmla="*/ 482068 h 482068"/>
                <a:gd name="connsiteX1" fmla="*/ 374364 w 374364"/>
                <a:gd name="connsiteY1" fmla="*/ 0 h 482068"/>
                <a:gd name="connsiteX0" fmla="*/ 0 w 374364"/>
                <a:gd name="connsiteY0" fmla="*/ 482068 h 704842"/>
                <a:gd name="connsiteX1" fmla="*/ 374364 w 374364"/>
                <a:gd name="connsiteY1" fmla="*/ 0 h 704842"/>
                <a:gd name="connsiteX0" fmla="*/ 0 w 374364"/>
                <a:gd name="connsiteY0" fmla="*/ 482068 h 704842"/>
                <a:gd name="connsiteX1" fmla="*/ 374364 w 374364"/>
                <a:gd name="connsiteY1" fmla="*/ 0 h 704842"/>
                <a:gd name="connsiteX0" fmla="*/ 0 w 374364"/>
                <a:gd name="connsiteY0" fmla="*/ 657371 h 664675"/>
                <a:gd name="connsiteX1" fmla="*/ 82642 w 374364"/>
                <a:gd name="connsiteY1" fmla="*/ 0 h 664675"/>
                <a:gd name="connsiteX2" fmla="*/ 374364 w 374364"/>
                <a:gd name="connsiteY2" fmla="*/ 175303 h 664675"/>
                <a:gd name="connsiteX0" fmla="*/ 0 w 374364"/>
                <a:gd name="connsiteY0" fmla="*/ 482068 h 482068"/>
                <a:gd name="connsiteX1" fmla="*/ 374364 w 374364"/>
                <a:gd name="connsiteY1" fmla="*/ 0 h 482068"/>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0 w 540953"/>
                <a:gd name="connsiteY0" fmla="*/ 0 h 1709150"/>
                <a:gd name="connsiteX1" fmla="*/ 540953 w 540953"/>
                <a:gd name="connsiteY1" fmla="*/ 1709150 h 1709150"/>
                <a:gd name="connsiteX0" fmla="*/ 1007147 w 1169930"/>
                <a:gd name="connsiteY0" fmla="*/ 0 h 1983052"/>
                <a:gd name="connsiteX1" fmla="*/ 206621 w 1169930"/>
                <a:gd name="connsiteY1" fmla="*/ 1983052 h 1983052"/>
                <a:gd name="connsiteX0" fmla="*/ 800526 w 963309"/>
                <a:gd name="connsiteY0" fmla="*/ 0 h 1983052"/>
                <a:gd name="connsiteX1" fmla="*/ 0 w 963309"/>
                <a:gd name="connsiteY1" fmla="*/ 1983052 h 1983052"/>
                <a:gd name="connsiteX0" fmla="*/ 800526 w 800526"/>
                <a:gd name="connsiteY0" fmla="*/ 0 h 1983052"/>
                <a:gd name="connsiteX1" fmla="*/ 0 w 800526"/>
                <a:gd name="connsiteY1" fmla="*/ 1983052 h 1983052"/>
                <a:gd name="connsiteX0" fmla="*/ 275609 w 469656"/>
                <a:gd name="connsiteY0" fmla="*/ 5269879 h 6551741"/>
                <a:gd name="connsiteX1" fmla="*/ 395706 w 469656"/>
                <a:gd name="connsiteY1" fmla="*/ 1829667 h 6551741"/>
                <a:gd name="connsiteX0" fmla="*/ 73949 w 267996"/>
                <a:gd name="connsiteY0" fmla="*/ 5269879 h 5269879"/>
                <a:gd name="connsiteX1" fmla="*/ 194046 w 267996"/>
                <a:gd name="connsiteY1" fmla="*/ 1829667 h 5269879"/>
                <a:gd name="connsiteX0" fmla="*/ 73949 w 194046"/>
                <a:gd name="connsiteY0" fmla="*/ 3440212 h 3440212"/>
                <a:gd name="connsiteX1" fmla="*/ 194046 w 194046"/>
                <a:gd name="connsiteY1" fmla="*/ 0 h 3440212"/>
                <a:gd name="connsiteX0" fmla="*/ 73949 w 308028"/>
                <a:gd name="connsiteY0" fmla="*/ 3056749 h 3056749"/>
                <a:gd name="connsiteX1" fmla="*/ 308028 w 308028"/>
                <a:gd name="connsiteY1" fmla="*/ 0 h 3056749"/>
                <a:gd name="connsiteX0" fmla="*/ 0 w 234079"/>
                <a:gd name="connsiteY0" fmla="*/ 3056749 h 3056749"/>
                <a:gd name="connsiteX1" fmla="*/ 234079 w 234079"/>
                <a:gd name="connsiteY1" fmla="*/ 0 h 3056749"/>
                <a:gd name="connsiteX0" fmla="*/ 0 w 304222"/>
                <a:gd name="connsiteY0" fmla="*/ 3001969 h 3001969"/>
                <a:gd name="connsiteX1" fmla="*/ 304222 w 304222"/>
                <a:gd name="connsiteY1" fmla="*/ 0 h 3001969"/>
                <a:gd name="connsiteX0" fmla="*/ 0 w 304222"/>
                <a:gd name="connsiteY0" fmla="*/ 3001969 h 3001969"/>
                <a:gd name="connsiteX1" fmla="*/ 304222 w 304222"/>
                <a:gd name="connsiteY1" fmla="*/ 0 h 3001969"/>
              </a:gdLst>
              <a:ahLst/>
              <a:cxnLst>
                <a:cxn ang="0">
                  <a:pos x="connsiteX0" y="connsiteY0"/>
                </a:cxn>
                <a:cxn ang="0">
                  <a:pos x="connsiteX1" y="connsiteY1"/>
                </a:cxn>
              </a:cxnLst>
              <a:rect l="l" t="t" r="r" b="b"/>
              <a:pathLst>
                <a:path w="304222" h="3001969">
                  <a:moveTo>
                    <a:pt x="0" y="3001969"/>
                  </a:moveTo>
                  <a:cubicBezTo>
                    <a:pt x="40033" y="1599590"/>
                    <a:pt x="88833" y="690234"/>
                    <a:pt x="304222" y="0"/>
                  </a:cubicBezTo>
                </a:path>
              </a:pathLst>
            </a:custGeom>
            <a:ln w="38100">
              <a:solidFill>
                <a:srgbClr val="FF0000"/>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grpSp>
      <p:sp>
        <p:nvSpPr>
          <p:cNvPr id="71" name="Platshållare för innehåll 70"/>
          <p:cNvSpPr>
            <a:spLocks noGrp="1"/>
          </p:cNvSpPr>
          <p:nvPr>
            <p:ph idx="1"/>
          </p:nvPr>
        </p:nvSpPr>
        <p:spPr>
          <a:xfrm>
            <a:off x="3209925" y="1295400"/>
            <a:ext cx="2467543" cy="5010150"/>
          </a:xfrm>
        </p:spPr>
        <p:txBody>
          <a:bodyPr/>
          <a:lstStyle/>
          <a:p>
            <a:pPr>
              <a:buClr>
                <a:srgbClr val="B71937"/>
              </a:buClr>
            </a:pPr>
            <a:r>
              <a:rPr lang="en-US" dirty="0" smtClean="0"/>
              <a:t>Will WebRTC work through the enterprise LAN? </a:t>
            </a:r>
          </a:p>
          <a:p>
            <a:pPr>
              <a:buClr>
                <a:srgbClr val="B71937"/>
              </a:buClr>
            </a:pPr>
            <a:endParaRPr lang="en-US" dirty="0" smtClean="0"/>
          </a:p>
          <a:p>
            <a:pPr>
              <a:buClr>
                <a:srgbClr val="B71937"/>
              </a:buClr>
            </a:pPr>
            <a:r>
              <a:rPr lang="en-US" dirty="0" smtClean="0"/>
              <a:t>What about Quality? </a:t>
            </a:r>
            <a:r>
              <a:rPr lang="en-US" sz="1400" b="0" dirty="0" smtClean="0"/>
              <a:t>(Prioritization, Traffic shaping in the Firewall. </a:t>
            </a:r>
            <a:r>
              <a:rPr lang="en-US" sz="1400" b="0" dirty="0" err="1" smtClean="0"/>
              <a:t>Diffserve</a:t>
            </a:r>
            <a:r>
              <a:rPr lang="en-US" sz="1400" b="0" dirty="0" smtClean="0"/>
              <a:t> or RSVP  for the network?) The Firewall is often the congestion point</a:t>
            </a:r>
          </a:p>
          <a:p>
            <a:pPr>
              <a:buClr>
                <a:srgbClr val="B71937"/>
              </a:buClr>
            </a:pPr>
            <a:endParaRPr lang="en-US" dirty="0" smtClean="0"/>
          </a:p>
          <a:p>
            <a:pPr>
              <a:buClr>
                <a:srgbClr val="B71937"/>
              </a:buClr>
            </a:pPr>
            <a:r>
              <a:rPr lang="en-US" b="0" dirty="0" smtClean="0"/>
              <a:t>There are remedies</a:t>
            </a:r>
          </a:p>
          <a:p>
            <a:pPr>
              <a:buClr>
                <a:srgbClr val="B71937"/>
              </a:buClr>
              <a:buFont typeface="Wingdings" pitchFamily="2" charset="2"/>
              <a:buNone/>
            </a:pPr>
            <a:endParaRPr lang="en-US" sz="800" dirty="0" smtClean="0"/>
          </a:p>
          <a:p>
            <a:pPr>
              <a:buClr>
                <a:srgbClr val="B71937"/>
              </a:buClr>
            </a:pPr>
            <a:endParaRPr lang="en-US" sz="900" dirty="0" smtClean="0"/>
          </a:p>
          <a:p>
            <a:pPr>
              <a:buClr>
                <a:srgbClr val="B71937"/>
              </a:buClr>
            </a:pPr>
            <a:r>
              <a:rPr lang="en-US" dirty="0" smtClean="0"/>
              <a:t>… and much more</a:t>
            </a:r>
          </a:p>
        </p:txBody>
      </p:sp>
      <p:sp>
        <p:nvSpPr>
          <p:cNvPr id="50203" name="TextBox 104"/>
          <p:cNvSpPr txBox="1">
            <a:spLocks noChangeArrowheads="1"/>
          </p:cNvSpPr>
          <p:nvPr/>
        </p:nvSpPr>
        <p:spPr bwMode="auto">
          <a:xfrm>
            <a:off x="1763713" y="2867025"/>
            <a:ext cx="857250" cy="368300"/>
          </a:xfrm>
          <a:prstGeom prst="rect">
            <a:avLst/>
          </a:prstGeom>
          <a:noFill/>
          <a:ln w="9525">
            <a:noFill/>
            <a:miter lim="800000"/>
            <a:headEnd/>
            <a:tailEnd/>
          </a:ln>
        </p:spPr>
        <p:txBody>
          <a:bodyPr>
            <a:spAutoFit/>
          </a:bodyPr>
          <a:lstStyle/>
          <a:p>
            <a:r>
              <a:rPr lang="en-US" sz="1800" b="0">
                <a:solidFill>
                  <a:srgbClr val="FF0000"/>
                </a:solidFill>
                <a:latin typeface="Calibri" pitchFamily="34" charset="0"/>
                <a:cs typeface="Calibri" pitchFamily="34" charset="0"/>
              </a:rPr>
              <a:t>media</a:t>
            </a:r>
          </a:p>
        </p:txBody>
      </p:sp>
      <p:grpSp>
        <p:nvGrpSpPr>
          <p:cNvPr id="4" name="Grupp 130"/>
          <p:cNvGrpSpPr>
            <a:grpSpLocks/>
          </p:cNvGrpSpPr>
          <p:nvPr/>
        </p:nvGrpSpPr>
        <p:grpSpPr bwMode="auto">
          <a:xfrm>
            <a:off x="5867400" y="1038225"/>
            <a:ext cx="3276600" cy="5819775"/>
            <a:chOff x="5867400" y="1038225"/>
            <a:chExt cx="3276600" cy="5819775"/>
          </a:xfrm>
        </p:grpSpPr>
        <p:pic>
          <p:nvPicPr>
            <p:cNvPr id="50205" name="Bildobjekt 10"/>
            <p:cNvPicPr>
              <a:picLocks noChangeAspect="1"/>
            </p:cNvPicPr>
            <p:nvPr/>
          </p:nvPicPr>
          <p:blipFill>
            <a:blip r:embed="rId2" cstate="print"/>
            <a:srcRect/>
            <a:stretch>
              <a:fillRect/>
            </a:stretch>
          </p:blipFill>
          <p:spPr bwMode="auto">
            <a:xfrm>
              <a:off x="6039536" y="1666876"/>
              <a:ext cx="3009234" cy="5114214"/>
            </a:xfrm>
            <a:prstGeom prst="rect">
              <a:avLst/>
            </a:prstGeom>
            <a:noFill/>
            <a:ln w="9525">
              <a:noFill/>
              <a:prstDash val="dash"/>
              <a:miter lim="800000"/>
              <a:headEnd/>
              <a:tailEnd/>
            </a:ln>
          </p:spPr>
        </p:pic>
        <p:pic>
          <p:nvPicPr>
            <p:cNvPr id="50206" name="Bildobjekt 4"/>
            <p:cNvPicPr>
              <a:picLocks noChangeAspect="1"/>
            </p:cNvPicPr>
            <p:nvPr/>
          </p:nvPicPr>
          <p:blipFill>
            <a:blip r:embed="rId3" cstate="print"/>
            <a:srcRect/>
            <a:stretch>
              <a:fillRect/>
            </a:stretch>
          </p:blipFill>
          <p:spPr bwMode="auto">
            <a:xfrm>
              <a:off x="5867400" y="4480911"/>
              <a:ext cx="3276600" cy="2377089"/>
            </a:xfrm>
            <a:prstGeom prst="rect">
              <a:avLst/>
            </a:prstGeom>
            <a:noFill/>
            <a:ln w="9525">
              <a:noFill/>
              <a:miter lim="800000"/>
              <a:headEnd/>
              <a:tailEnd/>
            </a:ln>
          </p:spPr>
        </p:pic>
        <p:sp>
          <p:nvSpPr>
            <p:cNvPr id="93" name="Rektangel 92"/>
            <p:cNvSpPr/>
            <p:nvPr/>
          </p:nvSpPr>
          <p:spPr bwMode="auto">
            <a:xfrm>
              <a:off x="8202613" y="4887913"/>
              <a:ext cx="69850" cy="347662"/>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97" name="Rektangel 96"/>
            <p:cNvSpPr/>
            <p:nvPr/>
          </p:nvSpPr>
          <p:spPr bwMode="auto">
            <a:xfrm rot="16200000">
              <a:off x="7168357" y="3953668"/>
              <a:ext cx="88900" cy="2557463"/>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dirty="0">
                  <a:latin typeface="Calibri" pitchFamily="34" charset="0"/>
                  <a:cs typeface="Calibri" pitchFamily="34" charset="0"/>
                </a:rPr>
                <a:t> </a:t>
              </a:r>
            </a:p>
          </p:txBody>
        </p:sp>
        <p:sp>
          <p:nvSpPr>
            <p:cNvPr id="98" name="Rektangel 97"/>
            <p:cNvSpPr/>
            <p:nvPr/>
          </p:nvSpPr>
          <p:spPr bwMode="auto">
            <a:xfrm>
              <a:off x="6372225" y="5273675"/>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pic>
          <p:nvPicPr>
            <p:cNvPr id="50210" name="Bildobjekt 96"/>
            <p:cNvPicPr>
              <a:picLocks noChangeAspect="1"/>
            </p:cNvPicPr>
            <p:nvPr/>
          </p:nvPicPr>
          <p:blipFill>
            <a:blip r:embed="rId4" cstate="print">
              <a:lum bright="54000" contrast="-82000"/>
            </a:blip>
            <a:srcRect/>
            <a:stretch>
              <a:fillRect/>
            </a:stretch>
          </p:blipFill>
          <p:spPr bwMode="auto">
            <a:xfrm>
              <a:off x="5873019" y="5370403"/>
              <a:ext cx="936265" cy="615260"/>
            </a:xfrm>
            <a:prstGeom prst="rect">
              <a:avLst/>
            </a:prstGeom>
            <a:noFill/>
            <a:ln w="9525">
              <a:noFill/>
              <a:miter lim="800000"/>
              <a:headEnd/>
              <a:tailEnd/>
            </a:ln>
          </p:spPr>
        </p:pic>
        <p:sp>
          <p:nvSpPr>
            <p:cNvPr id="101" name="Rektangel 100"/>
            <p:cNvSpPr/>
            <p:nvPr/>
          </p:nvSpPr>
          <p:spPr bwMode="auto">
            <a:xfrm>
              <a:off x="7708900" y="5272088"/>
              <a:ext cx="90488" cy="390525"/>
            </a:xfrm>
            <a:prstGeom prst="rect">
              <a:avLst/>
            </a:prstGeom>
            <a:gradFill flip="none" rotWithShape="1">
              <a:gsLst>
                <a:gs pos="0">
                  <a:schemeClr val="bg1">
                    <a:lumMod val="65000"/>
                  </a:schemeClr>
                </a:gs>
                <a:gs pos="50000">
                  <a:schemeClr val="bg1"/>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Calibri" pitchFamily="34" charset="0"/>
                <a:cs typeface="Calibri" pitchFamily="34" charset="0"/>
              </a:endParaRPr>
            </a:p>
          </p:txBody>
        </p:sp>
        <p:sp>
          <p:nvSpPr>
            <p:cNvPr id="50212" name="TextBox 104"/>
            <p:cNvSpPr txBox="1">
              <a:spLocks noChangeArrowheads="1"/>
            </p:cNvSpPr>
            <p:nvPr/>
          </p:nvSpPr>
          <p:spPr bwMode="auto">
            <a:xfrm>
              <a:off x="6210347" y="4845820"/>
              <a:ext cx="607937" cy="369332"/>
            </a:xfrm>
            <a:prstGeom prst="rect">
              <a:avLst/>
            </a:prstGeom>
            <a:noFill/>
            <a:ln w="9525">
              <a:noFill/>
              <a:miter lim="800000"/>
              <a:headEnd/>
              <a:tailEnd/>
            </a:ln>
          </p:spPr>
          <p:txBody>
            <a:bodyPr>
              <a:spAutoFit/>
            </a:bodyPr>
            <a:lstStyle/>
            <a:p>
              <a:r>
                <a:rPr lang="en-US" sz="1800">
                  <a:latin typeface="Calibri" pitchFamily="34" charset="0"/>
                  <a:cs typeface="Calibri" pitchFamily="34" charset="0"/>
                </a:rPr>
                <a:t>LAN</a:t>
              </a:r>
            </a:p>
          </p:txBody>
        </p:sp>
        <p:pic>
          <p:nvPicPr>
            <p:cNvPr id="50213" name="Bildobjekt 4"/>
            <p:cNvPicPr>
              <a:picLocks noChangeAspect="1"/>
            </p:cNvPicPr>
            <p:nvPr/>
          </p:nvPicPr>
          <p:blipFill>
            <a:blip r:embed="rId3" cstate="print"/>
            <a:srcRect/>
            <a:stretch>
              <a:fillRect/>
            </a:stretch>
          </p:blipFill>
          <p:spPr bwMode="auto">
            <a:xfrm>
              <a:off x="6086475" y="1285875"/>
              <a:ext cx="2525833" cy="1466424"/>
            </a:xfrm>
            <a:prstGeom prst="rect">
              <a:avLst/>
            </a:prstGeom>
            <a:noFill/>
            <a:ln w="9525">
              <a:noFill/>
              <a:miter lim="800000"/>
              <a:headEnd/>
              <a:tailEnd/>
            </a:ln>
          </p:spPr>
        </p:pic>
        <p:pic>
          <p:nvPicPr>
            <p:cNvPr id="50214" name="Picture 5" descr="C:\J_Kolon\TMC\WebRTCAtlantaJune2013\CallNow.png"/>
            <p:cNvPicPr>
              <a:picLocks noChangeAspect="1" noChangeArrowheads="1"/>
            </p:cNvPicPr>
            <p:nvPr/>
          </p:nvPicPr>
          <p:blipFill>
            <a:blip r:embed="rId5" cstate="print"/>
            <a:srcRect/>
            <a:stretch>
              <a:fillRect/>
            </a:stretch>
          </p:blipFill>
          <p:spPr bwMode="auto">
            <a:xfrm>
              <a:off x="6652329" y="1038225"/>
              <a:ext cx="1334384" cy="1057275"/>
            </a:xfrm>
            <a:prstGeom prst="rect">
              <a:avLst/>
            </a:prstGeom>
            <a:noFill/>
            <a:ln w="9525">
              <a:noFill/>
              <a:miter lim="800000"/>
              <a:headEnd/>
              <a:tailEnd/>
            </a:ln>
          </p:spPr>
        </p:pic>
        <p:pic>
          <p:nvPicPr>
            <p:cNvPr id="50215" name="Picture 2" descr="C:\J_Kolon\TMC\WebRTCAtlantaJune2013\RTCBrowser.png"/>
            <p:cNvPicPr>
              <a:picLocks noChangeAspect="1" noChangeArrowheads="1"/>
            </p:cNvPicPr>
            <p:nvPr/>
          </p:nvPicPr>
          <p:blipFill>
            <a:blip r:embed="rId6" cstate="print"/>
            <a:srcRect/>
            <a:stretch>
              <a:fillRect/>
            </a:stretch>
          </p:blipFill>
          <p:spPr bwMode="auto">
            <a:xfrm>
              <a:off x="7058024" y="5453064"/>
              <a:ext cx="1028701" cy="952706"/>
            </a:xfrm>
            <a:prstGeom prst="rect">
              <a:avLst/>
            </a:prstGeom>
            <a:noFill/>
            <a:ln w="9525">
              <a:noFill/>
              <a:miter lim="800000"/>
              <a:headEnd/>
              <a:tailEnd/>
            </a:ln>
          </p:spPr>
        </p:pic>
        <p:pic>
          <p:nvPicPr>
            <p:cNvPr id="50216" name="Picture 33" descr="laptop_computer"/>
            <p:cNvPicPr>
              <a:picLocks noChangeAspect="1" noChangeArrowheads="1"/>
            </p:cNvPicPr>
            <p:nvPr/>
          </p:nvPicPr>
          <p:blipFill>
            <a:blip r:embed="rId7" cstate="print">
              <a:lum bright="54000" contrast="-82000"/>
            </a:blip>
            <a:srcRect/>
            <a:stretch>
              <a:fillRect/>
            </a:stretch>
          </p:blipFill>
          <p:spPr bwMode="auto">
            <a:xfrm>
              <a:off x="7771657" y="4114232"/>
              <a:ext cx="1261053" cy="873456"/>
            </a:xfrm>
            <a:prstGeom prst="rect">
              <a:avLst/>
            </a:prstGeom>
            <a:noFill/>
            <a:ln w="9525">
              <a:noFill/>
              <a:miter lim="800000"/>
              <a:headEnd/>
              <a:tailEnd/>
            </a:ln>
          </p:spPr>
        </p:pic>
        <p:pic>
          <p:nvPicPr>
            <p:cNvPr id="50217" name="Picture 2" descr="C:\J_Kolon\TMC\WebRTCAtlantaJune2013\RTCBrowser.png"/>
            <p:cNvPicPr>
              <a:picLocks noChangeAspect="1" noChangeArrowheads="1"/>
            </p:cNvPicPr>
            <p:nvPr/>
          </p:nvPicPr>
          <p:blipFill>
            <a:blip r:embed="rId8" cstate="print"/>
            <a:srcRect/>
            <a:stretch>
              <a:fillRect/>
            </a:stretch>
          </p:blipFill>
          <p:spPr bwMode="auto">
            <a:xfrm>
              <a:off x="7262813" y="5576888"/>
              <a:ext cx="1138238" cy="1054151"/>
            </a:xfrm>
            <a:prstGeom prst="rect">
              <a:avLst/>
            </a:prstGeom>
            <a:noFill/>
            <a:ln w="9525">
              <a:noFill/>
              <a:miter lim="800000"/>
              <a:headEnd/>
              <a:tailEnd/>
            </a:ln>
          </p:spPr>
        </p:pic>
        <p:pic>
          <p:nvPicPr>
            <p:cNvPr id="50218" name="Picture 3"/>
            <p:cNvPicPr>
              <a:picLocks noChangeAspect="1" noChangeArrowheads="1"/>
            </p:cNvPicPr>
            <p:nvPr/>
          </p:nvPicPr>
          <p:blipFill>
            <a:blip r:embed="rId12" cstate="print">
              <a:lum bright="54000" contrast="-82000"/>
            </a:blip>
            <a:srcRect/>
            <a:stretch>
              <a:fillRect/>
            </a:stretch>
          </p:blipFill>
          <p:spPr bwMode="auto">
            <a:xfrm>
              <a:off x="8324849" y="4894859"/>
              <a:ext cx="762001" cy="737467"/>
            </a:xfrm>
            <a:prstGeom prst="rect">
              <a:avLst/>
            </a:prstGeom>
            <a:noFill/>
            <a:ln w="9525">
              <a:noFill/>
              <a:miter lim="800000"/>
              <a:headEnd/>
              <a:tailEnd/>
            </a:ln>
          </p:spPr>
        </p:pic>
        <p:sp>
          <p:nvSpPr>
            <p:cNvPr id="109" name="Freeform 105"/>
            <p:cNvSpPr/>
            <p:nvPr/>
          </p:nvSpPr>
          <p:spPr bwMode="auto">
            <a:xfrm>
              <a:off x="6784975" y="1900238"/>
              <a:ext cx="657225" cy="16335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643578 w 656599"/>
                <a:gd name="connsiteY0" fmla="*/ 0 h 1543508"/>
                <a:gd name="connsiteX1" fmla="*/ 539766 w 656599"/>
                <a:gd name="connsiteY1" fmla="*/ 679467 h 1543508"/>
                <a:gd name="connsiteX2" fmla="*/ 520717 w 656599"/>
                <a:gd name="connsiteY2" fmla="*/ 1066288 h 1543508"/>
                <a:gd name="connsiteX3" fmla="*/ 0 w 656599"/>
                <a:gd name="connsiteY3" fmla="*/ 1543508 h 1543508"/>
                <a:gd name="connsiteX0" fmla="*/ 643578 w 656599"/>
                <a:gd name="connsiteY0" fmla="*/ 0 h 1543508"/>
                <a:gd name="connsiteX1" fmla="*/ 539766 w 656599"/>
                <a:gd name="connsiteY1" fmla="*/ 679467 h 1543508"/>
                <a:gd name="connsiteX2" fmla="*/ 396892 w 656599"/>
                <a:gd name="connsiteY2" fmla="*/ 1237210 h 1543508"/>
                <a:gd name="connsiteX3" fmla="*/ 0 w 656599"/>
                <a:gd name="connsiteY3" fmla="*/ 1543508 h 1543508"/>
              </a:gdLst>
              <a:ahLst/>
              <a:cxnLst>
                <a:cxn ang="0">
                  <a:pos x="connsiteX0" y="connsiteY0"/>
                </a:cxn>
                <a:cxn ang="0">
                  <a:pos x="connsiteX1" y="connsiteY1"/>
                </a:cxn>
                <a:cxn ang="0">
                  <a:pos x="connsiteX2" y="connsiteY2"/>
                </a:cxn>
                <a:cxn ang="0">
                  <a:pos x="connsiteX3" y="connsiteY3"/>
                </a:cxn>
              </a:cxnLst>
              <a:rect l="l" t="t" r="r" b="b"/>
              <a:pathLst>
                <a:path w="656599" h="1543508">
                  <a:moveTo>
                    <a:pt x="643578" y="0"/>
                  </a:moveTo>
                  <a:cubicBezTo>
                    <a:pt x="656599" y="280464"/>
                    <a:pt x="393395" y="372015"/>
                    <a:pt x="539766" y="679467"/>
                  </a:cubicBezTo>
                  <a:cubicBezTo>
                    <a:pt x="522464" y="852684"/>
                    <a:pt x="486853" y="1093203"/>
                    <a:pt x="396892" y="1237210"/>
                  </a:cubicBezTo>
                  <a:cubicBezTo>
                    <a:pt x="306931" y="1381217"/>
                    <a:pt x="28049" y="1510450"/>
                    <a:pt x="0" y="1543508"/>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13" name="Freeform 105"/>
            <p:cNvSpPr/>
            <p:nvPr/>
          </p:nvSpPr>
          <p:spPr bwMode="auto">
            <a:xfrm>
              <a:off x="6761163" y="3605213"/>
              <a:ext cx="781050" cy="1785937"/>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4948166"/>
                <a:gd name="connsiteY0" fmla="*/ 0 h 1104188"/>
                <a:gd name="connsiteX1" fmla="*/ 4948166 w 4948166"/>
                <a:gd name="connsiteY1" fmla="*/ 1104188 h 1104188"/>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8506"/>
                <a:gd name="connsiteX1" fmla="*/ 1710862 w 4948166"/>
                <a:gd name="connsiteY1" fmla="*/ 1378506 h 1378506"/>
                <a:gd name="connsiteX2" fmla="*/ 4948166 w 4948166"/>
                <a:gd name="connsiteY2" fmla="*/ 1104188 h 1378506"/>
                <a:gd name="connsiteX0" fmla="*/ 0 w 4948166"/>
                <a:gd name="connsiteY0" fmla="*/ 0 h 1379015"/>
                <a:gd name="connsiteX1" fmla="*/ 1710862 w 4948166"/>
                <a:gd name="connsiteY1" fmla="*/ 1378506 h 1379015"/>
                <a:gd name="connsiteX2" fmla="*/ 4948166 w 4948166"/>
                <a:gd name="connsiteY2" fmla="*/ 1104188 h 1379015"/>
                <a:gd name="connsiteX0" fmla="*/ 0 w 4948166"/>
                <a:gd name="connsiteY0" fmla="*/ 0 h 1365367"/>
                <a:gd name="connsiteX1" fmla="*/ 2229477 w 4948166"/>
                <a:gd name="connsiteY1" fmla="*/ 1364858 h 1365367"/>
                <a:gd name="connsiteX2" fmla="*/ 4948166 w 4948166"/>
                <a:gd name="connsiteY2" fmla="*/ 1104188 h 1365367"/>
                <a:gd name="connsiteX0" fmla="*/ 0 w 4948166"/>
                <a:gd name="connsiteY0" fmla="*/ 0 h 1392662"/>
                <a:gd name="connsiteX1" fmla="*/ 2188534 w 4948166"/>
                <a:gd name="connsiteY1" fmla="*/ 1392153 h 1392662"/>
                <a:gd name="connsiteX2" fmla="*/ 4948166 w 4948166"/>
                <a:gd name="connsiteY2" fmla="*/ 1104188 h 1392662"/>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392153"/>
                <a:gd name="connsiteX1" fmla="*/ 2188534 w 4948166"/>
                <a:gd name="connsiteY1" fmla="*/ 1392153 h 1392153"/>
                <a:gd name="connsiteX2" fmla="*/ 4948166 w 4948166"/>
                <a:gd name="connsiteY2" fmla="*/ 1104188 h 1392153"/>
                <a:gd name="connsiteX0" fmla="*/ 0 w 4948166"/>
                <a:gd name="connsiteY0" fmla="*/ 0 h 1430313"/>
                <a:gd name="connsiteX1" fmla="*/ 2188534 w 4948166"/>
                <a:gd name="connsiteY1" fmla="*/ 1392153 h 1430313"/>
                <a:gd name="connsiteX2" fmla="*/ 4948166 w 4948166"/>
                <a:gd name="connsiteY2" fmla="*/ 1104188 h 1430313"/>
                <a:gd name="connsiteX0" fmla="*/ 0 w 4757097"/>
                <a:gd name="connsiteY0" fmla="*/ 0 h 1430313"/>
                <a:gd name="connsiteX1" fmla="*/ 2188534 w 4757097"/>
                <a:gd name="connsiteY1" fmla="*/ 1392153 h 1430313"/>
                <a:gd name="connsiteX2" fmla="*/ 4757097 w 4757097"/>
                <a:gd name="connsiteY2" fmla="*/ 1039740 h 1430313"/>
                <a:gd name="connsiteX0" fmla="*/ 0 w 4757097"/>
                <a:gd name="connsiteY0" fmla="*/ 0 h 1352976"/>
                <a:gd name="connsiteX1" fmla="*/ 2188534 w 4757097"/>
                <a:gd name="connsiteY1" fmla="*/ 1314816 h 1352976"/>
                <a:gd name="connsiteX2" fmla="*/ 4757097 w 4757097"/>
                <a:gd name="connsiteY2" fmla="*/ 1039740 h 1352976"/>
                <a:gd name="connsiteX0" fmla="*/ 0 w 4757097"/>
                <a:gd name="connsiteY0" fmla="*/ 0 h 1417424"/>
                <a:gd name="connsiteX1" fmla="*/ 2188534 w 4757097"/>
                <a:gd name="connsiteY1" fmla="*/ 1314816 h 1417424"/>
                <a:gd name="connsiteX2" fmla="*/ 4757097 w 4757097"/>
                <a:gd name="connsiteY2" fmla="*/ 1039740 h 1417424"/>
                <a:gd name="connsiteX0" fmla="*/ 2799807 w 3489729"/>
                <a:gd name="connsiteY0" fmla="*/ 0 h 1660312"/>
                <a:gd name="connsiteX1" fmla="*/ 921166 w 3489729"/>
                <a:gd name="connsiteY1" fmla="*/ 1557704 h 1660312"/>
                <a:gd name="connsiteX2" fmla="*/ 3489729 w 3489729"/>
                <a:gd name="connsiteY2" fmla="*/ 1282628 h 1660312"/>
                <a:gd name="connsiteX0" fmla="*/ 904332 w 1594254"/>
                <a:gd name="connsiteY0" fmla="*/ 0 h 1487771"/>
                <a:gd name="connsiteX1" fmla="*/ 921166 w 1594254"/>
                <a:gd name="connsiteY1" fmla="*/ 927995 h 1487771"/>
                <a:gd name="connsiteX2" fmla="*/ 1594254 w 1594254"/>
                <a:gd name="connsiteY2" fmla="*/ 1282628 h 1487771"/>
                <a:gd name="connsiteX0" fmla="*/ 904332 w 1555729"/>
                <a:gd name="connsiteY0" fmla="*/ 0 h 1487771"/>
                <a:gd name="connsiteX1" fmla="*/ 921166 w 1555729"/>
                <a:gd name="connsiteY1" fmla="*/ 927995 h 1487771"/>
                <a:gd name="connsiteX2" fmla="*/ 556029 w 1555729"/>
                <a:gd name="connsiteY2" fmla="*/ 1282628 h 1487771"/>
                <a:gd name="connsiteX0" fmla="*/ 348303 w 348303"/>
                <a:gd name="connsiteY0" fmla="*/ 0 h 1282628"/>
                <a:gd name="connsiteX1" fmla="*/ 0 w 348303"/>
                <a:gd name="connsiteY1" fmla="*/ 1282628 h 1282628"/>
                <a:gd name="connsiteX0" fmla="*/ 338778 w 338778"/>
                <a:gd name="connsiteY0" fmla="*/ 0 h 1237649"/>
                <a:gd name="connsiteX1" fmla="*/ 0 w 338778"/>
                <a:gd name="connsiteY1" fmla="*/ 1237649 h 1237649"/>
                <a:gd name="connsiteX0" fmla="*/ 338778 w 338778"/>
                <a:gd name="connsiteY0" fmla="*/ 0 h 1237649"/>
                <a:gd name="connsiteX1" fmla="*/ 187341 w 338778"/>
                <a:gd name="connsiteY1" fmla="*/ 895367 h 1237649"/>
                <a:gd name="connsiteX2" fmla="*/ 0 w 338778"/>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272103"/>
                <a:gd name="connsiteY0" fmla="*/ 0 h 1237649"/>
                <a:gd name="connsiteX1" fmla="*/ 187341 w 272103"/>
                <a:gd name="connsiteY1" fmla="*/ 895367 h 1237649"/>
                <a:gd name="connsiteX2" fmla="*/ 0 w 272103"/>
                <a:gd name="connsiteY2" fmla="*/ 1237649 h 1237649"/>
                <a:gd name="connsiteX0" fmla="*/ 272103 w 387777"/>
                <a:gd name="connsiteY0" fmla="*/ 0 h 1237649"/>
                <a:gd name="connsiteX1" fmla="*/ 311166 w 387777"/>
                <a:gd name="connsiteY1" fmla="*/ 841392 h 1237649"/>
                <a:gd name="connsiteX2" fmla="*/ 0 w 387777"/>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0 w 311166"/>
                <a:gd name="connsiteY2" fmla="*/ 1237649 h 1237649"/>
                <a:gd name="connsiteX0" fmla="*/ 272103 w 311166"/>
                <a:gd name="connsiteY0" fmla="*/ 0 h 1237649"/>
                <a:gd name="connsiteX1" fmla="*/ 311166 w 311166"/>
                <a:gd name="connsiteY1" fmla="*/ 841392 h 1237649"/>
                <a:gd name="connsiteX2" fmla="*/ 225442 w 311166"/>
                <a:gd name="connsiteY2" fmla="*/ 1111268 h 1237649"/>
                <a:gd name="connsiteX3" fmla="*/ 0 w 311166"/>
                <a:gd name="connsiteY3" fmla="*/ 1237649 h 1237649"/>
                <a:gd name="connsiteX0" fmla="*/ 272103 w 285124"/>
                <a:gd name="connsiteY0" fmla="*/ 0 h 1237649"/>
                <a:gd name="connsiteX1" fmla="*/ 196866 w 285124"/>
                <a:gd name="connsiteY1" fmla="*/ 841392 h 1237649"/>
                <a:gd name="connsiteX2" fmla="*/ 225442 w 285124"/>
                <a:gd name="connsiteY2" fmla="*/ 1111268 h 1237649"/>
                <a:gd name="connsiteX3" fmla="*/ 0 w 285124"/>
                <a:gd name="connsiteY3" fmla="*/ 1237649 h 1237649"/>
                <a:gd name="connsiteX0" fmla="*/ 272103 w 285124"/>
                <a:gd name="connsiteY0" fmla="*/ 0 h 1237649"/>
                <a:gd name="connsiteX1" fmla="*/ 196866 w 285124"/>
                <a:gd name="connsiteY1" fmla="*/ 841392 h 1237649"/>
                <a:gd name="connsiteX2" fmla="*/ 149242 w 285124"/>
                <a:gd name="connsiteY2" fmla="*/ 1066288 h 1237649"/>
                <a:gd name="connsiteX3" fmla="*/ 0 w 285124"/>
                <a:gd name="connsiteY3" fmla="*/ 1237649 h 1237649"/>
                <a:gd name="connsiteX0" fmla="*/ 272103 w 285124"/>
                <a:gd name="connsiteY0" fmla="*/ 0 h 1237649"/>
                <a:gd name="connsiteX1" fmla="*/ 168291 w 285124"/>
                <a:gd name="connsiteY1" fmla="*/ 679467 h 1237649"/>
                <a:gd name="connsiteX2" fmla="*/ 149242 w 285124"/>
                <a:gd name="connsiteY2" fmla="*/ 1066288 h 1237649"/>
                <a:gd name="connsiteX3" fmla="*/ 0 w 285124"/>
                <a:gd name="connsiteY3" fmla="*/ 1237649 h 1237649"/>
                <a:gd name="connsiteX0" fmla="*/ 272103 w 272103"/>
                <a:gd name="connsiteY0" fmla="*/ 0 h 1237649"/>
                <a:gd name="connsiteX1" fmla="*/ 149242 w 272103"/>
                <a:gd name="connsiteY1" fmla="*/ 1066288 h 1237649"/>
                <a:gd name="connsiteX2" fmla="*/ 0 w 272103"/>
                <a:gd name="connsiteY2" fmla="*/ 1237649 h 1237649"/>
                <a:gd name="connsiteX0" fmla="*/ 272103 w 272103"/>
                <a:gd name="connsiteY0" fmla="*/ 0 h 1237649"/>
                <a:gd name="connsiteX1" fmla="*/ 0 w 272103"/>
                <a:gd name="connsiteY1" fmla="*/ 1237649 h 1237649"/>
                <a:gd name="connsiteX0" fmla="*/ 0 w 537522"/>
                <a:gd name="connsiteY0" fmla="*/ 0 h 1516521"/>
                <a:gd name="connsiteX1" fmla="*/ 537522 w 537522"/>
                <a:gd name="connsiteY1" fmla="*/ 1516521 h 1516521"/>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239091 w 585147"/>
                <a:gd name="connsiteY1" fmla="*/ 328629 h 1552504"/>
                <a:gd name="connsiteX2" fmla="*/ 585147 w 585147"/>
                <a:gd name="connsiteY2"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85147"/>
                <a:gd name="connsiteY0" fmla="*/ 0 h 1552504"/>
                <a:gd name="connsiteX1" fmla="*/ 585147 w 585147"/>
                <a:gd name="connsiteY1" fmla="*/ 1552504 h 1552504"/>
                <a:gd name="connsiteX0" fmla="*/ 0 w 508947"/>
                <a:gd name="connsiteY0" fmla="*/ 0 h 1660454"/>
                <a:gd name="connsiteX1" fmla="*/ 508947 w 508947"/>
                <a:gd name="connsiteY1" fmla="*/ 1660454 h 1660454"/>
                <a:gd name="connsiteX0" fmla="*/ 0 w 532973"/>
                <a:gd name="connsiteY0" fmla="*/ 0 h 1660454"/>
                <a:gd name="connsiteX1" fmla="*/ 508947 w 532973"/>
                <a:gd name="connsiteY1" fmla="*/ 1660454 h 1660454"/>
                <a:gd name="connsiteX0" fmla="*/ 0 w 532973"/>
                <a:gd name="connsiteY0" fmla="*/ 0 h 1660454"/>
                <a:gd name="connsiteX1" fmla="*/ 181941 w 532973"/>
                <a:gd name="connsiteY1" fmla="*/ 967335 h 1660454"/>
                <a:gd name="connsiteX2" fmla="*/ 508947 w 532973"/>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583129"/>
                <a:gd name="connsiteY0" fmla="*/ 0 h 1660454"/>
                <a:gd name="connsiteX1" fmla="*/ 232097 w 583129"/>
                <a:gd name="connsiteY1" fmla="*/ 967335 h 1660454"/>
                <a:gd name="connsiteX2" fmla="*/ 559103 w 583129"/>
                <a:gd name="connsiteY2" fmla="*/ 1660454 h 1660454"/>
                <a:gd name="connsiteX0" fmla="*/ 50156 w 440254"/>
                <a:gd name="connsiteY0" fmla="*/ 0 h 1660454"/>
                <a:gd name="connsiteX1" fmla="*/ 232097 w 440254"/>
                <a:gd name="connsiteY1" fmla="*/ 967335 h 1660454"/>
                <a:gd name="connsiteX2" fmla="*/ 416228 w 440254"/>
                <a:gd name="connsiteY2" fmla="*/ 1660454 h 1660454"/>
                <a:gd name="connsiteX0" fmla="*/ 0 w 780623"/>
                <a:gd name="connsiteY0" fmla="*/ 0 h 1438070"/>
                <a:gd name="connsiteX1" fmla="*/ 572466 w 780623"/>
                <a:gd name="connsiteY1" fmla="*/ 744951 h 1438070"/>
                <a:gd name="connsiteX2" fmla="*/ 756597 w 780623"/>
                <a:gd name="connsiteY2" fmla="*/ 1438070 h 1438070"/>
                <a:gd name="connsiteX0" fmla="*/ 0 w 780623"/>
                <a:gd name="connsiteY0" fmla="*/ 0 h 1438070"/>
                <a:gd name="connsiteX1" fmla="*/ 572466 w 780623"/>
                <a:gd name="connsiteY1" fmla="*/ 744951 h 1438070"/>
                <a:gd name="connsiteX2" fmla="*/ 756597 w 780623"/>
                <a:gd name="connsiteY2" fmla="*/ 1438070 h 1438070"/>
              </a:gdLst>
              <a:ahLst/>
              <a:cxnLst>
                <a:cxn ang="0">
                  <a:pos x="connsiteX0" y="connsiteY0"/>
                </a:cxn>
                <a:cxn ang="0">
                  <a:pos x="connsiteX1" y="connsiteY1"/>
                </a:cxn>
                <a:cxn ang="0">
                  <a:pos x="connsiteX2" y="connsiteY2"/>
                </a:cxn>
              </a:cxnLst>
              <a:rect l="l" t="t" r="r" b="b"/>
              <a:pathLst>
                <a:path w="780623" h="1438070">
                  <a:moveTo>
                    <a:pt x="0" y="0"/>
                  </a:moveTo>
                  <a:cubicBezTo>
                    <a:pt x="413072" y="222459"/>
                    <a:pt x="340369" y="377527"/>
                    <a:pt x="572466" y="744951"/>
                  </a:cubicBezTo>
                  <a:cubicBezTo>
                    <a:pt x="728449" y="1050769"/>
                    <a:pt x="780623" y="1190445"/>
                    <a:pt x="756597" y="1438070"/>
                  </a:cubicBezTo>
                </a:path>
              </a:pathLst>
            </a:custGeom>
            <a:ln w="381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sp>
          <p:nvSpPr>
            <p:cNvPr id="117" name="Magnetskiva 116"/>
            <p:cNvSpPr/>
            <p:nvPr/>
          </p:nvSpPr>
          <p:spPr bwMode="auto">
            <a:xfrm>
              <a:off x="5905500" y="3119438"/>
              <a:ext cx="809625" cy="814387"/>
            </a:xfrm>
            <a:prstGeom prst="flowChartMagneticDisk">
              <a:avLst/>
            </a:prstGeom>
            <a:gradFill>
              <a:gsLst>
                <a:gs pos="0">
                  <a:schemeClr val="bg1">
                    <a:lumMod val="50000"/>
                    <a:alpha val="49000"/>
                  </a:schemeClr>
                </a:gs>
                <a:gs pos="50000">
                  <a:schemeClr val="bg1">
                    <a:lumMod val="65000"/>
                    <a:alpha val="0"/>
                  </a:schemeClr>
                </a:gs>
                <a:gs pos="87000">
                  <a:schemeClr val="bg1">
                    <a:lumMod val="65000"/>
                  </a:schemeClr>
                </a:gs>
              </a:gsLst>
              <a:lin ang="0" scaled="1"/>
            </a:gradFill>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36000" tIns="144000" rIns="0" anchor="ctr"/>
            <a:lstStyle/>
            <a:p>
              <a:pPr algn="ctr">
                <a:defRPr/>
              </a:pPr>
              <a:r>
                <a:rPr lang="en-US" sz="1200" dirty="0"/>
                <a:t>Company</a:t>
              </a:r>
            </a:p>
            <a:p>
              <a:pPr algn="ctr">
                <a:defRPr/>
              </a:pPr>
              <a:r>
                <a:rPr lang="en-US" sz="1200" dirty="0"/>
                <a:t>Web Server</a:t>
              </a:r>
            </a:p>
          </p:txBody>
        </p:sp>
        <p:pic>
          <p:nvPicPr>
            <p:cNvPr id="50222" name="Picture 2" descr="C:\J_Kolon\TMC\WebRTCAtlantaJune2013\RTCBrowser.png"/>
            <p:cNvPicPr>
              <a:picLocks noChangeAspect="1" noChangeArrowheads="1"/>
            </p:cNvPicPr>
            <p:nvPr/>
          </p:nvPicPr>
          <p:blipFill>
            <a:blip r:embed="rId8" cstate="print"/>
            <a:srcRect/>
            <a:stretch>
              <a:fillRect/>
            </a:stretch>
          </p:blipFill>
          <p:spPr bwMode="auto">
            <a:xfrm>
              <a:off x="7453312" y="5689549"/>
              <a:ext cx="1261655" cy="1168451"/>
            </a:xfrm>
            <a:prstGeom prst="rect">
              <a:avLst/>
            </a:prstGeom>
            <a:noFill/>
            <a:ln w="9525">
              <a:noFill/>
              <a:miter lim="800000"/>
              <a:headEnd/>
              <a:tailEnd/>
            </a:ln>
          </p:spPr>
        </p:pic>
        <p:sp>
          <p:nvSpPr>
            <p:cNvPr id="50223" name="TextBox 104"/>
            <p:cNvSpPr txBox="1">
              <a:spLocks noChangeArrowheads="1"/>
            </p:cNvSpPr>
            <p:nvPr/>
          </p:nvSpPr>
          <p:spPr bwMode="auto">
            <a:xfrm>
              <a:off x="7422356" y="3256757"/>
              <a:ext cx="855663" cy="368300"/>
            </a:xfrm>
            <a:prstGeom prst="rect">
              <a:avLst/>
            </a:prstGeom>
            <a:noFill/>
            <a:ln w="9525">
              <a:noFill/>
              <a:miter lim="800000"/>
              <a:headEnd/>
              <a:tailEnd/>
            </a:ln>
          </p:spPr>
          <p:txBody>
            <a:bodyPr>
              <a:spAutoFit/>
            </a:bodyPr>
            <a:lstStyle/>
            <a:p>
              <a:r>
                <a:rPr lang="en-US" sz="1800" b="0">
                  <a:solidFill>
                    <a:srgbClr val="FF0000"/>
                  </a:solidFill>
                  <a:latin typeface="Calibri" pitchFamily="34" charset="0"/>
                  <a:cs typeface="Calibri" pitchFamily="34" charset="0"/>
                </a:rPr>
                <a:t>media</a:t>
              </a:r>
            </a:p>
          </p:txBody>
        </p:sp>
        <p:sp>
          <p:nvSpPr>
            <p:cNvPr id="115" name="Freeform 105"/>
            <p:cNvSpPr/>
            <p:nvPr/>
          </p:nvSpPr>
          <p:spPr bwMode="auto">
            <a:xfrm>
              <a:off x="7391400" y="2062163"/>
              <a:ext cx="612775" cy="3625850"/>
            </a:xfrm>
            <a:custGeom>
              <a:avLst/>
              <a:gdLst>
                <a:gd name="connsiteX0" fmla="*/ 2428875 w 3124200"/>
                <a:gd name="connsiteY0" fmla="*/ 3060700 h 3060700"/>
                <a:gd name="connsiteX1" fmla="*/ 2981325 w 3124200"/>
                <a:gd name="connsiteY1" fmla="*/ 2136775 h 3060700"/>
                <a:gd name="connsiteX2" fmla="*/ 1571625 w 3124200"/>
                <a:gd name="connsiteY2" fmla="*/ 641350 h 3060700"/>
                <a:gd name="connsiteX3" fmla="*/ 0 w 3124200"/>
                <a:gd name="connsiteY3" fmla="*/ 3175 h 3060700"/>
                <a:gd name="connsiteX0" fmla="*/ 3409950 w 4105275"/>
                <a:gd name="connsiteY0" fmla="*/ 2716212 h 2716212"/>
                <a:gd name="connsiteX1" fmla="*/ 3962400 w 4105275"/>
                <a:gd name="connsiteY1" fmla="*/ 1792287 h 2716212"/>
                <a:gd name="connsiteX2" fmla="*/ 2552700 w 4105275"/>
                <a:gd name="connsiteY2" fmla="*/ 296862 h 2716212"/>
                <a:gd name="connsiteX3" fmla="*/ 0 w 4105275"/>
                <a:gd name="connsiteY3" fmla="*/ 11112 h 2716212"/>
                <a:gd name="connsiteX0" fmla="*/ 3486150 w 4181475"/>
                <a:gd name="connsiteY0" fmla="*/ 2774950 h 2774950"/>
                <a:gd name="connsiteX1" fmla="*/ 4038600 w 4181475"/>
                <a:gd name="connsiteY1" fmla="*/ 1851025 h 2774950"/>
                <a:gd name="connsiteX2" fmla="*/ 2628900 w 4181475"/>
                <a:gd name="connsiteY2" fmla="*/ 355600 h 2774950"/>
                <a:gd name="connsiteX3" fmla="*/ 0 w 4181475"/>
                <a:gd name="connsiteY3" fmla="*/ 3175 h 2774950"/>
                <a:gd name="connsiteX0" fmla="*/ 3486150 w 3876675"/>
                <a:gd name="connsiteY0" fmla="*/ 2774950 h 2774950"/>
                <a:gd name="connsiteX1" fmla="*/ 3733800 w 3876675"/>
                <a:gd name="connsiteY1" fmla="*/ 1384300 h 2774950"/>
                <a:gd name="connsiteX2" fmla="*/ 2628900 w 3876675"/>
                <a:gd name="connsiteY2" fmla="*/ 355600 h 2774950"/>
                <a:gd name="connsiteX3" fmla="*/ 0 w 3876675"/>
                <a:gd name="connsiteY3" fmla="*/ 3175 h 2774950"/>
                <a:gd name="connsiteX0" fmla="*/ 3622627 w 3970289"/>
                <a:gd name="connsiteY0" fmla="*/ 2870485 h 2870485"/>
                <a:gd name="connsiteX1" fmla="*/ 3733800 w 3970289"/>
                <a:gd name="connsiteY1" fmla="*/ 1384300 h 2870485"/>
                <a:gd name="connsiteX2" fmla="*/ 2628900 w 3970289"/>
                <a:gd name="connsiteY2" fmla="*/ 355600 h 2870485"/>
                <a:gd name="connsiteX3" fmla="*/ 0 w 3970289"/>
                <a:gd name="connsiteY3" fmla="*/ 3175 h 2870485"/>
                <a:gd name="connsiteX0" fmla="*/ 3622627 w 3622627"/>
                <a:gd name="connsiteY0" fmla="*/ 2870485 h 2870485"/>
                <a:gd name="connsiteX1" fmla="*/ 2628900 w 3622627"/>
                <a:gd name="connsiteY1" fmla="*/ 355600 h 2870485"/>
                <a:gd name="connsiteX2" fmla="*/ 0 w 3622627"/>
                <a:gd name="connsiteY2" fmla="*/ 3175 h 2870485"/>
                <a:gd name="connsiteX0" fmla="*/ 3622627 w 3622627"/>
                <a:gd name="connsiteY0" fmla="*/ 2867310 h 2867310"/>
                <a:gd name="connsiteX1" fmla="*/ 0 w 3622627"/>
                <a:gd name="connsiteY1" fmla="*/ 0 h 2867310"/>
                <a:gd name="connsiteX0" fmla="*/ 1875714 w 1875714"/>
                <a:gd name="connsiteY0" fmla="*/ 1434295 h 1434295"/>
                <a:gd name="connsiteX1" fmla="*/ 0 w 1875714"/>
                <a:gd name="connsiteY1" fmla="*/ 0 h 1434295"/>
                <a:gd name="connsiteX0" fmla="*/ 0 w 4061062"/>
                <a:gd name="connsiteY0" fmla="*/ 806498 h 806498"/>
                <a:gd name="connsiteX1" fmla="*/ 4061062 w 4061062"/>
                <a:gd name="connsiteY1" fmla="*/ 0 h 806498"/>
                <a:gd name="connsiteX0" fmla="*/ 0 w 990315"/>
                <a:gd name="connsiteY0" fmla="*/ 0 h 1895758"/>
                <a:gd name="connsiteX1" fmla="*/ 990315 w 990315"/>
                <a:gd name="connsiteY1"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87782"/>
                <a:gd name="connsiteY0" fmla="*/ 0 h 1895758"/>
                <a:gd name="connsiteX1" fmla="*/ 1287782 w 1287782"/>
                <a:gd name="connsiteY1" fmla="*/ 1446746 h 1895758"/>
                <a:gd name="connsiteX2" fmla="*/ 990315 w 1287782"/>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274359"/>
                <a:gd name="connsiteY0" fmla="*/ 0 h 1895758"/>
                <a:gd name="connsiteX1" fmla="*/ 1137657 w 1274359"/>
                <a:gd name="connsiteY1" fmla="*/ 1446746 h 1895758"/>
                <a:gd name="connsiteX2" fmla="*/ 990315 w 1274359"/>
                <a:gd name="connsiteY2" fmla="*/ 1895758 h 1895758"/>
                <a:gd name="connsiteX0" fmla="*/ 0 w 1300435"/>
                <a:gd name="connsiteY0" fmla="*/ 0 h 1854815"/>
                <a:gd name="connsiteX1" fmla="*/ 1137657 w 1300435"/>
                <a:gd name="connsiteY1" fmla="*/ 1446746 h 1854815"/>
                <a:gd name="connsiteX2" fmla="*/ 976667 w 1300435"/>
                <a:gd name="connsiteY2" fmla="*/ 1854815 h 1854815"/>
                <a:gd name="connsiteX0" fmla="*/ 0 w 1300435"/>
                <a:gd name="connsiteY0" fmla="*/ 0 h 1854815"/>
                <a:gd name="connsiteX1" fmla="*/ 1137657 w 1300435"/>
                <a:gd name="connsiteY1" fmla="*/ 1446746 h 1854815"/>
                <a:gd name="connsiteX2" fmla="*/ 976667 w 1300435"/>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260711"/>
                <a:gd name="connsiteY0" fmla="*/ 0 h 1854815"/>
                <a:gd name="connsiteX1" fmla="*/ 1137657 w 1260711"/>
                <a:gd name="connsiteY1" fmla="*/ 1446746 h 1854815"/>
                <a:gd name="connsiteX2" fmla="*/ 976667 w 1260711"/>
                <a:gd name="connsiteY2" fmla="*/ 1854815 h 1854815"/>
                <a:gd name="connsiteX0" fmla="*/ 0 w 1151529"/>
                <a:gd name="connsiteY0" fmla="*/ 0 h 1854815"/>
                <a:gd name="connsiteX1" fmla="*/ 1137657 w 1151529"/>
                <a:gd name="connsiteY1" fmla="*/ 1446746 h 1854815"/>
                <a:gd name="connsiteX2" fmla="*/ 976667 w 1151529"/>
                <a:gd name="connsiteY2" fmla="*/ 1854815 h 1854815"/>
                <a:gd name="connsiteX0" fmla="*/ 0 w 1218549"/>
                <a:gd name="connsiteY0" fmla="*/ 0 h 1854815"/>
                <a:gd name="connsiteX1" fmla="*/ 1137657 w 1218549"/>
                <a:gd name="connsiteY1" fmla="*/ 1446746 h 1854815"/>
                <a:gd name="connsiteX2" fmla="*/ 976667 w 1218549"/>
                <a:gd name="connsiteY2" fmla="*/ 1854815 h 1854815"/>
                <a:gd name="connsiteX0" fmla="*/ 0 w 1300435"/>
                <a:gd name="connsiteY0" fmla="*/ 0 h 1854815"/>
                <a:gd name="connsiteX1" fmla="*/ 1219543 w 1300435"/>
                <a:gd name="connsiteY1" fmla="*/ 1351212 h 1854815"/>
                <a:gd name="connsiteX2" fmla="*/ 976667 w 1300435"/>
                <a:gd name="connsiteY2" fmla="*/ 1854815 h 1854815"/>
                <a:gd name="connsiteX0" fmla="*/ 0 w 1273139"/>
                <a:gd name="connsiteY0" fmla="*/ 0 h 1854815"/>
                <a:gd name="connsiteX1" fmla="*/ 1219543 w 1273139"/>
                <a:gd name="connsiteY1" fmla="*/ 1351212 h 1854815"/>
                <a:gd name="connsiteX2" fmla="*/ 976667 w 1273139"/>
                <a:gd name="connsiteY2" fmla="*/ 1854815 h 1854815"/>
                <a:gd name="connsiteX0" fmla="*/ 0 w 1327731"/>
                <a:gd name="connsiteY0" fmla="*/ 0 h 1854815"/>
                <a:gd name="connsiteX1" fmla="*/ 1219543 w 1327731"/>
                <a:gd name="connsiteY1" fmla="*/ 1351212 h 1854815"/>
                <a:gd name="connsiteX2" fmla="*/ 976667 w 1327731"/>
                <a:gd name="connsiteY2" fmla="*/ 1854815 h 1854815"/>
                <a:gd name="connsiteX0" fmla="*/ 0 w 976667"/>
                <a:gd name="connsiteY0" fmla="*/ 0 h 1854815"/>
                <a:gd name="connsiteX1" fmla="*/ 976667 w 976667"/>
                <a:gd name="connsiteY1" fmla="*/ 1854815 h 1854815"/>
                <a:gd name="connsiteX0" fmla="*/ 730897 w 1707564"/>
                <a:gd name="connsiteY0" fmla="*/ 0 h 1854815"/>
                <a:gd name="connsiteX1" fmla="*/ 0 w 1707564"/>
                <a:gd name="connsiteY1" fmla="*/ 433685 h 1854815"/>
                <a:gd name="connsiteX2" fmla="*/ 1707564 w 1707564"/>
                <a:gd name="connsiteY2" fmla="*/ 1854815 h 1854815"/>
                <a:gd name="connsiteX0" fmla="*/ 0 w 976667"/>
                <a:gd name="connsiteY0" fmla="*/ 0 h 1854815"/>
                <a:gd name="connsiteX1" fmla="*/ 976667 w 976667"/>
                <a:gd name="connsiteY1" fmla="*/ 1854815 h 1854815"/>
                <a:gd name="connsiteX0" fmla="*/ 2480908 w 2480908"/>
                <a:gd name="connsiteY0" fmla="*/ 0 h 2788265"/>
                <a:gd name="connsiteX1" fmla="*/ 0 w 2480908"/>
                <a:gd name="connsiteY1" fmla="*/ 2788265 h 2788265"/>
                <a:gd name="connsiteX0" fmla="*/ 0 w 509942"/>
                <a:gd name="connsiteY0" fmla="*/ 0 h 3978890"/>
                <a:gd name="connsiteX1" fmla="*/ 509942 w 509942"/>
                <a:gd name="connsiteY1" fmla="*/ 3978890 h 3978890"/>
                <a:gd name="connsiteX0" fmla="*/ 121298 w 631240"/>
                <a:gd name="connsiteY0" fmla="*/ 0 h 3978890"/>
                <a:gd name="connsiteX1" fmla="*/ 0 w 631240"/>
                <a:gd name="connsiteY1" fmla="*/ 5059 h 3978890"/>
                <a:gd name="connsiteX2" fmla="*/ 631240 w 631240"/>
                <a:gd name="connsiteY2" fmla="*/ 3978890 h 3978890"/>
                <a:gd name="connsiteX0" fmla="*/ 125294 w 635236"/>
                <a:gd name="connsiteY0" fmla="*/ 0 h 3978890"/>
                <a:gd name="connsiteX1" fmla="*/ 3996 w 635236"/>
                <a:gd name="connsiteY1" fmla="*/ 5059 h 3978890"/>
                <a:gd name="connsiteX2" fmla="*/ 635236 w 635236"/>
                <a:gd name="connsiteY2" fmla="*/ 3978890 h 3978890"/>
                <a:gd name="connsiteX0" fmla="*/ 255080 w 765022"/>
                <a:gd name="connsiteY0" fmla="*/ 0 h 3978890"/>
                <a:gd name="connsiteX1" fmla="*/ 133782 w 765022"/>
                <a:gd name="connsiteY1" fmla="*/ 5059 h 3978890"/>
                <a:gd name="connsiteX2" fmla="*/ 105207 w 765022"/>
                <a:gd name="connsiteY2" fmla="*/ 776584 h 3978890"/>
                <a:gd name="connsiteX3" fmla="*/ 765022 w 765022"/>
                <a:gd name="connsiteY3" fmla="*/ 3978890 h 3978890"/>
                <a:gd name="connsiteX0" fmla="*/ 197930 w 707872"/>
                <a:gd name="connsiteY0" fmla="*/ 0 h 3978890"/>
                <a:gd name="connsiteX1" fmla="*/ 76632 w 707872"/>
                <a:gd name="connsiteY1" fmla="*/ 5059 h 3978890"/>
                <a:gd name="connsiteX2" fmla="*/ 48057 w 707872"/>
                <a:gd name="connsiteY2" fmla="*/ 776584 h 3978890"/>
                <a:gd name="connsiteX3" fmla="*/ 707872 w 707872"/>
                <a:gd name="connsiteY3" fmla="*/ 3978890 h 3978890"/>
                <a:gd name="connsiteX0" fmla="*/ 197930 w 707872"/>
                <a:gd name="connsiteY0" fmla="*/ 0 h 3978890"/>
                <a:gd name="connsiteX1" fmla="*/ 133782 w 707872"/>
                <a:gd name="connsiteY1" fmla="*/ 52684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707872 w 707872"/>
                <a:gd name="connsiteY3" fmla="*/ 3978890 h 3978890"/>
                <a:gd name="connsiteX0" fmla="*/ 197930 w 707872"/>
                <a:gd name="connsiteY0" fmla="*/ 0 h 3978890"/>
                <a:gd name="connsiteX1" fmla="*/ 181898 w 707872"/>
                <a:gd name="connsiteY1" fmla="*/ 119359 h 3978890"/>
                <a:gd name="connsiteX2" fmla="*/ 48057 w 707872"/>
                <a:gd name="connsiteY2" fmla="*/ 776584 h 3978890"/>
                <a:gd name="connsiteX3" fmla="*/ 136327 w 707872"/>
                <a:gd name="connsiteY3" fmla="*/ 2472034 h 3978890"/>
                <a:gd name="connsiteX4" fmla="*/ 707872 w 707872"/>
                <a:gd name="connsiteY4" fmla="*/ 3978890 h 3978890"/>
                <a:gd name="connsiteX0" fmla="*/ 197930 w 563526"/>
                <a:gd name="connsiteY0" fmla="*/ 0 h 3626465"/>
                <a:gd name="connsiteX1" fmla="*/ 181898 w 563526"/>
                <a:gd name="connsiteY1" fmla="*/ 119359 h 3626465"/>
                <a:gd name="connsiteX2" fmla="*/ 48057 w 563526"/>
                <a:gd name="connsiteY2" fmla="*/ 776584 h 3626465"/>
                <a:gd name="connsiteX3" fmla="*/ 136327 w 563526"/>
                <a:gd name="connsiteY3" fmla="*/ 2472034 h 3626465"/>
                <a:gd name="connsiteX4" fmla="*/ 563526 w 563526"/>
                <a:gd name="connsiteY4" fmla="*/ 3626465 h 362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26" h="3626465">
                  <a:moveTo>
                    <a:pt x="197930" y="0"/>
                  </a:moveTo>
                  <a:lnTo>
                    <a:pt x="181898" y="119359"/>
                  </a:lnTo>
                  <a:cubicBezTo>
                    <a:pt x="180732" y="229740"/>
                    <a:pt x="0" y="400029"/>
                    <a:pt x="48057" y="776584"/>
                  </a:cubicBezTo>
                  <a:cubicBezTo>
                    <a:pt x="81895" y="1152822"/>
                    <a:pt x="50416" y="1997054"/>
                    <a:pt x="136327" y="2472034"/>
                  </a:cubicBezTo>
                  <a:cubicBezTo>
                    <a:pt x="222238" y="2947014"/>
                    <a:pt x="509701" y="3359447"/>
                    <a:pt x="563526" y="3626465"/>
                  </a:cubicBezTo>
                </a:path>
              </a:pathLst>
            </a:cu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latin typeface="Calibri" pitchFamily="34" charset="0"/>
                <a:cs typeface="Calibri" pitchFamily="34" charset="0"/>
              </a:endParaRPr>
            </a:p>
          </p:txBody>
        </p:sp>
        <p:pic>
          <p:nvPicPr>
            <p:cNvPr id="50225" name="Bildobjekt 39"/>
            <p:cNvPicPr>
              <a:picLocks noChangeAspect="1"/>
            </p:cNvPicPr>
            <p:nvPr/>
          </p:nvPicPr>
          <p:blipFill>
            <a:blip r:embed="rId11" cstate="print"/>
            <a:srcRect/>
            <a:stretch>
              <a:fillRect/>
            </a:stretch>
          </p:blipFill>
          <p:spPr bwMode="auto">
            <a:xfrm>
              <a:off x="7132034" y="2365186"/>
              <a:ext cx="449866" cy="534936"/>
            </a:xfrm>
            <a:prstGeom prst="rect">
              <a:avLst/>
            </a:prstGeom>
            <a:noFill/>
            <a:ln w="9525">
              <a:noFill/>
              <a:miter lim="800000"/>
              <a:headEnd/>
              <a:tailEnd/>
            </a:ln>
          </p:spPr>
        </p:pic>
        <p:pic>
          <p:nvPicPr>
            <p:cNvPr id="50226" name="Picture 5"/>
            <p:cNvPicPr>
              <a:picLocks noChangeAspect="1" noChangeArrowheads="1"/>
            </p:cNvPicPr>
            <p:nvPr/>
          </p:nvPicPr>
          <p:blipFill>
            <a:blip r:embed="rId13" cstate="print"/>
            <a:srcRect/>
            <a:stretch>
              <a:fillRect/>
            </a:stretch>
          </p:blipFill>
          <p:spPr bwMode="auto">
            <a:xfrm>
              <a:off x="7200888" y="4162426"/>
              <a:ext cx="479867" cy="784402"/>
            </a:xfrm>
            <a:prstGeom prst="rect">
              <a:avLst/>
            </a:prstGeom>
            <a:noFill/>
            <a:ln w="9525">
              <a:noFill/>
              <a:miter lim="800000"/>
              <a:headEnd/>
              <a:tailEnd/>
            </a:ln>
          </p:spPr>
        </p:pic>
        <p:sp>
          <p:nvSpPr>
            <p:cNvPr id="50227" name="TextBox 104"/>
            <p:cNvSpPr txBox="1">
              <a:spLocks noChangeArrowheads="1"/>
            </p:cNvSpPr>
            <p:nvPr/>
          </p:nvSpPr>
          <p:spPr bwMode="auto">
            <a:xfrm>
              <a:off x="7191644" y="4754312"/>
              <a:ext cx="475982" cy="190240"/>
            </a:xfrm>
            <a:prstGeom prst="rect">
              <a:avLst/>
            </a:prstGeom>
            <a:solidFill>
              <a:srgbClr val="FFFF00"/>
            </a:solidFill>
            <a:ln w="12700">
              <a:solidFill>
                <a:schemeClr val="accent1"/>
              </a:solidFill>
              <a:miter lim="800000"/>
              <a:headEnd/>
              <a:tailEnd/>
            </a:ln>
          </p:spPr>
          <p:txBody>
            <a:bodyPr lIns="36000" tIns="18000" rIns="0" bIns="18000">
              <a:spAutoFit/>
            </a:bodyPr>
            <a:lstStyle/>
            <a:p>
              <a:r>
                <a:rPr lang="en-US" sz="1000">
                  <a:latin typeface="Calibri" pitchFamily="34" charset="0"/>
                  <a:cs typeface="Calibri" pitchFamily="34" charset="0"/>
                </a:rPr>
                <a:t>Q-TURN</a:t>
              </a:r>
            </a:p>
          </p:txBody>
        </p:sp>
      </p:grpSp>
      <p:grpSp>
        <p:nvGrpSpPr>
          <p:cNvPr id="57" name="Grupp 134"/>
          <p:cNvGrpSpPr>
            <a:grpSpLocks/>
          </p:cNvGrpSpPr>
          <p:nvPr/>
        </p:nvGrpSpPr>
        <p:grpSpPr bwMode="auto">
          <a:xfrm>
            <a:off x="4910768" y="4387139"/>
            <a:ext cx="836956" cy="1309047"/>
            <a:chOff x="4547798" y="2385165"/>
            <a:chExt cx="816049" cy="1278911"/>
          </a:xfrm>
        </p:grpSpPr>
        <p:pic>
          <p:nvPicPr>
            <p:cNvPr id="58" name="Bildobjekt 39"/>
            <p:cNvPicPr>
              <a:picLocks noChangeAspect="1"/>
            </p:cNvPicPr>
            <p:nvPr/>
          </p:nvPicPr>
          <p:blipFill>
            <a:blip r:embed="rId14" cstate="print"/>
            <a:srcRect/>
            <a:stretch>
              <a:fillRect/>
            </a:stretch>
          </p:blipFill>
          <p:spPr bwMode="auto">
            <a:xfrm>
              <a:off x="4547798" y="2385165"/>
              <a:ext cx="757254" cy="1232846"/>
            </a:xfrm>
            <a:prstGeom prst="rect">
              <a:avLst/>
            </a:prstGeom>
            <a:noFill/>
            <a:ln w="9525">
              <a:noFill/>
              <a:miter lim="800000"/>
              <a:headEnd/>
              <a:tailEnd/>
            </a:ln>
          </p:spPr>
        </p:pic>
        <p:sp>
          <p:nvSpPr>
            <p:cNvPr id="59" name="TextBox 104"/>
            <p:cNvSpPr txBox="1">
              <a:spLocks noChangeArrowheads="1"/>
            </p:cNvSpPr>
            <p:nvPr/>
          </p:nvSpPr>
          <p:spPr bwMode="auto">
            <a:xfrm>
              <a:off x="4591471" y="3333469"/>
              <a:ext cx="772376" cy="330607"/>
            </a:xfrm>
            <a:prstGeom prst="rect">
              <a:avLst/>
            </a:prstGeom>
            <a:solidFill>
              <a:srgbClr val="FFFF00"/>
            </a:solidFill>
            <a:ln w="12700">
              <a:solidFill>
                <a:schemeClr val="accent1"/>
              </a:solidFill>
              <a:miter lim="800000"/>
              <a:headEnd/>
              <a:tailEnd/>
            </a:ln>
          </p:spPr>
          <p:txBody>
            <a:bodyPr lIns="36000" rIns="36000">
              <a:spAutoFit/>
            </a:bodyPr>
            <a:lstStyle/>
            <a:p>
              <a:r>
                <a:rPr lang="en-US" sz="1600">
                  <a:latin typeface="Calibri" pitchFamily="34" charset="0"/>
                  <a:cs typeface="Calibri" pitchFamily="34" charset="0"/>
                </a:rPr>
                <a:t>Q-TURN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1">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uiExpand="1" build="p"/>
    </p:bldLst>
  </p:timing>
</p:sld>
</file>

<file path=ppt/theme/theme1.xml><?xml version="1.0" encoding="utf-8"?>
<a:theme xmlns:a="http://schemas.openxmlformats.org/drawingml/2006/main" name="HSA_IX66">
  <a:themeElements>
    <a:clrScheme name="HSA_IX6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A_IX6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1" i="0" u="none" strike="noStrike" cap="none" normalizeH="0" baseline="0" smtClean="0">
            <a:ln>
              <a:noFill/>
            </a:ln>
            <a:solidFill>
              <a:schemeClr val="tx1"/>
            </a:solidFill>
            <a:effectLst/>
            <a:latin typeface="Arial" charset="0"/>
          </a:defRPr>
        </a:defPPr>
      </a:lstStyle>
    </a:lnDef>
  </a:objectDefaults>
  <a:extraClrSchemeLst>
    <a:extraClrScheme>
      <a:clrScheme name="HSA_IX6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A_IX6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A_IX6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A_IX6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A_IX6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A_IX6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A_IX6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SA_IX66">
  <a:themeElements>
    <a:clrScheme name="HSA_IX6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A_IX6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1" i="0" u="none" strike="noStrike" cap="none" normalizeH="0" baseline="0" smtClean="0">
            <a:ln>
              <a:noFill/>
            </a:ln>
            <a:solidFill>
              <a:schemeClr val="tx1"/>
            </a:solidFill>
            <a:effectLst/>
            <a:latin typeface="Arial" charset="0"/>
          </a:defRPr>
        </a:defPPr>
      </a:lstStyle>
    </a:lnDef>
  </a:objectDefaults>
  <a:extraClrSchemeLst>
    <a:extraClrScheme>
      <a:clrScheme name="HSA_IX6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A_IX6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A_IX6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A_IX6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A_IX6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A_IX6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A_IX6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HSA_IX66">
  <a:themeElements>
    <a:clrScheme name="HSA_IX6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SA_IX6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1" i="0" u="none" strike="noStrike" cap="none" normalizeH="0" baseline="0" smtClean="0">
            <a:ln>
              <a:noFill/>
            </a:ln>
            <a:solidFill>
              <a:schemeClr val="tx1"/>
            </a:solidFill>
            <a:effectLst/>
            <a:latin typeface="Arial" charset="0"/>
          </a:defRPr>
        </a:defPPr>
      </a:lstStyle>
    </a:lnDef>
  </a:objectDefaults>
  <a:extraClrSchemeLst>
    <a:extraClrScheme>
      <a:clrScheme name="HSA_IX6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A_IX6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A_IX6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A_IX6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A_IX6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A_IX6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A_IX6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203223</TotalTime>
  <Words>2568</Words>
  <Application>Microsoft Office PowerPoint</Application>
  <PresentationFormat>Bildspel på skärmen (4:3)</PresentationFormat>
  <Paragraphs>454</Paragraphs>
  <Slides>29</Slides>
  <Notes>13</Notes>
  <HiddenSlides>0</HiddenSlides>
  <MMClips>0</MMClips>
  <ScaleCrop>false</ScaleCrop>
  <HeadingPairs>
    <vt:vector size="6" baseType="variant">
      <vt:variant>
        <vt:lpstr>Tema</vt:lpstr>
      </vt:variant>
      <vt:variant>
        <vt:i4>3</vt:i4>
      </vt:variant>
      <vt:variant>
        <vt:lpstr>Serverprogram för OLE-inbäddning</vt:lpstr>
      </vt:variant>
      <vt:variant>
        <vt:i4>1</vt:i4>
      </vt:variant>
      <vt:variant>
        <vt:lpstr>Bildrubriker</vt:lpstr>
      </vt:variant>
      <vt:variant>
        <vt:i4>29</vt:i4>
      </vt:variant>
    </vt:vector>
  </HeadingPairs>
  <TitlesOfParts>
    <vt:vector size="33" baseType="lpstr">
      <vt:lpstr>HSA_IX66</vt:lpstr>
      <vt:lpstr>1_HSA_IX66</vt:lpstr>
      <vt:lpstr>2_HSA_IX66</vt:lpstr>
      <vt:lpstr>Visio</vt:lpstr>
      <vt:lpstr> </vt:lpstr>
      <vt:lpstr>Bild 2</vt:lpstr>
      <vt:lpstr>Bild 3</vt:lpstr>
      <vt:lpstr>What is WebRTC? Social Calling…</vt:lpstr>
      <vt:lpstr>And a Click to Call Website is Great</vt:lpstr>
      <vt:lpstr>Bild 6</vt:lpstr>
      <vt:lpstr>WebRTC and UC Require Better QoS Than Voice * QoS discussion and details in footnote </vt:lpstr>
      <vt:lpstr>Can The Enterprise IP-PBX / UC Solution  “The Enterprise Social Network” Benefit From WebRTC?  SP’s SIP Trunking Connects to the POTS With its Numbers</vt:lpstr>
      <vt:lpstr>WebRTC Click to Call &amp; …</vt:lpstr>
      <vt:lpstr>OK, Nice - But We Want Calls Into the Contac Center!</vt:lpstr>
      <vt:lpstr>The WebRTC Browser as a Softphone</vt:lpstr>
      <vt:lpstr> </vt:lpstr>
      <vt:lpstr>WebRTC Like All Real-Time Communication Protocols  has a NAT/Firewall Traversal Problem </vt:lpstr>
      <vt:lpstr>ICE/STUN/TURN  Means There is no WebRTC-SBC </vt:lpstr>
      <vt:lpstr>From POTS to Telepresence – A Gigantic Step</vt:lpstr>
      <vt:lpstr>The TURN Server IN the Firewall Fixes Traversal, Quality and can Measure Usage: Q-TURN in the Firewall or an “EW-SBC”</vt:lpstr>
      <vt:lpstr>That was Getting WebRTC in Itself Into the LAN… But, Where did the Enterprise PBX/UC Infrastructure go?</vt:lpstr>
      <vt:lpstr>Same When Passing a Link   Want to be Reached at my Current PBX Phone! </vt:lpstr>
      <vt:lpstr>The WebRTC Browser as a Softphone</vt:lpstr>
      <vt:lpstr>“Automatic Mobility” is a Major Feature</vt:lpstr>
      <vt:lpstr> </vt:lpstr>
      <vt:lpstr> </vt:lpstr>
      <vt:lpstr>From POTS to Telepresence – A Gigantic Step</vt:lpstr>
      <vt:lpstr>VoIP in the Application Specific Telephone Network  has Not Helped – It isn’t Even Good for Faxing Anymore</vt:lpstr>
      <vt:lpstr>Locally, Carriers Have Since Long Provided Quality Traffic  Over the Broadband Connection (but Wasted it at the Delivery)</vt:lpstr>
      <vt:lpstr>Quality Traffic on the Internet: The Internet+ Model</vt:lpstr>
      <vt:lpstr>The TURN Server IN the Firewall Fixes Traversal, Quality and can Measure: Q-TURN in the Firewall or an “EW-SBC”</vt:lpstr>
      <vt:lpstr>Q-TURN as the Carrier Broadband Delivery</vt:lpstr>
      <vt:lpstr>A Healthy Win-Win Economy for Users and Carriers</vt:lpstr>
    </vt:vector>
  </TitlesOfParts>
  <Company>Intertex Data 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Intertex Data AB, Sweden</dc:title>
  <dc:creator>Kalle</dc:creator>
  <cp:lastModifiedBy>Kalle</cp:lastModifiedBy>
  <cp:revision>8890</cp:revision>
  <dcterms:created xsi:type="dcterms:W3CDTF">2000-08-21T22:05:32Z</dcterms:created>
  <dcterms:modified xsi:type="dcterms:W3CDTF">2013-08-29T13:08:57Z</dcterms:modified>
</cp:coreProperties>
</file>