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0" r:id="rId6"/>
  </p:sldMasterIdLst>
  <p:notesMasterIdLst>
    <p:notesMasterId r:id="rId30"/>
  </p:notesMasterIdLst>
  <p:handoutMasterIdLst>
    <p:handoutMasterId r:id="rId31"/>
  </p:handoutMasterIdLst>
  <p:sldIdLst>
    <p:sldId id="259" r:id="rId7"/>
    <p:sldId id="369" r:id="rId8"/>
    <p:sldId id="372" r:id="rId9"/>
    <p:sldId id="370" r:id="rId10"/>
    <p:sldId id="375" r:id="rId11"/>
    <p:sldId id="376" r:id="rId12"/>
    <p:sldId id="374" r:id="rId13"/>
    <p:sldId id="377" r:id="rId14"/>
    <p:sldId id="278" r:id="rId15"/>
    <p:sldId id="336" r:id="rId16"/>
    <p:sldId id="357" r:id="rId17"/>
    <p:sldId id="358" r:id="rId18"/>
    <p:sldId id="359" r:id="rId19"/>
    <p:sldId id="330" r:id="rId20"/>
    <p:sldId id="354" r:id="rId21"/>
    <p:sldId id="351" r:id="rId22"/>
    <p:sldId id="319" r:id="rId23"/>
    <p:sldId id="355" r:id="rId24"/>
    <p:sldId id="356" r:id="rId25"/>
    <p:sldId id="367" r:id="rId26"/>
    <p:sldId id="282" r:id="rId27"/>
    <p:sldId id="296" r:id="rId28"/>
    <p:sldId id="342" r:id="rId2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Baumgartel" initials="W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AEAEA"/>
    <a:srgbClr val="DDDDDD"/>
    <a:srgbClr val="143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73028" autoAdjust="0"/>
  </p:normalViewPr>
  <p:slideViewPr>
    <p:cSldViewPr>
      <p:cViewPr varScale="1">
        <p:scale>
          <a:sx n="66" d="100"/>
          <a:sy n="66" d="100"/>
        </p:scale>
        <p:origin x="-16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754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wilkinson\AppData\Local\Microsoft\Windows\Temporary%20Internet%20Files\Content.Outlook\B8R5YFTD\Enterprise%20-%20Managed%20hosted%20IP%20voice%202011%20v6%20for%20MW%20(7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6207349081399"/>
          <c:y val="3.7037037037037097E-2"/>
          <c:w val="0.64256714785651603"/>
          <c:h val="0.80315580344123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World!$C$12</c:f>
              <c:strCache>
                <c:ptCount val="1"/>
                <c:pt idx="0">
                  <c:v>IP centrex</c:v>
                </c:pt>
              </c:strCache>
            </c:strRef>
          </c:tx>
          <c:spPr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B/>
            </a:sp3d>
          </c:spPr>
          <c:invertIfNegative val="0"/>
          <c:cat>
            <c:numRef>
              <c:f>World!$D$11:$H$11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World!$D$12:$H$12</c:f>
              <c:numCache>
                <c:formatCode>[$$-409]#,##0</c:formatCode>
                <c:ptCount val="5"/>
                <c:pt idx="0">
                  <c:v>2269.3788078309062</c:v>
                </c:pt>
                <c:pt idx="1">
                  <c:v>3099.6703210815372</c:v>
                </c:pt>
                <c:pt idx="2">
                  <c:v>4147.1802529474962</c:v>
                </c:pt>
                <c:pt idx="3">
                  <c:v>5349.9720992879047</c:v>
                </c:pt>
                <c:pt idx="4">
                  <c:v>6575.5236102861036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86208"/>
        <c:axId val="77677696"/>
      </c:barChart>
      <c:catAx>
        <c:axId val="8508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7677696"/>
        <c:crosses val="autoZero"/>
        <c:auto val="1"/>
        <c:lblAlgn val="ctr"/>
        <c:lblOffset val="100"/>
        <c:noMultiLvlLbl val="0"/>
      </c:catAx>
      <c:valAx>
        <c:axId val="77677696"/>
        <c:scaling>
          <c:orientation val="minMax"/>
        </c:scaling>
        <c:delete val="0"/>
        <c:axPos val="l"/>
        <c:majorGridlines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[$$-409]#,##0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5086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7347-E81D-4F47-BA2B-868659BB214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5AD1C-3AF7-FC4A-A517-4621C756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85C2253-364D-46C5-B1D8-9B1C60ED8867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A3C60BA-B8AB-4458-BC55-ED5643471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5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2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95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1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17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4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99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0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3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2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7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1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60BA-B8AB-4458-BC55-ED56434719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2BC6E6-717E-428B-B19A-761A73D33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7772400" cy="1470025"/>
          </a:xfrm>
        </p:spPr>
        <p:txBody>
          <a:bodyPr>
            <a:noAutofit/>
          </a:bodyPr>
          <a:lstStyle>
            <a:lvl1pPr algn="l">
              <a:defRPr sz="4800" b="1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886200"/>
            <a:ext cx="4495800" cy="1600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V_LOGO_CMYK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157728" cy="4693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New3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610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BV_LOGO_CMYK-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629400"/>
            <a:ext cx="1206500" cy="1793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2001-2013 BROADVOX LLC.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C6E6-717E-428B-B19A-761A73D33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New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315200" cy="1470025"/>
          </a:xfrm>
        </p:spPr>
        <p:txBody>
          <a:bodyPr/>
          <a:lstStyle/>
          <a:p>
            <a:pPr algn="r"/>
            <a:r>
              <a:rPr lang="en-US" dirty="0" smtClean="0"/>
              <a:t>Broadvox Hosted Communications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6600" y="4038600"/>
            <a:ext cx="4724400" cy="1600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SIP </a:t>
            </a:r>
            <a:r>
              <a:rPr lang="en-US" dirty="0" err="1" smtClean="0"/>
              <a:t>Trunking</a:t>
            </a:r>
            <a:r>
              <a:rPr lang="en-US" dirty="0" smtClean="0"/>
              <a:t> Academy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sz="1600" dirty="0" err="1" smtClean="0"/>
              <a:t>Ingate’s</a:t>
            </a:r>
            <a:r>
              <a:rPr lang="en-US" sz="1600" dirty="0" smtClean="0"/>
              <a:t> SIP </a:t>
            </a:r>
            <a:r>
              <a:rPr lang="en-US" sz="1600" dirty="0" err="1" smtClean="0"/>
              <a:t>Trunking</a:t>
            </a:r>
            <a:r>
              <a:rPr lang="en-US" sz="1600" dirty="0" smtClean="0"/>
              <a:t>-UC Seminars</a:t>
            </a:r>
          </a:p>
          <a:p>
            <a:pPr algn="r"/>
            <a:r>
              <a:rPr lang="en-US" sz="1600" dirty="0" smtClean="0"/>
              <a:t>IT Expo – Las Vegas</a:t>
            </a:r>
          </a:p>
          <a:p>
            <a:pPr algn="r"/>
            <a:r>
              <a:rPr lang="en-US" sz="1600" dirty="0" smtClean="0"/>
              <a:t>August 27, 2013</a:t>
            </a:r>
            <a:endParaRPr lang="en-US" sz="1600" dirty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is Broadvox Hosted Unified Communications?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  <p:sp>
        <p:nvSpPr>
          <p:cNvPr id="8" name="Pie 7"/>
          <p:cNvSpPr/>
          <p:nvPr/>
        </p:nvSpPr>
        <p:spPr>
          <a:xfrm rot="16200000">
            <a:off x="1170062" y="1660806"/>
            <a:ext cx="4206594" cy="4206594"/>
          </a:xfrm>
          <a:prstGeom prst="pie">
            <a:avLst>
              <a:gd name="adj1" fmla="val 0"/>
              <a:gd name="adj2" fmla="val 7186259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9000000" flipV="1">
            <a:off x="1070407" y="180534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6200000" flipV="1">
            <a:off x="990600" y="166080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662" y="1905000"/>
            <a:ext cx="10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 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362200"/>
            <a:ext cx="133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iOS</a:t>
            </a:r>
            <a:r>
              <a:rPr lang="en-US" dirty="0" smtClean="0">
                <a:solidFill>
                  <a:schemeClr val="bg1"/>
                </a:solidFill>
              </a:rPr>
              <a:t>/Android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819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 / MAC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462" y="3821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nalog lines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16118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Telephony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34454" y="1519103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3352800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is Broadvox Hosted Unified Communications?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  <p:sp>
        <p:nvSpPr>
          <p:cNvPr id="8" name="Pie 7"/>
          <p:cNvSpPr/>
          <p:nvPr/>
        </p:nvSpPr>
        <p:spPr>
          <a:xfrm rot="16200000">
            <a:off x="1170062" y="1660806"/>
            <a:ext cx="4206594" cy="4206594"/>
          </a:xfrm>
          <a:prstGeom prst="pie">
            <a:avLst>
              <a:gd name="adj1" fmla="val 0"/>
              <a:gd name="adj2" fmla="val 7186259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9000000" flipV="1">
            <a:off x="1070407" y="180534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6200000" flipV="1">
            <a:off x="990600" y="166080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662" y="1905000"/>
            <a:ext cx="10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 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362200"/>
            <a:ext cx="133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iOS</a:t>
            </a:r>
            <a:r>
              <a:rPr lang="en-US" dirty="0" smtClean="0">
                <a:solidFill>
                  <a:schemeClr val="bg1"/>
                </a:solidFill>
              </a:rPr>
              <a:t>/Android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819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 / MAC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462" y="3821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nalog lines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1981200"/>
            <a:ext cx="107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oicemail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895600"/>
            <a:ext cx="151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mail</a:t>
            </a:r>
            <a:r>
              <a:rPr lang="en-US" dirty="0" smtClean="0">
                <a:solidFill>
                  <a:schemeClr val="bg1"/>
                </a:solidFill>
              </a:rPr>
              <a:t> as 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37338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mail</a:t>
            </a:r>
            <a:r>
              <a:rPr lang="en-US" dirty="0" smtClean="0">
                <a:solidFill>
                  <a:schemeClr val="bg1"/>
                </a:solidFill>
              </a:rPr>
              <a:t> to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3352800"/>
            <a:ext cx="12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ax as 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2450068"/>
            <a:ext cx="115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video 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16118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Telephony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1524000"/>
            <a:ext cx="117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Messaging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34454" y="1519103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04800" y="15240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3352800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is Broadvox Hosted Unified Communications?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  <p:sp>
        <p:nvSpPr>
          <p:cNvPr id="8" name="Pie 7"/>
          <p:cNvSpPr/>
          <p:nvPr/>
        </p:nvSpPr>
        <p:spPr>
          <a:xfrm rot="16200000">
            <a:off x="1170062" y="1660806"/>
            <a:ext cx="4206594" cy="4206594"/>
          </a:xfrm>
          <a:prstGeom prst="pie">
            <a:avLst>
              <a:gd name="adj1" fmla="val 0"/>
              <a:gd name="adj2" fmla="val 7186259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9000000" flipV="1">
            <a:off x="1070407" y="180534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6200000" flipV="1">
            <a:off x="990600" y="166080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662" y="1905000"/>
            <a:ext cx="10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 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362200"/>
            <a:ext cx="133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iOS</a:t>
            </a:r>
            <a:r>
              <a:rPr lang="en-US" dirty="0" smtClean="0">
                <a:solidFill>
                  <a:schemeClr val="bg1"/>
                </a:solidFill>
              </a:rPr>
              <a:t>/Android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819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 / MAC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462" y="3821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nalog lines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114800"/>
            <a:ext cx="44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419600"/>
            <a:ext cx="10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resence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4419600"/>
            <a:ext cx="69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5334000"/>
            <a:ext cx="191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ollaboration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876800"/>
            <a:ext cx="198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audio conferencing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1981200"/>
            <a:ext cx="107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oicemail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895600"/>
            <a:ext cx="151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mail</a:t>
            </a:r>
            <a:r>
              <a:rPr lang="en-US" dirty="0" smtClean="0">
                <a:solidFill>
                  <a:schemeClr val="bg1"/>
                </a:solidFill>
              </a:rPr>
              <a:t> as 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37338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mail</a:t>
            </a:r>
            <a:r>
              <a:rPr lang="en-US" dirty="0" smtClean="0">
                <a:solidFill>
                  <a:schemeClr val="bg1"/>
                </a:solidFill>
              </a:rPr>
              <a:t> to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3352800"/>
            <a:ext cx="12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ax as 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2450068"/>
            <a:ext cx="115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video 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6019800"/>
            <a:ext cx="14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Collaboration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16118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Telephony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1524000"/>
            <a:ext cx="117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34454" y="1519103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04800" y="15240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1981200" y="60198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3352800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is Broadvox Hosted Unified Communications?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  <p:sp>
        <p:nvSpPr>
          <p:cNvPr id="8" name="Pie 7"/>
          <p:cNvSpPr/>
          <p:nvPr/>
        </p:nvSpPr>
        <p:spPr>
          <a:xfrm rot="16200000">
            <a:off x="1170062" y="1660806"/>
            <a:ext cx="4206594" cy="4206594"/>
          </a:xfrm>
          <a:prstGeom prst="pie">
            <a:avLst>
              <a:gd name="adj1" fmla="val 0"/>
              <a:gd name="adj2" fmla="val 7186259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9000000" flipV="1">
            <a:off x="1070407" y="180534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6200000" flipV="1">
            <a:off x="990600" y="1660805"/>
            <a:ext cx="4206594" cy="4206594"/>
          </a:xfrm>
          <a:prstGeom prst="pie">
            <a:avLst>
              <a:gd name="adj1" fmla="val 0"/>
              <a:gd name="adj2" fmla="val 716950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662" y="1905000"/>
            <a:ext cx="10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 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362200"/>
            <a:ext cx="133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iOS</a:t>
            </a:r>
            <a:r>
              <a:rPr lang="en-US" dirty="0" smtClean="0">
                <a:solidFill>
                  <a:schemeClr val="bg1"/>
                </a:solidFill>
              </a:rPr>
              <a:t>/Android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819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 / MAC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462" y="3821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nalog lines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114800"/>
            <a:ext cx="44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419600"/>
            <a:ext cx="10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resence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4419600"/>
            <a:ext cx="69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5334000"/>
            <a:ext cx="191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ollaboration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876800"/>
            <a:ext cx="198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audio conferencing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1981200"/>
            <a:ext cx="107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oicemail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895600"/>
            <a:ext cx="151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mail</a:t>
            </a:r>
            <a:r>
              <a:rPr lang="en-US" dirty="0" smtClean="0">
                <a:solidFill>
                  <a:schemeClr val="bg1"/>
                </a:solidFill>
              </a:rPr>
              <a:t> as 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37338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dirty="0" err="1" smtClean="0">
                <a:solidFill>
                  <a:schemeClr val="bg1"/>
                </a:solidFill>
              </a:rPr>
              <a:t>mail</a:t>
            </a:r>
            <a:r>
              <a:rPr lang="en-US" dirty="0" smtClean="0">
                <a:solidFill>
                  <a:schemeClr val="bg1"/>
                </a:solidFill>
              </a:rPr>
              <a:t> to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3352800"/>
            <a:ext cx="12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ax as email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2450068"/>
            <a:ext cx="115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video mail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6019800"/>
            <a:ext cx="14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Collaboration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16118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Telephony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1524000"/>
            <a:ext cx="117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Messaging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1248" y="3352800"/>
            <a:ext cx="17655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loud- hosted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delivered over IP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to any device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11648" y="32766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434454" y="1519103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04800" y="15240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1981200" y="60198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311648" y="41148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324600" y="4953000"/>
            <a:ext cx="457200" cy="457200"/>
          </a:xfrm>
          <a:prstGeom prst="ellipse">
            <a:avLst/>
          </a:prstGeom>
          <a:solidFill>
            <a:srgbClr val="143D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3352800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Complete flexibility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1874837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Design your custom solution with your choice of:</a:t>
            </a:r>
            <a:br>
              <a:rPr lang="en-US" sz="2400" dirty="0" smtClean="0"/>
            </a:br>
            <a:endParaRPr lang="en-US" sz="2400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Calling and Long </a:t>
            </a:r>
            <a:r>
              <a:rPr lang="en-US" dirty="0"/>
              <a:t>D</a:t>
            </a:r>
            <a:r>
              <a:rPr lang="en-US" dirty="0" smtClean="0"/>
              <a:t>istance plans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Employee features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Company</a:t>
            </a:r>
            <a:r>
              <a:rPr lang="en-US" dirty="0"/>
              <a:t> </a:t>
            </a:r>
            <a:r>
              <a:rPr lang="en-US" dirty="0" smtClean="0"/>
              <a:t>services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IP Phones 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Network equipment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Broadband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5814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Calling 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4648201"/>
            <a:ext cx="8229600" cy="1600199"/>
          </a:xfrm>
        </p:spPr>
        <p:txBody>
          <a:bodyPr>
            <a:noAutofit/>
          </a:bodyPr>
          <a:lstStyle/>
          <a:p>
            <a:r>
              <a:rPr lang="en-US" sz="1800" dirty="0" smtClean="0"/>
              <a:t>Seat + Call Path pricing</a:t>
            </a:r>
          </a:p>
          <a:p>
            <a:pPr lvl="1"/>
            <a:r>
              <a:rPr lang="en-US" sz="1400" dirty="0" smtClean="0"/>
              <a:t>easy comparison PRI/Trunk + PBX solution </a:t>
            </a:r>
          </a:p>
          <a:p>
            <a:pPr lvl="1"/>
            <a:r>
              <a:rPr lang="en-US" sz="1400" dirty="0" smtClean="0"/>
              <a:t>Lower cost for higher seat count</a:t>
            </a:r>
          </a:p>
          <a:p>
            <a:r>
              <a:rPr lang="en-US" sz="1800" dirty="0" smtClean="0"/>
              <a:t>Seat Pricing: flat fee per user per month</a:t>
            </a:r>
          </a:p>
          <a:p>
            <a:r>
              <a:rPr lang="en-US" sz="1800" dirty="0" smtClean="0"/>
              <a:t>Both plans include low international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" y="2161401"/>
            <a:ext cx="397764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business only pays for the number of call paths ordered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Call paths can be shared across all service locations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" y="1704201"/>
            <a:ext cx="3977640" cy="4572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Seat + Call Path Calling Plan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709160" y="2161401"/>
            <a:ext cx="397764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simple flat rate per employee and phone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user can make and receive calls at any time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Concurrent calls only limited by available bandwidth at each location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9160" y="1704201"/>
            <a:ext cx="3977640" cy="4572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Seat Calling Plan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6248400" y="4066401"/>
            <a:ext cx="2450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04040"/>
                </a:solidFill>
              </a:rPr>
              <a:t>One single calling plan per customer</a:t>
            </a:r>
          </a:p>
        </p:txBody>
      </p:sp>
    </p:spTree>
    <p:extLst>
      <p:ext uri="{BB962C8B-B14F-4D97-AF65-F5344CB8AC3E}">
        <p14:creationId xmlns:p14="http://schemas.microsoft.com/office/powerpoint/2010/main" val="39750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Usage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" y="2313801"/>
            <a:ext cx="397764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Unlimited inbound and outbound local calling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Domestic long distance calls: $0.021/min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Option: add Long Distance bundle to reduce rate / min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" y="1856601"/>
            <a:ext cx="3977640" cy="457200"/>
          </a:xfrm>
          <a:prstGeom prst="rect">
            <a:avLst/>
          </a:prstGeom>
          <a:solidFill>
            <a:srgbClr val="143D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Unlimited Local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709160" y="2313801"/>
            <a:ext cx="397764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unlimited inbound and outbound calling to Lower 48, Canada, Hawaii and Puerto Rico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9160" y="1856601"/>
            <a:ext cx="3977640" cy="457200"/>
          </a:xfrm>
          <a:prstGeom prst="rect">
            <a:avLst/>
          </a:prstGeom>
          <a:solidFill>
            <a:srgbClr val="143D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Unlimited Long Distance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Unlimited long distance: simple, predictable monthly bill</a:t>
            </a:r>
          </a:p>
          <a:p>
            <a:r>
              <a:rPr lang="en-US" sz="2000" dirty="0" smtClean="0"/>
              <a:t>Unlimited local: only pay for the long distance used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295001"/>
            <a:ext cx="2416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04040"/>
                </a:solidFill>
              </a:rPr>
              <a:t>One single </a:t>
            </a:r>
            <a:r>
              <a:rPr lang="en-US" sz="1200" dirty="0" smtClean="0">
                <a:solidFill>
                  <a:srgbClr val="404040"/>
                </a:solidFill>
              </a:rPr>
              <a:t>usage plan </a:t>
            </a:r>
            <a:r>
              <a:rPr lang="en-US" sz="1200" dirty="0">
                <a:solidFill>
                  <a:srgbClr val="404040"/>
                </a:solidFill>
              </a:rPr>
              <a:t>per customer</a:t>
            </a:r>
          </a:p>
        </p:txBody>
      </p:sp>
    </p:spTree>
    <p:extLst>
      <p:ext uri="{BB962C8B-B14F-4D97-AF65-F5344CB8AC3E}">
        <p14:creationId xmlns:p14="http://schemas.microsoft.com/office/powerpoint/2010/main" val="25491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>
                <a:latin typeface="Arial"/>
                <a:cs typeface="Arial"/>
              </a:rPr>
              <a:pPr/>
              <a:t>17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3810000"/>
            <a:ext cx="202692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DID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Basic calling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HD Voice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Video calling</a:t>
            </a: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352800"/>
            <a:ext cx="202692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Common Area Seat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</p:spPr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>
                <a:latin typeface="Arial"/>
                <a:cs typeface="Arial"/>
              </a:rPr>
              <a:pPr/>
              <a:t>18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3048000"/>
            <a:ext cx="4724400" cy="2667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3810000"/>
            <a:ext cx="202692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DID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Basic calling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HD Voice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Video calling</a:t>
            </a: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352800"/>
            <a:ext cx="202692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Common Area Seat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3276600"/>
            <a:ext cx="2057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Unified messaging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Instant conferencing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Advanced 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all routing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Fixed Mobile convergence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Find Me / Follow Me</a:t>
            </a:r>
          </a:p>
        </p:txBody>
      </p:sp>
      <p:sp>
        <p:nvSpPr>
          <p:cNvPr id="3" name="Cross 2"/>
          <p:cNvSpPr/>
          <p:nvPr/>
        </p:nvSpPr>
        <p:spPr>
          <a:xfrm>
            <a:off x="2895600" y="3733800"/>
            <a:ext cx="228600" cy="228600"/>
          </a:xfrm>
          <a:prstGeom prst="plus">
            <a:avLst>
              <a:gd name="adj" fmla="val 4260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9600" y="2590800"/>
            <a:ext cx="4724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Hosted Voice Seat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956" y="6123801"/>
            <a:ext cx="5230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Note: Receptionist software client optional on Hosted Voice and Hosted UC seats</a:t>
            </a:r>
            <a:endParaRPr lang="en-US" sz="1200" i="1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</p:spPr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>
                <a:latin typeface="Arial"/>
                <a:cs typeface="Arial"/>
              </a:rPr>
              <a:pPr/>
              <a:t>19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1981200"/>
            <a:ext cx="8305800" cy="396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3048000"/>
            <a:ext cx="4724400" cy="2667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3810000"/>
            <a:ext cx="202692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DID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Basic calling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HD Voice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Video calling</a:t>
            </a: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352800"/>
            <a:ext cx="202692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Common Area Seat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3276600"/>
            <a:ext cx="2057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Unified messaging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Instant conferencing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Advanced 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all routing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Fixed Mobile convergence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Find Me / Follow Me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67400" y="1981200"/>
            <a:ext cx="27432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Instant messaging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Presence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Personal audio bridge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Voicemail to text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Instant desktop sharing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Web Collaboration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Fax Messaging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3</a:t>
            </a:r>
            <a:r>
              <a:rPr lang="en-US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Party Apps integration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Broadvox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Communicator client</a:t>
            </a:r>
          </a:p>
          <a:p>
            <a:pPr lvl="1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Voice and Video Calling</a:t>
            </a:r>
          </a:p>
          <a:p>
            <a:pPr lvl="1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Instant Messaging</a:t>
            </a:r>
          </a:p>
          <a:p>
            <a:pPr lvl="1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Enhanced Presence</a:t>
            </a:r>
          </a:p>
          <a:p>
            <a:pPr lvl="1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Instant Desktop Sharing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ross 2"/>
          <p:cNvSpPr/>
          <p:nvPr/>
        </p:nvSpPr>
        <p:spPr>
          <a:xfrm>
            <a:off x="2895600" y="3733800"/>
            <a:ext cx="228600" cy="228600"/>
          </a:xfrm>
          <a:prstGeom prst="plus">
            <a:avLst>
              <a:gd name="adj" fmla="val 4260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ross 30"/>
          <p:cNvSpPr/>
          <p:nvPr/>
        </p:nvSpPr>
        <p:spPr>
          <a:xfrm>
            <a:off x="5486400" y="3505200"/>
            <a:ext cx="228600" cy="228600"/>
          </a:xfrm>
          <a:prstGeom prst="plus">
            <a:avLst>
              <a:gd name="adj" fmla="val 4260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9600" y="2590800"/>
            <a:ext cx="4724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Hosted Voice Seat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1524000"/>
            <a:ext cx="8305800" cy="4572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Hosted UC Seat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956" y="6123801"/>
            <a:ext cx="5230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Note: Receptionist software client optional on Hosted Voice and Hosted UC seats</a:t>
            </a:r>
            <a:endParaRPr lang="en-US" sz="1200" i="1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0" y="6569075"/>
            <a:ext cx="2895600" cy="365125"/>
          </a:xfrm>
        </p:spPr>
        <p:txBody>
          <a:bodyPr/>
          <a:lstStyle/>
          <a:p>
            <a:r>
              <a:rPr lang="en-US" dirty="0" smtClean="0"/>
              <a:t>Copyright © 2001-2013 BROADVOX LLC.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Offer a Hosted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CUSTOMER BENEFITS</a:t>
            </a:r>
          </a:p>
          <a:p>
            <a:r>
              <a:rPr lang="en-US" dirty="0" smtClean="0"/>
              <a:t>Reduce or eliminate capital expense</a:t>
            </a:r>
          </a:p>
          <a:p>
            <a:r>
              <a:rPr lang="en-US" dirty="0" smtClean="0"/>
              <a:t>Level out operational costs</a:t>
            </a:r>
          </a:p>
          <a:p>
            <a:r>
              <a:rPr lang="en-US" dirty="0" smtClean="0"/>
              <a:t>Avoid technological obsolesce</a:t>
            </a:r>
          </a:p>
          <a:p>
            <a:r>
              <a:rPr lang="en-US" dirty="0" smtClean="0"/>
              <a:t>Reduced IT staff burden</a:t>
            </a:r>
          </a:p>
          <a:p>
            <a:r>
              <a:rPr lang="en-US" dirty="0" smtClean="0"/>
              <a:t>Inherent support for teleworker</a:t>
            </a:r>
          </a:p>
          <a:p>
            <a:r>
              <a:rPr lang="en-US" dirty="0" smtClean="0"/>
              <a:t>Business continuity</a:t>
            </a:r>
          </a:p>
          <a:p>
            <a:r>
              <a:rPr lang="en-US" dirty="0" smtClean="0"/>
              <a:t>Disaster recover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44345"/>
            <a:ext cx="18761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04800" y="533400"/>
            <a:ext cx="8534400" cy="838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smtClean="0"/>
              <a:t>Hosted UC Feature: Broadvox Communicator</a:t>
            </a:r>
            <a:endParaRPr lang="en-US" sz="3200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2BC6E6-717E-428B-B19A-761A73D33DC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3434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© 2001-2013 BROADVOX LLC. </a:t>
            </a:r>
            <a:endParaRPr lang="en-US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81000" y="1447800"/>
            <a:ext cx="464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Software application enables: </a:t>
            </a:r>
          </a:p>
          <a:p>
            <a:r>
              <a:rPr lang="en-US" dirty="0" smtClean="0"/>
              <a:t>Viewing co-worker presence</a:t>
            </a:r>
          </a:p>
          <a:p>
            <a:r>
              <a:rPr lang="en-US" dirty="0" smtClean="0"/>
              <a:t>Instant Messaging</a:t>
            </a:r>
          </a:p>
          <a:p>
            <a:r>
              <a:rPr lang="en-US" dirty="0" smtClean="0"/>
              <a:t>Voice and Video Calling</a:t>
            </a:r>
          </a:p>
          <a:p>
            <a:r>
              <a:rPr lang="en-US" dirty="0" smtClean="0"/>
              <a:t>Desktop Sharing</a:t>
            </a:r>
          </a:p>
          <a:p>
            <a:r>
              <a:rPr lang="en-US" dirty="0" smtClean="0"/>
              <a:t>Voice Feature Configuration</a:t>
            </a:r>
          </a:p>
          <a:p>
            <a:r>
              <a:rPr lang="en-US" dirty="0" smtClean="0"/>
              <a:t>Unified Communications experience across mobile and desktop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Supported Platforms: </a:t>
            </a:r>
          </a:p>
          <a:p>
            <a:r>
              <a:rPr lang="en-US" dirty="0" smtClean="0"/>
              <a:t>Windows</a:t>
            </a:r>
          </a:p>
          <a:p>
            <a:r>
              <a:rPr lang="en-US" dirty="0" smtClean="0"/>
              <a:t>Mac</a:t>
            </a:r>
          </a:p>
          <a:p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Android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Included with every Hosted UC Seat.</a:t>
            </a:r>
            <a:endParaRPr lang="en-US" dirty="0"/>
          </a:p>
        </p:txBody>
      </p:sp>
      <p:pic>
        <p:nvPicPr>
          <p:cNvPr id="11" name="Picture 10" descr="Macintosh HD:Users:mike:Desktop:Screen Shot 2013-05-20 at 4.42.07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80" y="1943735"/>
            <a:ext cx="1734820" cy="162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Users:mike:Desktop:Screen Shot 2013-05-20 at 4.53.36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22090"/>
            <a:ext cx="2191385" cy="161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</a:t>
            </a:r>
            <a:r>
              <a:rPr lang="en-US" dirty="0"/>
              <a:t>H</a:t>
            </a:r>
            <a:r>
              <a:rPr lang="en-US" dirty="0" smtClean="0"/>
              <a:t>andsets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62200" y="1371600"/>
            <a:ext cx="5105400" cy="48768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Recommended</a:t>
            </a:r>
            <a:r>
              <a:rPr lang="en-US" dirty="0" smtClean="0"/>
              <a:t> handsets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Covers most use cases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Fully certified for use with platform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Automated provisioning / configuration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/>
              <a:t>Firmware support / upgrades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/>
              <a:t>Best experience (UI, voice quality)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/>
              <a:t>Purchase or rental, warranty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/>
              <a:t>Professional installation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Additional </a:t>
            </a:r>
            <a:r>
              <a:rPr lang="en-US" u="sng" dirty="0" smtClean="0"/>
              <a:t>Certified</a:t>
            </a:r>
            <a:r>
              <a:rPr lang="en-US" dirty="0" smtClean="0"/>
              <a:t> handsets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Fully certified for </a:t>
            </a:r>
            <a:r>
              <a:rPr lang="en-US" sz="2100" dirty="0" smtClean="0"/>
              <a:t>basic use </a:t>
            </a:r>
            <a:r>
              <a:rPr lang="en-US" sz="2100" dirty="0"/>
              <a:t>with platform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Automated </a:t>
            </a:r>
            <a:r>
              <a:rPr lang="en-US" sz="2100" dirty="0" smtClean="0"/>
              <a:t>provisioning / configuration</a:t>
            </a:r>
            <a:endParaRPr lang="en-US" sz="2100" dirty="0"/>
          </a:p>
          <a:p>
            <a:pPr lvl="1">
              <a:spcAft>
                <a:spcPts val="600"/>
              </a:spcAft>
            </a:pPr>
            <a:r>
              <a:rPr lang="en-US" sz="2100" i="1" dirty="0" smtClean="0"/>
              <a:t>Minimum firmware revision required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/>
              <a:t>Partner or customer fulfillment, warranty</a:t>
            </a:r>
          </a:p>
          <a:p>
            <a:pPr lvl="1">
              <a:spcAft>
                <a:spcPts val="600"/>
              </a:spcAft>
            </a:pPr>
            <a:r>
              <a:rPr lang="en-US" sz="2100" i="1" dirty="0" smtClean="0"/>
              <a:t>Additional partner validation recommended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2343048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495800"/>
            <a:ext cx="1407297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Technician Installation Certification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Generate additional revenue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Control the on-site customer experience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Combine Hosted UC with other </a:t>
            </a:r>
            <a:br>
              <a:rPr lang="en-US" sz="1900" dirty="0" smtClean="0"/>
            </a:br>
            <a:r>
              <a:rPr lang="en-US" sz="1900" dirty="0" smtClean="0"/>
              <a:t>LAN upgrades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Next steps: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Execute </a:t>
            </a:r>
            <a:r>
              <a:rPr lang="en-US" sz="1800" dirty="0"/>
              <a:t>amendment to partner agreement </a:t>
            </a:r>
            <a:r>
              <a:rPr lang="en-US" sz="1800" dirty="0" smtClean="0"/>
              <a:t>(Installation)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Pass Installation Certification test (individual technician certification)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Order services with partner-provided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9050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04800" y="2116777"/>
            <a:ext cx="8229600" cy="702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13706" y="2590800"/>
            <a:ext cx="8144494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994118"/>
            <a:ext cx="8763000" cy="181588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Broadvox Hosted Communications</a:t>
            </a:r>
          </a:p>
          <a:p>
            <a:endParaRPr lang="en-US" sz="3200" cap="sm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HD Voice  </a:t>
            </a:r>
            <a:r>
              <a:rPr lang="en-US" sz="2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|</a:t>
            </a:r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Video  </a:t>
            </a:r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|</a:t>
            </a:r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Instant Messaging  </a:t>
            </a:r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|</a:t>
            </a:r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Conferencing  </a:t>
            </a:r>
          </a:p>
          <a:p>
            <a:pPr algn="ctr"/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Web Collaboration  </a:t>
            </a:r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|</a:t>
            </a:r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Mobility  </a:t>
            </a:r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|</a:t>
            </a:r>
            <a:r>
              <a:rPr lang="en-US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Voice Mail</a:t>
            </a:r>
            <a:endParaRPr lang="en-US" sz="2000" cap="sm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7" y="4572000"/>
            <a:ext cx="1796716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5163"/>
          <a:stretch/>
        </p:blipFill>
        <p:spPr>
          <a:xfrm>
            <a:off x="3564467" y="4572000"/>
            <a:ext cx="1798627" cy="1219200"/>
          </a:xfrm>
          <a:prstGeom prst="rect">
            <a:avLst/>
          </a:prstGeom>
        </p:spPr>
      </p:pic>
      <p:pic>
        <p:nvPicPr>
          <p:cNvPr id="19" name="Picture 18" descr="Screen_Shot_2013-06-13_at_12.58.12_PM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33" y="4572000"/>
            <a:ext cx="216746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Offer a Hosted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PARTNER BENEFITS</a:t>
            </a:r>
          </a:p>
          <a:p>
            <a:r>
              <a:rPr lang="en-US" dirty="0" smtClean="0"/>
              <a:t>Add telecom offering</a:t>
            </a:r>
          </a:p>
          <a:p>
            <a:r>
              <a:rPr lang="en-US" dirty="0" smtClean="0"/>
              <a:t>Answer customer demand for “cloud solution”</a:t>
            </a:r>
          </a:p>
          <a:p>
            <a:r>
              <a:rPr lang="en-US" dirty="0" smtClean="0"/>
              <a:t>Enterprise solution for SMB customer</a:t>
            </a:r>
          </a:p>
          <a:p>
            <a:r>
              <a:rPr lang="en-US" dirty="0" smtClean="0"/>
              <a:t>Part of a total BC/DR solution</a:t>
            </a:r>
          </a:p>
          <a:p>
            <a:r>
              <a:rPr lang="en-US" dirty="0" smtClean="0"/>
              <a:t>Larger broadband sales</a:t>
            </a:r>
          </a:p>
          <a:p>
            <a:r>
              <a:rPr lang="en-US" dirty="0" smtClean="0"/>
              <a:t>Bigger monthly commission checks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3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Important is Hosted UC?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4600"/>
            <a:ext cx="4038600" cy="2697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50% of companies already use cloud services for key business applications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		</a:t>
            </a:r>
            <a:r>
              <a:rPr lang="en-US" sz="1000" i="1" dirty="0" smtClean="0"/>
              <a:t>source: </a:t>
            </a:r>
            <a:r>
              <a:rPr lang="en-US" sz="1000" i="1" dirty="0" err="1" smtClean="0"/>
              <a:t>Spiceworks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800" dirty="0" smtClean="0"/>
          </a:p>
          <a:p>
            <a:r>
              <a:rPr lang="en-US" sz="1800" dirty="0" smtClean="0"/>
              <a:t>80% of companies allow employees to use their own devices / BYOD</a:t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000" i="1" dirty="0" smtClean="0"/>
              <a:t>source: Aberdeen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© 2001-2013 BROADVOX LLC.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36963575"/>
              </p:ext>
            </p:extLst>
          </p:nvPr>
        </p:nvGraphicFramePr>
        <p:xfrm>
          <a:off x="4191000" y="1752600"/>
          <a:ext cx="4720160" cy="283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46436" y="4859179"/>
            <a:ext cx="2149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Global IP Centrex market/($000)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667000"/>
            <a:ext cx="452551" cy="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486400" y="5181600"/>
            <a:ext cx="2147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40% growth year over year</a:t>
            </a:r>
          </a:p>
        </p:txBody>
      </p:sp>
    </p:spTree>
    <p:extLst>
      <p:ext uri="{BB962C8B-B14F-4D97-AF65-F5344CB8AC3E}">
        <p14:creationId xmlns:p14="http://schemas.microsoft.com/office/powerpoint/2010/main" val="20697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Broadvox?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Roots</a:t>
            </a:r>
          </a:p>
          <a:p>
            <a:pPr lvl="1"/>
            <a:r>
              <a:rPr lang="en-US" dirty="0" smtClean="0"/>
              <a:t>Delivering VoIP from the cloud since inception</a:t>
            </a:r>
          </a:p>
          <a:p>
            <a:pPr lvl="1"/>
            <a:r>
              <a:rPr lang="en-US" dirty="0" smtClean="0"/>
              <a:t>No legacy network to migrate</a:t>
            </a:r>
          </a:p>
          <a:p>
            <a:pPr lvl="1"/>
            <a:r>
              <a:rPr lang="en-US" dirty="0" smtClean="0"/>
              <a:t>Partner focused from day one</a:t>
            </a:r>
          </a:p>
          <a:p>
            <a:endParaRPr lang="en-US" dirty="0"/>
          </a:p>
          <a:p>
            <a:r>
              <a:rPr lang="en-US" dirty="0" smtClean="0"/>
              <a:t>Our Network</a:t>
            </a:r>
          </a:p>
          <a:p>
            <a:pPr lvl="1"/>
            <a:r>
              <a:rPr lang="en-US" dirty="0" smtClean="0"/>
              <a:t>Wholesale network serving over 400 carriers</a:t>
            </a:r>
          </a:p>
          <a:p>
            <a:pPr lvl="1"/>
            <a:r>
              <a:rPr lang="en-US" dirty="0" smtClean="0"/>
              <a:t>Transports over 50 million minutes each day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of choice for IT industry leaders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Broadvox?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37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Network</a:t>
            </a:r>
          </a:p>
          <a:p>
            <a:pPr lvl="1"/>
            <a:r>
              <a:rPr lang="en-US" dirty="0" smtClean="0"/>
              <a:t>Major infrastructure enhancements in last 18 months</a:t>
            </a:r>
          </a:p>
          <a:p>
            <a:pPr lvl="1"/>
            <a:r>
              <a:rPr lang="en-US" dirty="0" err="1" smtClean="0"/>
              <a:t>Sonus</a:t>
            </a:r>
            <a:r>
              <a:rPr lang="en-US" dirty="0" smtClean="0"/>
              <a:t>, BroadSoft, Acme, Cisco, Juniper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90800"/>
            <a:ext cx="6763121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4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Broadvox?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6118" y="1299029"/>
            <a:ext cx="8229600" cy="1066800"/>
          </a:xfrm>
        </p:spPr>
        <p:txBody>
          <a:bodyPr/>
          <a:lstStyle/>
          <a:p>
            <a:r>
              <a:rPr lang="en-US" dirty="0" smtClean="0"/>
              <a:t>Our Customers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937596"/>
            <a:ext cx="7086600" cy="43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94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Broadvox?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People</a:t>
            </a:r>
          </a:p>
          <a:p>
            <a:pPr lvl="1"/>
            <a:r>
              <a:rPr lang="en-US" dirty="0" smtClean="0"/>
              <a:t>Extensive industry experience</a:t>
            </a:r>
          </a:p>
          <a:p>
            <a:pPr lvl="1"/>
            <a:r>
              <a:rPr lang="en-US" dirty="0" smtClean="0"/>
              <a:t>Passion for customers</a:t>
            </a:r>
          </a:p>
          <a:p>
            <a:pPr lvl="1"/>
            <a:r>
              <a:rPr lang="en-US" dirty="0" smtClean="0"/>
              <a:t>Leverage industry relationships</a:t>
            </a:r>
          </a:p>
          <a:p>
            <a:pPr lvl="1"/>
            <a:endParaRPr lang="en-US" dirty="0"/>
          </a:p>
          <a:p>
            <a:r>
              <a:rPr lang="en-US" dirty="0" smtClean="0"/>
              <a:t>Our Partners</a:t>
            </a:r>
          </a:p>
          <a:p>
            <a:pPr lvl="1"/>
            <a:r>
              <a:rPr lang="en-US" dirty="0" smtClean="0"/>
              <a:t>Over 4,000 partners trust Broadvox </a:t>
            </a:r>
          </a:p>
          <a:p>
            <a:pPr lvl="1"/>
            <a:r>
              <a:rPr lang="en-US" dirty="0" smtClean="0"/>
              <a:t>Burning desire to see you succeed</a:t>
            </a:r>
          </a:p>
          <a:p>
            <a:pPr lvl="1"/>
            <a:r>
              <a:rPr lang="en-US" dirty="0" smtClean="0"/>
              <a:t>Top down commitment to the channel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2001-2013 BROADVOX LLC.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Broadvox?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C6E6-717E-428B-B19A-761A73D33D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2001-2013 BROADVOX LLC.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343400"/>
            <a:ext cx="4953000" cy="1188720"/>
          </a:xfr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457200" y="1676400"/>
            <a:ext cx="82296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Our promise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000" b="1" dirty="0" smtClean="0"/>
              <a:t>Help your customers succeed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000" b="1" dirty="0" smtClean="0"/>
              <a:t>Enable you from prospect to install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000" b="1" dirty="0" smtClean="0"/>
              <a:t>Be easy to do business with</a:t>
            </a:r>
            <a:br>
              <a:rPr lang="en-US" sz="2000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44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advox-title-doctype-yyyymmd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61C151B0CDB4382683B57F80C1BDD" ma:contentTypeVersion="0" ma:contentTypeDescription="Create a new document." ma:contentTypeScope="" ma:versionID="12d9abc4ce340d2c5281d0ea94108a21">
  <xsd:schema xmlns:xsd="http://www.w3.org/2001/XMLSchema" xmlns:xs="http://www.w3.org/2001/XMLSchema" xmlns:p="http://schemas.microsoft.com/office/2006/metadata/properties" xmlns:ns2="d3a3d758-6de7-4b54-8353-d9fc9803e7fa" targetNamespace="http://schemas.microsoft.com/office/2006/metadata/properties" ma:root="true" ma:fieldsID="90196d368c4a351c5bb17b6544bfc9fa" ns2:_="">
    <xsd:import namespace="d3a3d758-6de7-4b54-8353-d9fc9803e7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3d758-6de7-4b54-8353-d9fc9803e7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a3d758-6de7-4b54-8353-d9fc9803e7fa">PMFU4HR37675-389-14</_dlc_DocId>
    <_dlc_DocIdUrl xmlns="d3a3d758-6de7-4b54-8353-d9fc9803e7fa">
      <Url>http://workplace.broadvox.local/Projects/Broadworks_R19_Upgrade/_layouts/DocIdRedir.aspx?ID=PMFU4HR37675-389-14</Url>
      <Description>PMFU4HR37675-389-14</Description>
    </_dlc_DocIdUrl>
  </documentManagement>
</p:properties>
</file>

<file path=customXml/itemProps1.xml><?xml version="1.0" encoding="utf-8"?>
<ds:datastoreItem xmlns:ds="http://schemas.openxmlformats.org/officeDocument/2006/customXml" ds:itemID="{C7842F54-16DE-4B70-A775-7BBA422558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2204B0-4B4A-4A86-B85D-7E174A0A6E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9D6216-6802-415D-9A0E-F78CEB357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a3d758-6de7-4b54-8353-d9fc9803e7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2963170-91B8-406F-90DD-9BD03DBE36FA}">
  <ds:schemaRefs>
    <ds:schemaRef ds:uri="http://schemas.microsoft.com/office/2006/documentManagement/types"/>
    <ds:schemaRef ds:uri="http://purl.org/dc/dcmitype/"/>
    <ds:schemaRef ds:uri="d3a3d758-6de7-4b54-8353-d9fc9803e7fa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broadvox-title-doctype-yyyymmdd.potx</Template>
  <TotalTime>14953</TotalTime>
  <Words>1014</Words>
  <Application>Microsoft Office PowerPoint</Application>
  <PresentationFormat>On-screen Show (4:3)</PresentationFormat>
  <Paragraphs>333</Paragraphs>
  <Slides>23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broadvox-title-doctype-yyyymmdd</vt:lpstr>
      <vt:lpstr>1_Office Theme</vt:lpstr>
      <vt:lpstr>Broadvox Hosted Communications</vt:lpstr>
      <vt:lpstr>Why Offer a Hosted Solution</vt:lpstr>
      <vt:lpstr>Why Offer a Hosted Solution</vt:lpstr>
      <vt:lpstr>How Important is Hosted UC?</vt:lpstr>
      <vt:lpstr>Why Broadvox?</vt:lpstr>
      <vt:lpstr>Why Broadvox?</vt:lpstr>
      <vt:lpstr>Why Broadvox?</vt:lpstr>
      <vt:lpstr>Why Broadvox?</vt:lpstr>
      <vt:lpstr>Why Broadvox?</vt:lpstr>
      <vt:lpstr>What is Broadvox Hosted Unified Communications?</vt:lpstr>
      <vt:lpstr>What is Broadvox Hosted Unified Communications?</vt:lpstr>
      <vt:lpstr>What is Broadvox Hosted Unified Communications?</vt:lpstr>
      <vt:lpstr>What is Broadvox Hosted Unified Communications?</vt:lpstr>
      <vt:lpstr>Complete flexibility</vt:lpstr>
      <vt:lpstr>The Right Calling Plan</vt:lpstr>
      <vt:lpstr>The Right Usage Plan</vt:lpstr>
      <vt:lpstr>Feature Sets</vt:lpstr>
      <vt:lpstr>Feature Sets</vt:lpstr>
      <vt:lpstr>Feature Sets</vt:lpstr>
      <vt:lpstr>PowerPoint Presentation</vt:lpstr>
      <vt:lpstr>Phone Handsets</vt:lpstr>
      <vt:lpstr>Technician Installation Certification</vt:lpstr>
      <vt:lpstr>PowerPoint Presentation</vt:lpstr>
    </vt:vector>
  </TitlesOfParts>
  <Company>Cypress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Gearhiser, Diana</dc:creator>
  <cp:lastModifiedBy>jmundy</cp:lastModifiedBy>
  <cp:revision>184</cp:revision>
  <cp:lastPrinted>2012-09-28T21:04:36Z</cp:lastPrinted>
  <dcterms:created xsi:type="dcterms:W3CDTF">2013-06-03T22:47:10Z</dcterms:created>
  <dcterms:modified xsi:type="dcterms:W3CDTF">2013-08-27T04:30:31Z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0x0101003F961C151B0CDB4382683B57F80C1BDD</vt:lpwstr>
  </property>
  <property fmtid="{D5CDD505-2E9C-101B-9397-08002B2CF9AE}" pid="3" name="_dlc_DocIdItemGuid">
    <vt:lpwstr>593aa594-906d-4f8b-b061-44bb0f6048f5</vt:lpwstr>
  </property>
</Properties>
</file>